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66" r:id="rId7"/>
    <p:sldId id="276" r:id="rId8"/>
    <p:sldId id="277" r:id="rId9"/>
    <p:sldId id="278" r:id="rId10"/>
    <p:sldId id="264" r:id="rId11"/>
    <p:sldId id="273" r:id="rId12"/>
    <p:sldId id="274" r:id="rId13"/>
    <p:sldId id="275" r:id="rId14"/>
    <p:sldId id="27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94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zabella.an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Окружной семинар «Организационно-методические аспекты реализации ФГОС ОВЗ и ФГОС ИН»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8388424" cy="47525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обучения и воспитания детей с ОВЗ в образовательной организации</a:t>
            </a:r>
          </a:p>
          <a:p>
            <a:pPr algn="r"/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Забелина И.А.,</a:t>
            </a:r>
          </a:p>
          <a:p>
            <a:pPr algn="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начальник социопсихологического отдела</a:t>
            </a:r>
          </a:p>
          <a:p>
            <a:pPr algn="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 ДПО «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Похвистневский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РЦ»</a:t>
            </a:r>
          </a:p>
          <a:p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18.10.2018	</a:t>
            </a:r>
          </a:p>
          <a:p>
            <a:pPr>
              <a:spcBef>
                <a:spcPts val="0"/>
              </a:spcBef>
            </a:pPr>
            <a:endParaRPr lang="ru-RU" sz="22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Рисунок 5" descr="Снимок экрана (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3349299" cy="223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748464" cy="504056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 получения  образования обучающимися с ограниченными возможностями здоровья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/>
                <a:ea typeface="ＭＳ Ｐゴシック" pitchFamily="34" charset="-128"/>
              </a:rPr>
              <a:t> ФЗ </a:t>
            </a:r>
            <a:r>
              <a:rPr lang="ru-RU" sz="2500" b="1" i="1" dirty="0" smtClean="0">
                <a:solidFill>
                  <a:schemeClr val="accent1">
                    <a:lumMod val="50000"/>
                  </a:schemeClr>
                </a:solidFill>
                <a:effectLst/>
                <a:ea typeface="ＭＳ Ｐゴシック" pitchFamily="34" charset="-128"/>
              </a:rPr>
              <a:t>«Об образовании в РФ»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ст. 79)</a:t>
            </a:r>
            <a:endParaRPr lang="ru-RU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т. 79 «Организация получения образования обучающимися с ограниченными возможностями здоровья»"/>
          <p:cNvPicPr>
            <a:picLocks noGrp="1"/>
          </p:cNvPicPr>
          <p:nvPr>
            <p:ph idx="1"/>
          </p:nvPr>
        </p:nvPicPr>
        <p:blipFill>
          <a:blip r:embed="rId2" cstate="print"/>
          <a:srcRect t="23023"/>
          <a:stretch>
            <a:fillRect/>
          </a:stretch>
        </p:blipFill>
        <p:spPr bwMode="auto">
          <a:xfrm>
            <a:off x="207277" y="1541931"/>
            <a:ext cx="8748464" cy="507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Все локальные акты ОО в части обучения детей с ОВЗ целесообразно утверждать через издание приказа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Унифицированной формы для такого приказа не предусмотрено, поэтому руководитель ОО вправе определить ее самостоятельно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Примерный перечень локальных актов ОО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496944" cy="633670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пилотной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площадке по направлению (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н-р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по внедрению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ФГОС ОВЗ)»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«Об инклюзивном образовании учащихся с ОВЗ и детей-инвалидов»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«Об организации обучения учащихся  на дому по ООП, АООП/АОП»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 деятельности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ПМПк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«Об организации психолого-педагогического сопровождения ребенка с ОВЗ и ребенка с инвалидностью»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 разработке и реализации АОП»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 разработке ИОМ»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«О разработке и реализации индивидуального учебного плана»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о рабочих программах отдельных учебных предметов и курсов внеурочной деятельности (в том числе курсов коррекционного блока)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об обучении по СИПР обучающихся с УО (вар. 2)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о внеурочной деятельности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прохождения КПК педагогов по  вопросам организации работы с детьми с ОВЗ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об организации сетевого/ межведомственного взаимодействия ОО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Положение 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внутришкольном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контроле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 утверждении списка учебников и учебных пособий, используемых в образовательном процессе, перечень УМК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Договор с родителями (законными представителями) обучающихся  с ОВЗ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Приказ «О внесении изменений в должностные инструкции учителей, зам. директора по УВР, курирующего реализацию ФГОС НОО ОВЗ и ФГОС О УО; педагога-психолога, учителя-логопеда, социального педагога, педагога доп. образования, работающих с обучающимися с ОВЗ»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Внесение изменений в Положение о системе оценок, формах и порядке проведения промежуточной аттестации в части введения комплексного подхода к оценке результатов образования: предметных,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метапредметных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личностных в соответствии с ФГОС НОО ОВЗ и ФГОС О УО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Что должно быть в школе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Локальные акты школы, регламентирующие образовательный процесс детей с ОВЗ;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Программа коррекционной работы школы в структуре ООП/ АООП;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АООП (при наличии обучающихся 1-3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с ОВЗ);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 учебные планы на обучающихся с ОВЗ;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Данные по контингенту ОО и формам обучения детей с ОВЗ, инвалидностью;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Кадровое обеспечение обучения и коррекционно-педагогического сопровождения детей с ОВЗ»;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Программно-методическое обеспечение обучения детей с ОВЗ (УМК, коррекционные программы, адаптированные рабочие программы по предметам);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Документация коррекционно-педагогического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сопровождения (деятельность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ПМПк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Информация об обучении детей с ОВЗ и инвалидностью на сайте школы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Учебный план </a:t>
            </a:r>
          </a:p>
          <a:p>
            <a:pPr algn="ctr">
              <a:buNone/>
            </a:pPr>
            <a:r>
              <a:rPr lang="ru-RU" sz="1400" b="1" dirty="0" smtClean="0"/>
              <a:t>обучающегося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_____________________________________</a:t>
            </a:r>
            <a:r>
              <a:rPr lang="ru-RU" sz="1400" b="1" dirty="0" smtClean="0"/>
              <a:t>1 </a:t>
            </a:r>
            <a:r>
              <a:rPr lang="ru-RU" sz="1400" b="1" dirty="0" err="1" smtClean="0"/>
              <a:t>кл</a:t>
            </a:r>
            <a:r>
              <a:rPr lang="ru-RU" sz="1400" b="1" dirty="0" smtClean="0"/>
              <a:t>. вар. 7.1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6632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Согласовано: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Родитель/ законный представитель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____________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дата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Утверждаю:</a:t>
                      </a:r>
                    </a:p>
                    <a:p>
                      <a:pPr algn="r"/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Директор ОО</a:t>
                      </a:r>
                    </a:p>
                    <a:p>
                      <a:pPr algn="r"/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_________</a:t>
                      </a:r>
                    </a:p>
                    <a:p>
                      <a:pPr algn="r"/>
                      <a:r>
                        <a:rPr lang="ru-RU" sz="1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дата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3" y="1354608"/>
          <a:ext cx="8712968" cy="6385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05"/>
                <a:gridCol w="4959320"/>
                <a:gridCol w="1296143"/>
              </a:tblGrid>
              <a:tr h="2989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Предметные  области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Учебные предметы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Кол-во часов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8170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Филология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Русский язык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Литературное чтение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Математика и информатика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Математика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</a:tr>
              <a:tr h="3043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Обществознание и естествознание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Окружающий мир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Искусство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Музыка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Изобразительное</a:t>
                      </a:r>
                      <a:r>
                        <a:rPr lang="ru-RU" sz="1200" baseline="0" dirty="0" smtClean="0"/>
                        <a:t> искусство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Технология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Технология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Часть, формируемая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………………………….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</a:tr>
              <a:tr h="2681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Внеурочная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</a:tr>
              <a:tr h="4469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Коррекционный блок: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«Коррекция</a:t>
                      </a:r>
                      <a:r>
                        <a:rPr lang="ru-RU" sz="1200" baseline="0" dirty="0" smtClean="0">
                          <a:latin typeface="+mj-lt"/>
                          <a:cs typeface="Arial" panose="020B0604020202020204" pitchFamily="34" charset="0"/>
                        </a:rPr>
                        <a:t> звукопроизношения, </a:t>
                      </a: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профилактика нарушений письменной речи» (логопедическое занятие – </a:t>
                      </a:r>
                      <a:r>
                        <a:rPr lang="ru-RU" sz="1200" dirty="0" err="1" smtClean="0">
                          <a:latin typeface="+mj-lt"/>
                          <a:cs typeface="Arial" panose="020B0604020202020204" pitchFamily="34" charset="0"/>
                        </a:rPr>
                        <a:t>индив</a:t>
                      </a: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./ </a:t>
                      </a:r>
                      <a:r>
                        <a:rPr lang="ru-RU" sz="1200" dirty="0" err="1" smtClean="0">
                          <a:latin typeface="+mj-lt"/>
                          <a:cs typeface="Arial" panose="020B0604020202020204" pitchFamily="34" charset="0"/>
                        </a:rPr>
                        <a:t>подгруп</a:t>
                      </a: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4695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«Развитие психических</a:t>
                      </a:r>
                      <a:r>
                        <a:rPr lang="ru-RU" sz="1200" baseline="0" dirty="0" smtClean="0">
                          <a:latin typeface="+mj-lt"/>
                        </a:rPr>
                        <a:t> процессов»  (психологическое занятие - </a:t>
                      </a:r>
                      <a:r>
                        <a:rPr lang="ru-RU" sz="1200" dirty="0" err="1" smtClean="0">
                          <a:latin typeface="+mj-lt"/>
                          <a:cs typeface="Arial" panose="020B0604020202020204" pitchFamily="34" charset="0"/>
                        </a:rPr>
                        <a:t>индив</a:t>
                      </a: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./ </a:t>
                      </a:r>
                      <a:r>
                        <a:rPr lang="ru-RU" sz="1200" dirty="0" err="1" smtClean="0">
                          <a:latin typeface="+mj-lt"/>
                          <a:cs typeface="Arial" panose="020B0604020202020204" pitchFamily="34" charset="0"/>
                        </a:rPr>
                        <a:t>подгруп</a:t>
                      </a:r>
                      <a:r>
                        <a:rPr lang="ru-RU" sz="1200" dirty="0" smtClean="0">
                          <a:latin typeface="+mj-lt"/>
                          <a:cs typeface="Arial" panose="020B0604020202020204" pitchFamily="34" charset="0"/>
                        </a:rPr>
                        <a:t>.)</a:t>
                      </a:r>
                      <a:r>
                        <a:rPr lang="ru-RU" sz="1200" baseline="0" dirty="0" smtClean="0">
                          <a:latin typeface="+mj-lt"/>
                        </a:rPr>
                        <a:t>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83068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Ритмика</a:t>
                      </a:r>
                      <a:r>
                        <a:rPr lang="ru-RU" sz="1300" baseline="0" dirty="0" smtClean="0">
                          <a:latin typeface="+mj-lt"/>
                        </a:rPr>
                        <a:t> (развитие двигательных навыков, ..)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</a:tr>
              <a:tr h="283068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«Умелые ручки» (развитие</a:t>
                      </a:r>
                      <a:r>
                        <a:rPr lang="ru-RU" sz="1300" baseline="0" dirty="0" smtClean="0">
                          <a:latin typeface="+mj-lt"/>
                        </a:rPr>
                        <a:t> зрительно-моторных функций)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</a:tr>
              <a:tr h="476747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j-lt"/>
                          <a:cs typeface="Arial" panose="020B0604020202020204" pitchFamily="34" charset="0"/>
                        </a:rPr>
                        <a:t>«В</a:t>
                      </a:r>
                      <a:r>
                        <a:rPr lang="ru-RU" sz="1300" baseline="0" dirty="0" smtClean="0">
                          <a:latin typeface="+mj-lt"/>
                          <a:cs typeface="Arial" panose="020B0604020202020204" pitchFamily="34" charset="0"/>
                        </a:rPr>
                        <a:t> стране математики» (</a:t>
                      </a:r>
                      <a:r>
                        <a:rPr lang="ru-RU" sz="1300" dirty="0" smtClean="0">
                          <a:latin typeface="+mj-lt"/>
                          <a:cs typeface="Arial" panose="020B0604020202020204" pitchFamily="34" charset="0"/>
                        </a:rPr>
                        <a:t>профилактика и коррекция трудностей освоения математики)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</a:tr>
              <a:tr h="105778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Другие направления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Шахматный кружок</a:t>
                      </a:r>
                    </a:p>
                    <a:p>
                      <a:r>
                        <a:rPr lang="ru-RU" sz="1300" dirty="0" smtClean="0">
                          <a:latin typeface="+mj-lt"/>
                        </a:rPr>
                        <a:t>«Юные исследователи»</a:t>
                      </a:r>
                    </a:p>
                    <a:p>
                      <a:r>
                        <a:rPr lang="ru-RU" sz="1300" dirty="0" smtClean="0">
                          <a:latin typeface="+mj-lt"/>
                        </a:rPr>
                        <a:t>«Спортивная карусель»</a:t>
                      </a:r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</a:p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</a:p>
                    <a:p>
                      <a:r>
                        <a:rPr lang="ru-RU" sz="1300" dirty="0" smtClean="0">
                          <a:latin typeface="+mj-lt"/>
                        </a:rPr>
                        <a:t>1</a:t>
                      </a:r>
                    </a:p>
                    <a:p>
                      <a:endParaRPr lang="ru-RU" sz="1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C:\Users\Никита\Desktop\320005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0"/>
            <a:ext cx="8424862" cy="6858000"/>
          </a:xfrm>
          <a:noFill/>
        </p:spPr>
      </p:pic>
      <p:pic>
        <p:nvPicPr>
          <p:cNvPr id="16389" name="Picture 2" descr="C:\Users\Никита\Desktop\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333375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рапеция 6"/>
          <p:cNvSpPr/>
          <p:nvPr/>
        </p:nvSpPr>
        <p:spPr>
          <a:xfrm>
            <a:off x="2555776" y="404664"/>
            <a:ext cx="5184576" cy="5904656"/>
          </a:xfrm>
          <a:prstGeom prst="trapezoid">
            <a:avLst>
              <a:gd name="adj" fmla="val 5529"/>
            </a:avLst>
          </a:prstGeom>
          <a:solidFill>
            <a:srgbClr val="E8BE46"/>
          </a:solidFill>
          <a:ln>
            <a:solidFill>
              <a:srgbClr val="E8B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 (84656)21647,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izabella.an@yandex.ru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spc="50" dirty="0" smtClean="0">
              <a:ln w="11430"/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676456" cy="2160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Нормативно-правовые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документы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федерального уровня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805264"/>
          </a:xfrm>
        </p:spPr>
        <p:txBody>
          <a:bodyPr>
            <a:normAutofit fontScale="62500" lnSpcReduction="20000"/>
          </a:bodyPr>
          <a:lstStyle/>
          <a:p>
            <a:pPr mar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ФЗ РФ от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29 декабря 2012 г. N 273-ФЗ "Об образовании в Российской Федерации"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Приказ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России от 19.12.14г. № 1598 «Об утверждении федерального государственного образовательного стандарта начального общего образования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обучающихся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с ограниченными возможностями здоровья»</a:t>
            </a: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Приказ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России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от 19.12.14г. № 1599 «Об утверждении федерального государственного образовательного стандарта образования обучающихся с умственной отсталостью (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интеллектуальными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нарушениями)»</a:t>
            </a: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Приказ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России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от 30.08.13г.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Постановление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Главного государственного санитарного врача РФ от 10.07.2015 N 26 «Об утверждении СанПиН 2.4.2.3286-15 «Санитарно-эпидемиологические требования к условиям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 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Письмо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РФ «О направлении методических рекомендаций» от 29.03.2016г.</a:t>
            </a:r>
          </a:p>
          <a:p>
            <a:pPr marL="0" lvl="0" indent="0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№ ВК 641/09</a:t>
            </a:r>
          </a:p>
          <a:p>
            <a:pPr marL="0" lvl="0" indent="0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Приказ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 РФ от 09.11.2015 № 1309 «Об утверждении порядка обеспечения условий доступности для инвалидов объектов и предоставляемых услуг в сфере образования, 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так же оказания им при этом необходимой помощи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11.03.2016 № ВК-452/07 «О введении ФГОС  ОВЗ»</a:t>
            </a:r>
          </a:p>
          <a:p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13.01.2016 № ВК-15/07 «О направлении Методических рекомендаций»</a:t>
            </a:r>
          </a:p>
          <a:p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19.02.2016 № 07-719 «О подготовке к введению ФГОС ОВЗ»</a:t>
            </a:r>
          </a:p>
          <a:p>
            <a:pPr lvl="0">
              <a:buFontTx/>
              <a:buChar char="-"/>
            </a:pPr>
            <a:endParaRPr lang="ru-RU" sz="1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1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88347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Нормативно-правовые документы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федерального уровня (продолжение)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16624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31.08.2015 № ВК-2101/07 «О порядке организации получения образования обучающимися,  нуждающимися в длительном лечении»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23.08.2016 № МО 16-09-01/815-ТУ «Об организации обучения на дому по ООП обучающихся, нуждающихся в длительном лечении, а также детей-инвалидов»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Приказ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20.09.2013 № 1082 «Об утверждении Положения 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психолого-медико-педагогической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комиссии»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10.12.2012 №07-832 «О методических рекомендациях по организации обучения на дому детей-инвалидов с использованием дистанционных образовательных технологий»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23.03.2000 №27/901-6 «О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психолого-медико-педагогическом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консилиуме (ПМПК) образовательного учреждения»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07.06.2013 № ИР-535/07 «О коррекционном и инклюзивном образовании»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13.11.2015 № 07-3735 «О направлении методических рекомендаций»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29.03.2016 № ВК-641/09 «О направлении методических рекомендаций»</a:t>
            </a:r>
          </a:p>
          <a:p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12.02.2016 № ВК-270/07 «Об обеспечении условий доступности для инвалидов объектов и услуг в сфере образования»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Межведомственный комплексный план МТ РФ и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МОиН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РФ от 01.02.2016 № ЛОВЗ-07 «План мероприятий по вопросам развития системы профессиональной ориентации детей-инвалидов и лиц с ОВЗ на 2016-2020»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России от 11.08.2016 № ВК-1788/07 «Об организации образования обучающихся с умственной отсталостью»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70187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Основные права обучающихся и меры их социальной поддержки и стимулирования </a:t>
            </a:r>
            <a:b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 ФЗ 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«Об образовании в РФ»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ст. 34)</a:t>
            </a:r>
            <a:endParaRPr lang="ru-R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15153" y="1988840"/>
            <a:ext cx="8727141" cy="5254642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hangingPunct="1">
              <a:lnSpc>
                <a:spcPct val="80000"/>
              </a:lnSpc>
              <a:spcBef>
                <a:spcPts val="638"/>
              </a:spcBef>
              <a:buClr>
                <a:srgbClr val="3333CC"/>
              </a:buClr>
              <a:buSzPct val="60000"/>
              <a:buFont typeface="Wingdings" charset="0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1. Обучающимся предоставляются академические права на:</a:t>
            </a:r>
          </a:p>
          <a:p>
            <a:pPr marL="342900" indent="-341313" hangingPunct="1">
              <a:lnSpc>
                <a:spcPct val="80000"/>
              </a:lnSpc>
              <a:spcBef>
                <a:spcPts val="638"/>
              </a:spcBef>
              <a:buClr>
                <a:srgbClr val="3333CC"/>
              </a:buClr>
              <a:buSzPct val="60000"/>
              <a:buFont typeface="Wingdings" charset="0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…2)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предоставление условий для обучения с учетом особенностей их психофизического развития и состояния здоровья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, в том числе получение социально-педагогической и психологической помощи,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бесплатной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психолого-медико-педагогической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 коррекции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;</a:t>
            </a:r>
          </a:p>
          <a:p>
            <a:pPr marL="342900" indent="-341313" hangingPunct="1">
              <a:lnSpc>
                <a:spcPct val="80000"/>
              </a:lnSpc>
              <a:spcBef>
                <a:spcPts val="638"/>
              </a:spcBef>
              <a:buClr>
                <a:srgbClr val="3333CC"/>
              </a:buClr>
              <a:buSzPct val="60000"/>
              <a:buFont typeface="Wingdings" charset="0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3)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обучение по индивидуальному учебному плану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, в том числе ускоренное обучение, в пределах осваиваемой образовательной программы в порядке, установленном локальными нормативными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ahoma" pitchFamily="32" charset="0"/>
              </a:rPr>
              <a:t>актами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ahoma" pitchFamily="3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 «Об образовании в РФ»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29.12.12.г. № 273-ФЗ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980728"/>
            <a:ext cx="9144000" cy="5877272"/>
          </a:xfrm>
        </p:spPr>
        <p:txBody>
          <a:bodyPr>
            <a:noAutofit/>
          </a:bodyPr>
          <a:lstStyle/>
          <a:p>
            <a:pPr marL="180000" indent="-1800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 на получение образования в соответствии с потребностями личности, адаптивность системы образования к уровню подготовки, развития, способностям и интересам человека, выбор форм получения образования, форм обучения, образовательных организаций </a:t>
            </a:r>
            <a:r>
              <a:rPr lang="ru-RU" sz="1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(Статьи  3, 5, 34, 63)  </a:t>
            </a:r>
          </a:p>
          <a:p>
            <a:pPr marL="180000" indent="-1800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1000"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Полномочия, обязанности и ответственность органов государственной власти субъектов Российской Федерации в сфере образования, органов местного самоуправления, образовательных организаций в области: </a:t>
            </a:r>
          </a:p>
          <a:p>
            <a:pPr marL="457200" indent="-4572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1000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предоставления  психолого-педагогической, медицинской и социальной помощи обучающимся, испытывающим трудности в освоении основных общеобразовательных программ, своем развитии и социальной адаптаци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и; </a:t>
            </a:r>
          </a:p>
          <a:p>
            <a:pPr marL="457200" indent="-4572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1000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учета возрастных, психофизических особенностей, склонностей, способностей, интересов и потребностей обучающихся; </a:t>
            </a:r>
          </a:p>
          <a:p>
            <a:pPr marL="457200" indent="-4572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1000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охраны и укрепления их физического и психического здоровья, развития индивидуальных способностей обучающихся и необходимой коррекции нарушений их развития </a:t>
            </a:r>
            <a:r>
              <a:rPr lang="ru-RU" sz="1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(Статьи  8, 28, 44, 48)</a:t>
            </a:r>
          </a:p>
          <a:p>
            <a:pPr marL="180000" indent="-1800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 на обучение по индивидуальным учебным планам </a:t>
            </a:r>
            <a:r>
              <a:rPr lang="ru-RU" sz="1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(Статьи  2, 12, 13, 28,  34)</a:t>
            </a:r>
          </a:p>
          <a:p>
            <a:pPr marL="180000" indent="-180000" algn="just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Права отдельных категорий обучающихся: дети с ОВЗ, одаренные дети  </a:t>
            </a:r>
            <a:r>
              <a:rPr lang="ru-RU" sz="1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(Статьи  59, 66, 79)</a:t>
            </a:r>
          </a:p>
          <a:p>
            <a:pPr marL="180000" indent="-180000">
              <a:spcBef>
                <a:spcPts val="200"/>
              </a:spcBef>
              <a:spcAft>
                <a:spcPts val="2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Статья  42)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Статья 28 ФЗ «Об образовании в Российской Федерации»</a:t>
            </a:r>
            <a:b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968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Образовательная организация обладает автономией, под которой понимается самостоятельность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… разработке и принятии локальных нормативных актов в соответствии с настоящим ФЗ, иными нормативными актами РФ и уставом организации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- К компетенции образовательной организации в установленной сфере деятельности относятся: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1)разработка и принятие правил внутреннего распорядка обучающихся, правил внутреннего трудового распорядка, иных локальных нормативных актов;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4)установление штатного расписания;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6)разработка и утверждение образовательных программ образовательной организации</a:t>
            </a:r>
          </a:p>
          <a:p>
            <a:pPr>
              <a:buNone/>
            </a:pPr>
            <a:endParaRPr lang="ru-RU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82" y="2141207"/>
            <a:ext cx="8217027" cy="43041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2001" y="347472"/>
            <a:ext cx="8928992" cy="17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ИУП</a:t>
            </a:r>
            <a:r>
              <a:rPr lang="ru-RU" alt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каждого обучающегося на дому учреждение разрабатывает </a:t>
            </a:r>
            <a:r>
              <a:rPr lang="ru-RU" alt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alt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endParaRPr lang="ru-RU" alt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6201" y="4961466"/>
            <a:ext cx="4654549" cy="321733"/>
          </a:xfrm>
          <a:prstGeom prst="rect">
            <a:avLst/>
          </a:prstGeom>
          <a:solidFill>
            <a:srgbClr val="FFC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733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17202"/>
            <a:ext cx="9108504" cy="9635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образования </a:t>
            </a: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 в рамках ФГОС ОВЗ</a:t>
            </a:r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5295803"/>
              </p:ext>
            </p:extLst>
          </p:nvPr>
        </p:nvGraphicFramePr>
        <p:xfrm>
          <a:off x="179512" y="980727"/>
          <a:ext cx="8804564" cy="523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918"/>
                <a:gridCol w="2222535"/>
                <a:gridCol w="94043"/>
                <a:gridCol w="2108113"/>
                <a:gridCol w="2336955"/>
              </a:tblGrid>
              <a:tr h="34691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ФГОС НОО обучающихся с ОВЗ</a:t>
                      </a:r>
                    </a:p>
                  </a:txBody>
                  <a:tcPr marL="51441" marR="51441" marT="25728" marB="2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6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ЦЕНЗОВОЕ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НЕЦЕНЗОВОЕ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7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ИНКЛЮЗИЯ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ОТДЕЛЬНЫЕ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ОРГАНИЗАЦИИ (СКОУ)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КЛАССЫ КОРРЕКЦИОННО-РАЗВИВАЮЩЕГО ОБУЧЕНИЯ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26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Адаптированные основные общеобразовательные программы для детей глухих (слабослышащих, слепых, слабовидящих, с ТНР, с НОДА, с ЗПР, с РАС)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СИПР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специальная индивидуальная программа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развития обучающегося с тяжелыми и множественными нарушениями развития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9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Индивидуальный учебный план (ИУП)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1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ФГОС обучающихся с умственной отсталостью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НЕЦЕНЗОВОЕ ОБРАЗОВАНИЕ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4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Адаптированная основная общеобразовательная программа для детей с легкой умственной отсталостью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Образовательная программа для детей с умеренной / тяжелой умственной отсталостью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и/или СИПР</a:t>
                      </a:r>
                    </a:p>
                  </a:txBody>
                  <a:tcPr marL="51441" marR="51441" marT="25728" marB="2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7781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5558" y="390878"/>
            <a:ext cx="6981444" cy="61413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692696"/>
            <a:ext cx="2417760" cy="9248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03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1474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Окружной семинар «Организационно-методические аспекты реализации ФГОС ОВЗ и ФГОС ИН»</vt:lpstr>
      <vt:lpstr> Нормативно-правовые документы  федерального уровня</vt:lpstr>
      <vt:lpstr>Нормативно-правовые документы  федерального уровня (продолжение)</vt:lpstr>
      <vt:lpstr>Основные права обучающихся и меры их социальной поддержки и стимулирования  ( ФЗ «Об образовании в РФ» ст. 34)</vt:lpstr>
      <vt:lpstr>Закон «Об образовании в РФ»  29.12.12.г. № 273-ФЗ</vt:lpstr>
      <vt:lpstr>Статья 28 ФЗ «Об образовании в Российской Федерации» </vt:lpstr>
      <vt:lpstr>Слайд 7</vt:lpstr>
      <vt:lpstr>Организация образования детей с ОВЗ в рамках ФГОС ОВЗ</vt:lpstr>
      <vt:lpstr>Слайд 9</vt:lpstr>
      <vt:lpstr>Организация получения  образования обучающимися с ограниченными возможностями здоровья  ( ФЗ «Об образовании в РФ» ст. 79)</vt:lpstr>
      <vt:lpstr>Слайд 11</vt:lpstr>
      <vt:lpstr>Примерный перечень локальных актов ОО</vt:lpstr>
      <vt:lpstr>Что должно быть в школе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Окружной семинар «Организационно-методические аспекты реализации ФГОС ОВЗ и ФГОС ИН»</dc:title>
  <dc:creator>user</dc:creator>
  <cp:lastModifiedBy>Забелина </cp:lastModifiedBy>
  <cp:revision>38</cp:revision>
  <dcterms:created xsi:type="dcterms:W3CDTF">2018-10-17T13:16:38Z</dcterms:created>
  <dcterms:modified xsi:type="dcterms:W3CDTF">2018-10-24T07:12:50Z</dcterms:modified>
</cp:coreProperties>
</file>