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70" r:id="rId6"/>
    <p:sldId id="259" r:id="rId7"/>
    <p:sldId id="260" r:id="rId8"/>
    <p:sldId id="272" r:id="rId9"/>
    <p:sldId id="273" r:id="rId10"/>
    <p:sldId id="27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zabella.an@yandex.ru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420888"/>
            <a:ext cx="6172200" cy="223224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Современные технологии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в  </a:t>
            </a:r>
            <a:r>
              <a:rPr lang="ru-RU" sz="2200" dirty="0" err="1" smtClean="0">
                <a:solidFill>
                  <a:srgbClr val="002060"/>
                </a:solidFill>
              </a:rPr>
              <a:t>профориентационной</a:t>
            </a:r>
            <a:r>
              <a:rPr lang="ru-RU" sz="2200" dirty="0" smtClean="0">
                <a:solidFill>
                  <a:srgbClr val="002060"/>
                </a:solidFill>
              </a:rPr>
              <a:t>  работе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с обучающимися с ограниченными возможностями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Забелина Ирина Анатольевна,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начальник социопсихологического отдела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ГБУ ДПО «</a:t>
            </a:r>
            <a:r>
              <a:rPr lang="ru-RU" dirty="0" err="1" smtClean="0">
                <a:solidFill>
                  <a:srgbClr val="002060"/>
                </a:solidFill>
              </a:rPr>
              <a:t>Похвистневский</a:t>
            </a:r>
            <a:r>
              <a:rPr lang="ru-RU" dirty="0" smtClean="0">
                <a:solidFill>
                  <a:srgbClr val="002060"/>
                </a:solidFill>
              </a:rPr>
              <a:t> РЦ»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5" descr="Снимок экрана (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525" y="0"/>
            <a:ext cx="3673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Выводы: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91264" cy="566124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>
                <a:solidFill>
                  <a:srgbClr val="002060"/>
                </a:solidFill>
              </a:rPr>
              <a:t>1. Профессиональное ориентирование детей с ОВЗ необходимо осуществлять комплексно, </a:t>
            </a:r>
            <a:r>
              <a:rPr lang="ru-RU" dirty="0" smtClean="0">
                <a:solidFill>
                  <a:srgbClr val="002060"/>
                </a:solidFill>
              </a:rPr>
              <a:t>вовлекая</a:t>
            </a:r>
            <a:r>
              <a:rPr lang="ru-RU" dirty="0" smtClean="0">
                <a:solidFill>
                  <a:srgbClr val="002060"/>
                </a:solidFill>
              </a:rPr>
              <a:t> в этот процесс различных специалистов и родителей.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2. </a:t>
            </a:r>
            <a:r>
              <a:rPr lang="ru-RU" dirty="0" smtClean="0">
                <a:solidFill>
                  <a:srgbClr val="002060"/>
                </a:solidFill>
              </a:rPr>
              <a:t>Вариативность использования технологий профориентации обучающихся с ОВЗ. 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3. Методический </a:t>
            </a:r>
            <a:r>
              <a:rPr lang="ru-RU" dirty="0" smtClean="0">
                <a:solidFill>
                  <a:srgbClr val="002060"/>
                </a:solidFill>
              </a:rPr>
              <a:t>инструментарий для определения </a:t>
            </a:r>
            <a:r>
              <a:rPr lang="ru-RU" dirty="0" smtClean="0">
                <a:solidFill>
                  <a:srgbClr val="002060"/>
                </a:solidFill>
              </a:rPr>
              <a:t>типологических</a:t>
            </a:r>
            <a:r>
              <a:rPr lang="ru-RU" dirty="0" smtClean="0">
                <a:solidFill>
                  <a:srgbClr val="002060"/>
                </a:solidFill>
              </a:rPr>
              <a:t> особенностей личности, выбирающей профессию, должен быть адаптирован к возможностям подростка с ОВЗ.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4. </a:t>
            </a:r>
            <a:r>
              <a:rPr lang="ru-RU" dirty="0" smtClean="0">
                <a:solidFill>
                  <a:srgbClr val="002060"/>
                </a:solidFill>
              </a:rPr>
              <a:t>Необходимо на протяжении всего периода профориентации корректировать профессиональные планы подростков с ОВЗ в соответствии с их возможностями.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5. </a:t>
            </a:r>
            <a:r>
              <a:rPr lang="ru-RU" dirty="0" smtClean="0">
                <a:solidFill>
                  <a:srgbClr val="002060"/>
                </a:solidFill>
              </a:rPr>
              <a:t>В рамках корректировки профессиональных планов целесообразно проводить психолого-педагогическую работу по воспитанию качеств, необходимых для овладения той или иной профессией.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63" y="1501775"/>
            <a:ext cx="5211762" cy="1690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 за  внимание!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4800" y="3212976"/>
            <a:ext cx="570736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149080"/>
            <a:ext cx="4211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Тел.: (84656)21647,</a:t>
            </a:r>
          </a:p>
          <a:p>
            <a:pPr>
              <a:buFont typeface="Wingdings 2" pitchFamily="18" charset="2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izabella.an@yandex.ru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spc="5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Никита\Desktop\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2980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24936" cy="9807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Основные условия, обеспечивающие эффективность </a:t>
            </a:r>
            <a:r>
              <a:rPr lang="ru-RU" sz="2400" b="1" dirty="0" err="1" smtClean="0">
                <a:solidFill>
                  <a:srgbClr val="002060"/>
                </a:solidFill>
              </a:rPr>
              <a:t>профориентационной</a:t>
            </a:r>
            <a:r>
              <a:rPr lang="ru-RU" sz="2400" b="1" dirty="0" smtClean="0">
                <a:solidFill>
                  <a:srgbClr val="002060"/>
                </a:solidFill>
              </a:rPr>
              <a:t> работы: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– специально-профессиональная подготовленность и личностная готовность педагогических работников и специалистов образовательных </a:t>
            </a:r>
            <a:r>
              <a:rPr lang="ru-RU" dirty="0" smtClean="0">
                <a:solidFill>
                  <a:srgbClr val="002060"/>
                </a:solidFill>
              </a:rPr>
              <a:t>организаций;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– педагогические работники и специалисты образовательных организаций должны владеть </a:t>
            </a:r>
            <a:r>
              <a:rPr lang="ru-RU" dirty="0" smtClean="0">
                <a:solidFill>
                  <a:srgbClr val="002060"/>
                </a:solidFill>
              </a:rPr>
              <a:t>современными образовательными технологиями и вариативными </a:t>
            </a:r>
            <a:r>
              <a:rPr lang="ru-RU" dirty="0" smtClean="0">
                <a:solidFill>
                  <a:srgbClr val="002060"/>
                </a:solidFill>
              </a:rPr>
              <a:t>методиками </a:t>
            </a:r>
            <a:r>
              <a:rPr lang="ru-RU" dirty="0" smtClean="0">
                <a:solidFill>
                  <a:srgbClr val="002060"/>
                </a:solidFill>
              </a:rPr>
              <a:t>проведения </a:t>
            </a:r>
            <a:r>
              <a:rPr lang="ru-RU" dirty="0" err="1" smtClean="0">
                <a:solidFill>
                  <a:srgbClr val="002060"/>
                </a:solidFill>
              </a:rPr>
              <a:t>профориентационных</a:t>
            </a:r>
            <a:r>
              <a:rPr lang="ru-RU" dirty="0" smtClean="0">
                <a:solidFill>
                  <a:srgbClr val="002060"/>
                </a:solidFill>
              </a:rPr>
              <a:t> занятий;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вариативность </a:t>
            </a:r>
            <a:r>
              <a:rPr lang="ru-RU" dirty="0" smtClean="0">
                <a:solidFill>
                  <a:srgbClr val="002060"/>
                </a:solidFill>
              </a:rPr>
              <a:t>форм</a:t>
            </a:r>
            <a:r>
              <a:rPr lang="ru-RU" dirty="0" smtClean="0">
                <a:solidFill>
                  <a:srgbClr val="002060"/>
                </a:solidFill>
              </a:rPr>
              <a:t>, методов взаимодействия образовательной организации с социальными партнёрами, учреждениями различных ведомств для обогащения жизненного опыта </a:t>
            </a:r>
            <a:r>
              <a:rPr lang="ru-RU" dirty="0" smtClean="0">
                <a:solidFill>
                  <a:srgbClr val="002060"/>
                </a:solidFill>
              </a:rPr>
              <a:t>обучающихся с ОВЗ;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– создание базы </a:t>
            </a:r>
            <a:r>
              <a:rPr lang="ru-RU" dirty="0" smtClean="0">
                <a:solidFill>
                  <a:srgbClr val="002060"/>
                </a:solidFill>
              </a:rPr>
              <a:t>данных об организациях, предприятиях, в которых успешно </a:t>
            </a:r>
            <a:r>
              <a:rPr lang="ru-RU" dirty="0" smtClean="0">
                <a:solidFill>
                  <a:srgbClr val="002060"/>
                </a:solidFill>
              </a:rPr>
              <a:t> могут трудиться выпускники с ОВЗ и инвалидностью;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привлечение родителей, попечительского совета к процессу социально-педагогического сопровождения профессионального самоопределения обучающихся;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– системный мониторинг </a:t>
            </a:r>
            <a:r>
              <a:rPr lang="ru-RU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dirty="0" smtClean="0">
                <a:solidFill>
                  <a:srgbClr val="002060"/>
                </a:solidFill>
              </a:rPr>
              <a:t> основ профессионально-личностной «</a:t>
            </a:r>
            <a:r>
              <a:rPr lang="ru-RU" dirty="0" err="1" smtClean="0">
                <a:solidFill>
                  <a:srgbClr val="002060"/>
                </a:solidFill>
              </a:rPr>
              <a:t>Я-концепции</a:t>
            </a:r>
            <a:r>
              <a:rPr lang="ru-RU" dirty="0" smtClean="0">
                <a:solidFill>
                  <a:srgbClr val="002060"/>
                </a:solidFill>
              </a:rPr>
              <a:t>» будущего выпускника;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– установление социальных связей образовательной организации с центрами профориентации и трудовой занятости, социальными службами, общественными организациями инвалидов, волонтёрскими объединениями, союзами работодателей, профессиональными </a:t>
            </a:r>
            <a:r>
              <a:rPr lang="ru-RU" dirty="0" smtClean="0">
                <a:solidFill>
                  <a:srgbClr val="002060"/>
                </a:solidFill>
              </a:rPr>
              <a:t>сообществами.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Формы </a:t>
            </a:r>
            <a:r>
              <a:rPr lang="ru-RU" b="1" dirty="0" err="1" smtClean="0">
                <a:solidFill>
                  <a:srgbClr val="002060"/>
                </a:solidFill>
              </a:rPr>
              <a:t>профориентационной</a:t>
            </a:r>
            <a:r>
              <a:rPr lang="ru-RU" b="1" dirty="0" smtClean="0">
                <a:solidFill>
                  <a:srgbClr val="002060"/>
                </a:solidFill>
              </a:rPr>
              <a:t> работы с обучающимися с ОВЗ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4008" y="2852936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рямоугольник 6"/>
          <p:cNvSpPr/>
          <p:nvPr/>
        </p:nvSpPr>
        <p:spPr>
          <a:xfrm>
            <a:off x="683568" y="5661248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Уроки технологии, профессионально-трудового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Внеклассные </a:t>
            </a:r>
            <a:r>
              <a:rPr lang="ru-RU" b="1" i="1" dirty="0" smtClean="0">
                <a:solidFill>
                  <a:srgbClr val="002060"/>
                </a:solidFill>
              </a:rPr>
              <a:t>мероприятия: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«Калейдоскоп профессий»;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«От скуки на все руки</a:t>
            </a:r>
            <a:r>
              <a:rPr lang="ru-RU" i="1" dirty="0" smtClean="0">
                <a:solidFill>
                  <a:srgbClr val="002060"/>
                </a:solidFill>
              </a:rPr>
              <a:t>»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3789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Предметные </a:t>
            </a:r>
            <a:r>
              <a:rPr lang="ru-RU" b="1" i="1" dirty="0" smtClean="0">
                <a:solidFill>
                  <a:srgbClr val="002060"/>
                </a:solidFill>
              </a:rPr>
              <a:t>недели по трудовому </a:t>
            </a:r>
            <a:r>
              <a:rPr lang="ru-RU" b="1" i="1" dirty="0" smtClean="0">
                <a:solidFill>
                  <a:srgbClr val="002060"/>
                </a:solidFill>
              </a:rPr>
              <a:t>обучению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3068960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Ознакомительные </a:t>
            </a:r>
            <a:r>
              <a:rPr lang="ru-RU" b="1" i="1" dirty="0" smtClean="0">
                <a:solidFill>
                  <a:srgbClr val="002060"/>
                </a:solidFill>
              </a:rPr>
              <a:t>беседы о </a:t>
            </a:r>
            <a:r>
              <a:rPr lang="ru-RU" b="1" i="1" dirty="0" smtClean="0">
                <a:solidFill>
                  <a:srgbClr val="002060"/>
                </a:solidFill>
              </a:rPr>
              <a:t>профессиях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2060848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Экскурсии, социальные практики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196752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Встречи </a:t>
            </a:r>
            <a:r>
              <a:rPr lang="ru-RU" b="1" i="1" dirty="0" smtClean="0">
                <a:solidFill>
                  <a:srgbClr val="002060"/>
                </a:solidFill>
              </a:rPr>
              <a:t>с представителями различных профессий и представителями профессиональных образовательных учреждений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2852936"/>
            <a:ext cx="4356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Стенды, сайты </a:t>
            </a:r>
            <a:r>
              <a:rPr lang="ru-RU" b="1" i="1" dirty="0" smtClean="0">
                <a:solidFill>
                  <a:srgbClr val="002060"/>
                </a:solidFill>
              </a:rPr>
              <a:t>«Куда пойти учиться»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21088"/>
            <a:ext cx="435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Классные часы, </a:t>
            </a:r>
            <a:r>
              <a:rPr lang="ru-RU" b="1" i="1" dirty="0" err="1" smtClean="0">
                <a:solidFill>
                  <a:srgbClr val="002060"/>
                </a:solidFill>
              </a:rPr>
              <a:t>квесты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«Все профессии важны</a:t>
            </a:r>
            <a:r>
              <a:rPr lang="ru-RU" i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19872" y="5733256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Овал 16"/>
          <p:cNvSpPr/>
          <p:nvPr/>
        </p:nvSpPr>
        <p:spPr>
          <a:xfrm>
            <a:off x="3491880" y="5013176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Овал 18"/>
          <p:cNvSpPr/>
          <p:nvPr/>
        </p:nvSpPr>
        <p:spPr>
          <a:xfrm>
            <a:off x="3491880" y="4293096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Овал 19"/>
          <p:cNvSpPr/>
          <p:nvPr/>
        </p:nvSpPr>
        <p:spPr>
          <a:xfrm>
            <a:off x="3491880" y="3717032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Овал 20"/>
          <p:cNvSpPr/>
          <p:nvPr/>
        </p:nvSpPr>
        <p:spPr>
          <a:xfrm>
            <a:off x="3995936" y="2852936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Овал 22"/>
          <p:cNvSpPr/>
          <p:nvPr/>
        </p:nvSpPr>
        <p:spPr>
          <a:xfrm>
            <a:off x="4716016" y="1988840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Овал 23"/>
          <p:cNvSpPr/>
          <p:nvPr/>
        </p:nvSpPr>
        <p:spPr>
          <a:xfrm>
            <a:off x="5292080" y="1988840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Овал 25"/>
          <p:cNvSpPr/>
          <p:nvPr/>
        </p:nvSpPr>
        <p:spPr>
          <a:xfrm>
            <a:off x="3419872" y="6237312"/>
            <a:ext cx="407483" cy="4074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Прямоугольник 27"/>
          <p:cNvSpPr/>
          <p:nvPr/>
        </p:nvSpPr>
        <p:spPr>
          <a:xfrm>
            <a:off x="4067944" y="5877272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Участие в «Днях открытых дверей», проводимыми ПУ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Лента лицом вверх 4"/>
          <p:cNvSpPr>
            <a:spLocks noChangeArrowheads="1"/>
          </p:cNvSpPr>
          <p:nvPr/>
        </p:nvSpPr>
        <p:spPr bwMode="auto">
          <a:xfrm>
            <a:off x="0" y="1124744"/>
            <a:ext cx="5580112" cy="936104"/>
          </a:xfrm>
          <a:prstGeom prst="ribbon2">
            <a:avLst>
              <a:gd name="adj1" fmla="val 16667"/>
              <a:gd name="adj2" fmla="val 48176"/>
            </a:avLst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600" b="1" dirty="0" smtClean="0"/>
              <a:t>Технология </a:t>
            </a:r>
            <a:r>
              <a:rPr lang="ru-RU" sz="1600" b="1" dirty="0" err="1" smtClean="0"/>
              <a:t>профориентационного</a:t>
            </a:r>
            <a:r>
              <a:rPr lang="ru-RU" sz="1600" b="1" dirty="0" smtClean="0"/>
              <a:t> консультирования</a:t>
            </a:r>
            <a:endParaRPr lang="ru-RU" altLang="ru-RU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 rot="2196405">
            <a:off x="5421185" y="1303213"/>
            <a:ext cx="1014413" cy="527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172" name="Лента лицом вверх 6"/>
          <p:cNvSpPr>
            <a:spLocks noChangeArrowheads="1"/>
          </p:cNvSpPr>
          <p:nvPr/>
        </p:nvSpPr>
        <p:spPr bwMode="auto">
          <a:xfrm>
            <a:off x="4000500" y="1988840"/>
            <a:ext cx="5143500" cy="1008112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600" b="1" dirty="0" smtClean="0"/>
              <a:t>Информационно-коммуникационная технология</a:t>
            </a:r>
            <a:endParaRPr lang="ru-RU" altLang="ru-RU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Лента лицом вверх 8"/>
          <p:cNvSpPr>
            <a:spLocks noChangeArrowheads="1"/>
          </p:cNvSpPr>
          <p:nvPr/>
        </p:nvSpPr>
        <p:spPr bwMode="auto">
          <a:xfrm>
            <a:off x="23813" y="3068960"/>
            <a:ext cx="5133975" cy="1008113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Интерактивные технологии</a:t>
            </a:r>
            <a:endParaRPr lang="ru-RU" altLang="ru-RU" sz="1600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2741820">
            <a:off x="5288436" y="3240523"/>
            <a:ext cx="925513" cy="581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7175" name="Лента лицом вверх 10"/>
          <p:cNvSpPr>
            <a:spLocks noChangeArrowheads="1"/>
          </p:cNvSpPr>
          <p:nvPr/>
        </p:nvSpPr>
        <p:spPr bwMode="auto">
          <a:xfrm>
            <a:off x="3800475" y="4005064"/>
            <a:ext cx="5343525" cy="864096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Игровые технологии</a:t>
            </a:r>
            <a:endParaRPr lang="ru-RU" altLang="ru-RU" sz="1600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6" name="Лента лицом вверх 12"/>
          <p:cNvSpPr>
            <a:spLocks noChangeArrowheads="1"/>
          </p:cNvSpPr>
          <p:nvPr/>
        </p:nvSpPr>
        <p:spPr bwMode="auto">
          <a:xfrm>
            <a:off x="0" y="4941168"/>
            <a:ext cx="6334125" cy="720080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Технология «</a:t>
            </a:r>
            <a:r>
              <a:rPr lang="ru-RU" altLang="ru-RU" sz="1600" b="1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Портфолио</a:t>
            </a:r>
            <a:r>
              <a:rPr lang="ru-RU" altLang="ru-RU" sz="1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altLang="ru-RU" sz="1600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rot="8303485">
            <a:off x="2941144" y="2254922"/>
            <a:ext cx="1066800" cy="6985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Выгнутая вниз стрелка 9"/>
          <p:cNvSpPr/>
          <p:nvPr/>
        </p:nvSpPr>
        <p:spPr>
          <a:xfrm rot="8230876">
            <a:off x="2810520" y="4276602"/>
            <a:ext cx="996950" cy="504825"/>
          </a:xfrm>
          <a:prstGeom prst="curvedUpArrow">
            <a:avLst>
              <a:gd name="adj1" fmla="val 3469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9750" y="-215300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endParaRPr lang="ru-RU" altLang="ru-RU" sz="2400" b="1" dirty="0">
              <a:solidFill>
                <a:srgbClr val="FF000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002060"/>
                </a:solidFill>
              </a:rPr>
              <a:t>Современные педагогические технологии в </a:t>
            </a:r>
            <a:r>
              <a:rPr lang="ru-RU" sz="2400" b="1" dirty="0" err="1" smtClean="0">
                <a:solidFill>
                  <a:srgbClr val="002060"/>
                </a:solidFill>
              </a:rPr>
              <a:t>профориентационной</a:t>
            </a:r>
            <a:r>
              <a:rPr lang="ru-RU" sz="2400" b="1" dirty="0" smtClean="0">
                <a:solidFill>
                  <a:srgbClr val="002060"/>
                </a:solidFill>
              </a:rPr>
              <a:t> деятельности</a:t>
            </a:r>
            <a:endParaRPr lang="ru-RU" altLang="ru-RU" sz="24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-324544" y="980728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3352800" algn="l"/>
              </a:tabLst>
            </a:pPr>
            <a:r>
              <a:rPr lang="ru-RU" altLang="ru-RU" sz="800"/>
              <a:t/>
            </a:r>
            <a:br>
              <a:rPr lang="ru-RU" altLang="ru-RU" sz="800"/>
            </a:br>
            <a:endParaRPr lang="ru-RU" altLang="ru-RU"/>
          </a:p>
          <a:p>
            <a:pPr eaLnBrk="0" hangingPunct="0">
              <a:tabLst>
                <a:tab pos="3352800" algn="l"/>
              </a:tabLst>
            </a:pPr>
            <a:r>
              <a:rPr lang="ru-RU" altLang="ru-RU" sz="220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800"/>
          </a:p>
          <a:p>
            <a:pPr eaLnBrk="0" hangingPunct="0">
              <a:tabLst>
                <a:tab pos="3352800" algn="l"/>
              </a:tabLst>
            </a:pPr>
            <a:endParaRPr lang="ru-RU" altLang="ru-RU"/>
          </a:p>
        </p:txBody>
      </p: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3352800" algn="l"/>
              </a:tabLst>
            </a:pPr>
            <a:endParaRPr lang="ru-RU" altLang="ru-RU"/>
          </a:p>
        </p:txBody>
      </p:sp>
      <p:sp>
        <p:nvSpPr>
          <p:cNvPr id="15" name="Выгнутая вверх стрелка 14"/>
          <p:cNvSpPr/>
          <p:nvPr/>
        </p:nvSpPr>
        <p:spPr>
          <a:xfrm rot="2741820">
            <a:off x="6440564" y="5040723"/>
            <a:ext cx="925513" cy="581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6" name="Лента лицом вверх 10"/>
          <p:cNvSpPr>
            <a:spLocks noChangeArrowheads="1"/>
          </p:cNvSpPr>
          <p:nvPr/>
        </p:nvSpPr>
        <p:spPr bwMode="auto">
          <a:xfrm>
            <a:off x="3800475" y="5848350"/>
            <a:ext cx="5343525" cy="1009650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1600" b="1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Арт-технологии</a:t>
            </a:r>
            <a:endParaRPr lang="ru-RU" altLang="ru-RU" sz="16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344170"/>
            <a:ext cx="8496944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9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едицинской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– состояние здоровья, медицинский отбор (расстройства функций организма, обусловленное заболеваниями, последствиями травм или дефектами,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дефицитарность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развития, ограниченность и уязвимость нарушения). Наиболее распространенные заболевания этой группы детские церебральные параличи, опухоли нервной системы, эпилепсия, шизофрения и другие эндогенные психозы, умственная отсталость, болезнь Дауна, аутизм.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психофизиологической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(утрата психической, физиологической или анатомической структуры или функции, или отклонение от неё),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- психологической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(степень развития компонентов когнитивной  и регуляторной психической деятельности, подготовка к профессиональному самоопределению);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1900" dirty="0" smtClean="0">
                <a:solidFill>
                  <a:srgbClr val="002060"/>
                </a:solidFill>
              </a:rPr>
              <a:t>- </a:t>
            </a:r>
            <a:r>
              <a:rPr lang="ru-RU" sz="1900" b="1" dirty="0" smtClean="0">
                <a:solidFill>
                  <a:srgbClr val="002060"/>
                </a:solidFill>
              </a:rPr>
              <a:t>социальной</a:t>
            </a:r>
            <a:r>
              <a:rPr lang="ru-RU" sz="1900" dirty="0" smtClean="0">
                <a:solidFill>
                  <a:srgbClr val="002060"/>
                </a:solidFill>
              </a:rPr>
              <a:t> (наличие социальной зрелости; ориентация в социуме, социальная адаптация; подготовка к профессиональному самоопределению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  <a:endParaRPr lang="ru-RU" sz="1900" dirty="0" smtClean="0">
              <a:solidFill>
                <a:srgbClr val="002060"/>
              </a:solidFill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7467600" cy="850106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комплексной профессиональной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диагностики:</a:t>
            </a:r>
            <a:endParaRPr kumimoji="0" lang="ru-RU" sz="3000" b="1" i="0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2089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 err="1" smtClean="0">
                <a:solidFill>
                  <a:srgbClr val="002060"/>
                </a:solidFill>
              </a:rPr>
              <a:t>Профориентационная</a:t>
            </a:r>
            <a:r>
              <a:rPr lang="ru-RU" sz="2600" b="1" dirty="0" smtClean="0">
                <a:solidFill>
                  <a:srgbClr val="002060"/>
                </a:solidFill>
              </a:rPr>
              <a:t> карта обучающегося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692698"/>
          <a:ext cx="8424938" cy="5798273"/>
        </p:xfrm>
        <a:graphic>
          <a:graphicData uri="http://schemas.openxmlformats.org/drawingml/2006/table">
            <a:tbl>
              <a:tblPr/>
              <a:tblGrid>
                <a:gridCol w="3492682"/>
                <a:gridCol w="704608"/>
                <a:gridCol w="704608"/>
                <a:gridCol w="704608"/>
                <a:gridCol w="704608"/>
                <a:gridCol w="704608"/>
                <a:gridCol w="704608"/>
                <a:gridCol w="704608"/>
              </a:tblGrid>
              <a:tr h="9608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1 -4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5 -6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7 -8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9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10 -11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1 -2 курс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3 -4 курс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8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Предпочитаемые учебные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внеклассной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внешкольной работе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(кружки, соревнования, конкурсы, концертная деятельность, олимпиады и т.д.)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Творческие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спортивные достижения (оригинальные решения,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проекты, награды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8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общественной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1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Профессиональные предпочтения по выбору профессии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диагностики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052736"/>
          <a:ext cx="8424938" cy="4443677"/>
        </p:xfrm>
        <a:graphic>
          <a:graphicData uri="http://schemas.openxmlformats.org/drawingml/2006/table">
            <a:tbl>
              <a:tblPr/>
              <a:tblGrid>
                <a:gridCol w="3492682"/>
                <a:gridCol w="704608"/>
                <a:gridCol w="704608"/>
                <a:gridCol w="704608"/>
                <a:gridCol w="704608"/>
                <a:gridCol w="704608"/>
                <a:gridCol w="704608"/>
                <a:gridCol w="704608"/>
              </a:tblGrid>
              <a:tr h="5931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1 -4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5 -6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7 -8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9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10 -11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1 -2 курс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3 -4 курс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marL="30005" marR="300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0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Рекомендации по развитию интересов и склонностей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0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Медицинское заключение о состоянии здоровья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Предпочтения родителей по выбору профессии, учебного заведения, места работы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0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Выбор учащимся, абитуриентом профессии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Выбор учебного заведения профессионального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Предпочитаемое место работы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05" marR="30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0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 err="1" smtClean="0">
                <a:solidFill>
                  <a:srgbClr val="002060"/>
                </a:solidFill>
              </a:rPr>
              <a:t>Профориентационная</a:t>
            </a:r>
            <a:r>
              <a:rPr lang="ru-RU" sz="2600" b="1" dirty="0" smtClean="0">
                <a:solidFill>
                  <a:srgbClr val="002060"/>
                </a:solidFill>
              </a:rPr>
              <a:t> карта </a:t>
            </a:r>
            <a:r>
              <a:rPr lang="ru-RU" sz="2600" b="1" dirty="0" smtClean="0">
                <a:solidFill>
                  <a:srgbClr val="002060"/>
                </a:solidFill>
              </a:rPr>
              <a:t>обучающегося</a:t>
            </a:r>
          </a:p>
          <a:p>
            <a:pPr lvl="0" algn="ctr"/>
            <a:r>
              <a:rPr lang="ru-RU" sz="2600" b="1" dirty="0" smtClean="0">
                <a:solidFill>
                  <a:srgbClr val="002060"/>
                </a:solidFill>
              </a:rPr>
              <a:t>(продолжение)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3568" y="249749"/>
            <a:ext cx="806489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РЕКОМЕНДУЕМЫЕ ПРОФЕССИИ И СПЕЦИАЛЬНОСТИ ДЛЯ ПРОФЕССИОНАЛЬНОГО ОБУЧЕНИЯ ДЕТЕЙ И ПОДРОСТКОВ С НЕДОСТАТКАМИ В УМСТВЕННОМ И ФИЗИЧЕСКОМ РАЗВИТИИ (НА ОСНОВЕ ПРИКАЗА МИНТРУДА РОССИИ ОТ 04.08.2014 № 515)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9512" y="2080776"/>
            <a:ext cx="856895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детей с психическими заболеваниями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слесарные и слесарно-сборочные работы;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строительные, монтажные и ремонтно-строительные работы;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трикотажное производство;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местная промышленность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народные художественные промыслы;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брошюровочно-переплетные и отделочные процессы;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зеленое хозяйство (озеленитель);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сельское хозяйство;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профессии рабочих, общие для всех отраслей народного хозяйства (дворник, младшая медицинская среда (санитарка), рабочие плодоовощного хранилища.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699998"/>
            <a:ext cx="849694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детей с заболеваниями нервной системы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слесарные и слесарно-сборочные работы;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электротехническое производство;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общие профессии деревообрабатывающих производств;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местная промышленность – народные художественные промыслы;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швейное производство;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сельское хозяйство;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профессии рабочих, общие для всех отраслей народного хозяйства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715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Современные технологии  в  профориентационной  работе  с обучающимися с ограниченными возможностями здоровья </vt:lpstr>
      <vt:lpstr>Основные условия, обеспечивающие эффективность профориентационной работы:</vt:lpstr>
      <vt:lpstr>Формы профориентационной работы с обучающимися с ОВЗ</vt:lpstr>
      <vt:lpstr>Слайд 4</vt:lpstr>
      <vt:lpstr>Слайд 5</vt:lpstr>
      <vt:lpstr>Слайд 6</vt:lpstr>
      <vt:lpstr>Слайд 7</vt:lpstr>
      <vt:lpstr>Слайд 8</vt:lpstr>
      <vt:lpstr>Слайд 9</vt:lpstr>
      <vt:lpstr>Выводы:</vt:lpstr>
      <vt:lpstr>Благодарю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техологии в  профориентационной  работе с обучающимися с ограниченными возможностями здоровья </dc:title>
  <dc:creator>user</dc:creator>
  <cp:lastModifiedBy>Никита</cp:lastModifiedBy>
  <cp:revision>21</cp:revision>
  <dcterms:created xsi:type="dcterms:W3CDTF">2018-05-15T12:05:19Z</dcterms:created>
  <dcterms:modified xsi:type="dcterms:W3CDTF">2018-05-15T21:13:05Z</dcterms:modified>
</cp:coreProperties>
</file>