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87" r:id="rId4"/>
    <p:sldId id="284" r:id="rId5"/>
    <p:sldId id="293" r:id="rId6"/>
    <p:sldId id="294" r:id="rId7"/>
    <p:sldId id="295" r:id="rId8"/>
    <p:sldId id="283" r:id="rId9"/>
    <p:sldId id="290" r:id="rId10"/>
    <p:sldId id="285" r:id="rId11"/>
    <p:sldId id="288" r:id="rId12"/>
    <p:sldId id="276" r:id="rId13"/>
    <p:sldId id="296" r:id="rId14"/>
    <p:sldId id="297" r:id="rId15"/>
    <p:sldId id="259" r:id="rId16"/>
    <p:sldId id="265" r:id="rId17"/>
    <p:sldId id="289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B9F"/>
    <a:srgbClr val="20E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35" d="100"/>
          <a:sy n="35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8;.%20&#1071;&#1088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265909598160778E-2"/>
          <c:y val="6.5705662333814793E-2"/>
          <c:w val="0.653932391350456"/>
          <c:h val="0.718654974550153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PowerPoint]Лист1'!$B$7</c:f>
              <c:strCache>
                <c:ptCount val="1"/>
                <c:pt idx="0">
                  <c:v>Кол-во учащихся в ОО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Office PowerPoint]Лист1'!$A$8:$A$11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'[Диаграмма в Microsoft Office PowerPoint]Лист1'!$B$8:$B$11</c:f>
              <c:numCache>
                <c:formatCode>General</c:formatCode>
                <c:ptCount val="4"/>
                <c:pt idx="0">
                  <c:v>8717</c:v>
                </c:pt>
                <c:pt idx="1">
                  <c:v>8770</c:v>
                </c:pt>
                <c:pt idx="2">
                  <c:v>8881</c:v>
                </c:pt>
                <c:pt idx="3">
                  <c:v>8868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PowerPoint]Лист1'!$C$7</c:f>
              <c:strCache>
                <c:ptCount val="1"/>
                <c:pt idx="0">
                  <c:v>Кол-во учащихся с ОВЗ в ОО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34288109402018E-3"/>
                  <c:y val="5.5115403844017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33572027351092E-3"/>
                  <c:y val="-2.204616153760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PowerPoint]Лист1'!$A$8:$A$11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'[Диаграмма в Microsoft Office PowerPoint]Лист1'!$C$8:$C$11</c:f>
              <c:numCache>
                <c:formatCode>General</c:formatCode>
                <c:ptCount val="4"/>
                <c:pt idx="0">
                  <c:v>637</c:v>
                </c:pt>
                <c:pt idx="1">
                  <c:v>589</c:v>
                </c:pt>
                <c:pt idx="2">
                  <c:v>664</c:v>
                </c:pt>
                <c:pt idx="3">
                  <c:v>621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PowerPoint]Лист1'!$D$7</c:f>
              <c:strCache>
                <c:ptCount val="1"/>
                <c:pt idx="0">
                  <c:v>% учащихся с ОВЗ от общего кол-ва учащихся в ОО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2.24470008382907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8604296492308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877215662906193E-2"/>
                  <c:y val="0"/>
                </c:manualLayout>
              </c:layout>
              <c:spPr>
                <a:solidFill>
                  <a:srgbClr val="FFC000"/>
                </a:solidFill>
              </c:spPr>
              <c:txPr>
                <a:bodyPr/>
                <a:lstStyle/>
                <a:p>
                  <a:pPr>
                    <a:defRPr sz="25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641657433458351E-2"/>
                  <c:y val="-2.480193172980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PowerPoint]Лист1'!$A$8:$A$11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'[Диаграмма в Microsoft Office PowerPoint]Лист1'!$D$8:$D$11</c:f>
              <c:numCache>
                <c:formatCode>0.0%</c:formatCode>
                <c:ptCount val="4"/>
                <c:pt idx="0">
                  <c:v>7.3000000000000023E-2</c:v>
                </c:pt>
                <c:pt idx="1">
                  <c:v>6.7000000000000032E-2</c:v>
                </c:pt>
                <c:pt idx="2">
                  <c:v>7.5000000000000039E-2</c:v>
                </c:pt>
                <c:pt idx="3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338944"/>
        <c:axId val="86344832"/>
        <c:axId val="0"/>
      </c:bar3DChart>
      <c:catAx>
        <c:axId val="8633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900" b="1"/>
            </a:pPr>
            <a:endParaRPr lang="ru-RU"/>
          </a:p>
        </c:txPr>
        <c:crossAx val="86344832"/>
        <c:crosses val="autoZero"/>
        <c:auto val="1"/>
        <c:lblAlgn val="ctr"/>
        <c:lblOffset val="100"/>
        <c:noMultiLvlLbl val="0"/>
      </c:catAx>
      <c:valAx>
        <c:axId val="863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633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67791967058793"/>
          <c:y val="0.1070486525802689"/>
          <c:w val="0.26116117228215885"/>
          <c:h val="0.8009062361126541"/>
        </c:manualLayout>
      </c:layout>
      <c:overlay val="0"/>
      <c:txPr>
        <a:bodyPr/>
        <a:lstStyle/>
        <a:p>
          <a:pPr>
            <a:defRPr sz="20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41979946381314E-2"/>
          <c:y val="5.1845186018414355E-2"/>
          <c:w val="0.64075994348494281"/>
          <c:h val="0.58990501187351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инклюзивных школ в округе, в которых обучаются дети с ОВЗ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29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 с ОВЗ инклюзивного обучения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9.3994399315345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4399315345846E-3"/>
                  <c:y val="5.291005291005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364</c:v>
                </c:pt>
                <c:pt idx="1">
                  <c:v>355</c:v>
                </c:pt>
                <c:pt idx="2">
                  <c:v>410</c:v>
                </c:pt>
                <c:pt idx="3">
                  <c:v>455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детей с ОВЗ, обучающихся на дому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7.8328666096121533E-3"/>
                  <c:y val="7.936507936507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2586575379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66013253457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 уч.год</c:v>
                </c:pt>
                <c:pt idx="1">
                  <c:v>2015-2016 уч. год</c:v>
                </c:pt>
                <c:pt idx="2">
                  <c:v>2016-2017 уч.год</c:v>
                </c:pt>
                <c:pt idx="3">
                  <c:v>2017-2018 уч.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273</c:v>
                </c:pt>
                <c:pt idx="1">
                  <c:v>234</c:v>
                </c:pt>
                <c:pt idx="2">
                  <c:v>254</c:v>
                </c:pt>
                <c:pt idx="3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22496"/>
        <c:axId val="31324032"/>
      </c:barChart>
      <c:catAx>
        <c:axId val="3132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324032"/>
        <c:crosses val="autoZero"/>
        <c:auto val="1"/>
        <c:lblAlgn val="ctr"/>
        <c:lblOffset val="100"/>
        <c:noMultiLvlLbl val="0"/>
      </c:catAx>
      <c:valAx>
        <c:axId val="3132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132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39485492914315"/>
          <c:y val="2.3816606257551144E-2"/>
          <c:w val="0.24403857174893478"/>
          <c:h val="0.94443027954839009"/>
        </c:manualLayout>
      </c:layout>
      <c:overlay val="0"/>
      <c:txPr>
        <a:bodyPr/>
        <a:lstStyle/>
        <a:p>
          <a:pPr>
            <a:defRPr sz="1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110401788215366"/>
          <c:y val="2.6352484188509488E-2"/>
          <c:w val="0.45380855118662078"/>
          <c:h val="0.82077613253432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74298487252599E-2"/>
                  <c:y val="1.916544304618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222895461757753E-3"/>
                  <c:y val="-9.5827215230943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Взаимодействие с родителями с целью оказания им помощи в обучении ребенка с ОВЗ</c:v>
                </c:pt>
                <c:pt idx="1">
                  <c:v>Проектирование урока в инклюзивном классе</c:v>
                </c:pt>
                <c:pt idx="2">
                  <c:v>Затруднения в разработке рабочих программ, курсов </c:v>
                </c:pt>
                <c:pt idx="3">
                  <c:v>Выбор методов обучения и умение сочетать методы, средства и формы обучения</c:v>
                </c:pt>
                <c:pt idx="4">
                  <c:v>Формирование и развитие мотивации к учению детей с ОВЗ</c:v>
                </c:pt>
                <c:pt idx="5">
                  <c:v>Реализация рекомендаций ПМПК, ПМПк в работе с детьми с ОВЗ</c:v>
                </c:pt>
                <c:pt idx="6">
                  <c:v>Оформление карты (папки) развития ребенка с ОВЗ</c:v>
                </c:pt>
                <c:pt idx="7">
                  <c:v>Свовременное выявление детей, нуждающихся в коррекционной работе </c:v>
                </c:pt>
                <c:pt idx="8">
                  <c:v>Прохождение курсовой подготовки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</c:v>
                </c:pt>
                <c:pt idx="1">
                  <c:v>66</c:v>
                </c:pt>
                <c:pt idx="2">
                  <c:v>44</c:v>
                </c:pt>
                <c:pt idx="3">
                  <c:v>11</c:v>
                </c:pt>
                <c:pt idx="4">
                  <c:v>0</c:v>
                </c:pt>
                <c:pt idx="5">
                  <c:v>22</c:v>
                </c:pt>
                <c:pt idx="6">
                  <c:v>11</c:v>
                </c:pt>
                <c:pt idx="7">
                  <c:v>11</c:v>
                </c:pt>
                <c:pt idx="8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 основной 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Взаимодействие с родителями с целью оказания им помощи в обучении ребенка с ОВЗ</c:v>
                </c:pt>
                <c:pt idx="1">
                  <c:v>Проектирование урока в инклюзивном классе</c:v>
                </c:pt>
                <c:pt idx="2">
                  <c:v>Затруднения в разработке рабочих программ, курсов </c:v>
                </c:pt>
                <c:pt idx="3">
                  <c:v>Выбор методов обучения и умение сочетать методы, средства и формы обучения</c:v>
                </c:pt>
                <c:pt idx="4">
                  <c:v>Формирование и развитие мотивации к учению детей с ОВЗ</c:v>
                </c:pt>
                <c:pt idx="5">
                  <c:v>Реализация рекомендаций ПМПК, ПМПк в работе с детьми с ОВЗ</c:v>
                </c:pt>
                <c:pt idx="6">
                  <c:v>Оформление карты (папки) развития ребенка с ОВЗ</c:v>
                </c:pt>
                <c:pt idx="7">
                  <c:v>Свовременное выявление детей, нуждающихся в коррекционной работе </c:v>
                </c:pt>
                <c:pt idx="8">
                  <c:v>Прохождение курсовой подготовки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</c:v>
                </c:pt>
                <c:pt idx="1">
                  <c:v>87</c:v>
                </c:pt>
                <c:pt idx="2">
                  <c:v>27</c:v>
                </c:pt>
                <c:pt idx="3">
                  <c:v>63</c:v>
                </c:pt>
                <c:pt idx="4">
                  <c:v>43</c:v>
                </c:pt>
                <c:pt idx="5">
                  <c:v>72</c:v>
                </c:pt>
                <c:pt idx="6">
                  <c:v>41</c:v>
                </c:pt>
                <c:pt idx="7">
                  <c:v>24</c:v>
                </c:pt>
                <c:pt idx="8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Учителя начальных классов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Взаимодействие с родителями с целью оказания им помощи в обучении ребенка с ОВЗ</c:v>
                </c:pt>
                <c:pt idx="1">
                  <c:v>Проектирование урока в инклюзивном классе</c:v>
                </c:pt>
                <c:pt idx="2">
                  <c:v>Затруднения в разработке рабочих программ, курсов </c:v>
                </c:pt>
                <c:pt idx="3">
                  <c:v>Выбор методов обучения и умение сочетать методы, средства и формы обучения</c:v>
                </c:pt>
                <c:pt idx="4">
                  <c:v>Формирование и развитие мотивации к учению детей с ОВЗ</c:v>
                </c:pt>
                <c:pt idx="5">
                  <c:v>Реализация рекомендаций ПМПК, ПМПк в работе с детьми с ОВЗ</c:v>
                </c:pt>
                <c:pt idx="6">
                  <c:v>Оформление карты (папки) развития ребенка с ОВЗ</c:v>
                </c:pt>
                <c:pt idx="7">
                  <c:v>Свовременное выявление детей, нуждающихся в коррекционной работе </c:v>
                </c:pt>
                <c:pt idx="8">
                  <c:v>Прохождение курсовой подготовки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9</c:v>
                </c:pt>
                <c:pt idx="1">
                  <c:v>72</c:v>
                </c:pt>
                <c:pt idx="2">
                  <c:v>39</c:v>
                </c:pt>
                <c:pt idx="3">
                  <c:v>58</c:v>
                </c:pt>
                <c:pt idx="4">
                  <c:v>27</c:v>
                </c:pt>
                <c:pt idx="5">
                  <c:v>39</c:v>
                </c:pt>
                <c:pt idx="6">
                  <c:v>28</c:v>
                </c:pt>
                <c:pt idx="7">
                  <c:v>7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37984"/>
        <c:axId val="86939520"/>
      </c:barChart>
      <c:catAx>
        <c:axId val="86937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86939520"/>
        <c:crosses val="autoZero"/>
        <c:auto val="1"/>
        <c:lblAlgn val="ctr"/>
        <c:lblOffset val="100"/>
        <c:noMultiLvlLbl val="0"/>
      </c:catAx>
      <c:valAx>
        <c:axId val="86939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693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2359614363846E-2"/>
          <c:y val="0.91055812184694307"/>
          <c:w val="0.89695268901745873"/>
          <c:h val="5.350667244145110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4C46-18D7-4A4D-ADE9-AB9EFFF47E9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DD8C-C33D-4725-8B34-DA1B86EA8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8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FDB-7A45-49C0-A909-2D1F9D9040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zabella.an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916832"/>
            <a:ext cx="7406640" cy="1224136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Формирование модели инклюзивного образования детей с ограниченными возможностями здоровья</a:t>
            </a:r>
            <a:b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в общеобразовательной школе</a:t>
            </a:r>
            <a:endParaRPr lang="ru-RU" sz="3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813" y="4293095"/>
            <a:ext cx="71286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 Забелина,</a:t>
            </a:r>
          </a:p>
          <a:p>
            <a:pPr algn="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начальник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социопсихологического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отдела</a:t>
            </a:r>
          </a:p>
          <a:p>
            <a:pPr algn="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ДПО «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РЦ»</a:t>
            </a:r>
          </a:p>
          <a:p>
            <a:pPr algn="ctr">
              <a:buNone/>
            </a:pP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 flipV="1">
            <a:off x="857250" y="2357438"/>
            <a:ext cx="1905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flipH="1">
            <a:off x="2857500" y="1214438"/>
            <a:ext cx="214313" cy="714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V="1">
            <a:off x="2123728" y="1412776"/>
            <a:ext cx="3503861" cy="20882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00400" y="2895600"/>
            <a:ext cx="4114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714375" y="2643188"/>
            <a:ext cx="1500188" cy="1381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79512" y="1412776"/>
            <a:ext cx="2054795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Инклюзивное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обучение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835696" y="1916832"/>
            <a:ext cx="1828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Обучение на дому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000250" y="642938"/>
            <a:ext cx="3071813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Коррекционно-развивающее обучение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652120" y="692696"/>
            <a:ext cx="2736304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Arial Narrow" pitchFamily="34" charset="0"/>
              </a:rPr>
              <a:t>Сопровождение </a:t>
            </a:r>
            <a:r>
              <a:rPr lang="ru-RU" sz="2500" b="1" dirty="0" err="1">
                <a:solidFill>
                  <a:srgbClr val="FF0000"/>
                </a:solidFill>
                <a:latin typeface="Arial Narrow" pitchFamily="34" charset="0"/>
              </a:rPr>
              <a:t>ПМПк</a:t>
            </a:r>
            <a:r>
              <a:rPr lang="ru-RU" sz="25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Arial Narrow" pitchFamily="34" charset="0"/>
              </a:rPr>
              <a:t>ОО</a:t>
            </a:r>
            <a:endParaRPr lang="ru-RU" sz="2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127776" y="1484784"/>
            <a:ext cx="2016224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Обучение детей с </a:t>
            </a:r>
            <a:r>
              <a:rPr lang="ru-RU" sz="2000" b="1" dirty="0" err="1">
                <a:latin typeface="Arial Narrow" pitchFamily="34" charset="0"/>
              </a:rPr>
              <a:t>девиантным</a:t>
            </a:r>
            <a:r>
              <a:rPr lang="ru-RU" sz="2000" b="1" dirty="0">
                <a:latin typeface="Arial Narrow" pitchFamily="34" charset="0"/>
              </a:rPr>
              <a:t> поведением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0" y="4638675"/>
            <a:ext cx="2971800" cy="1447800"/>
            <a:chOff x="960" y="2928"/>
            <a:chExt cx="1872" cy="91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5335" name="Freeform 15"/>
            <p:cNvSpPr>
              <a:spLocks/>
            </p:cNvSpPr>
            <p:nvPr/>
          </p:nvSpPr>
          <p:spPr bwMode="auto">
            <a:xfrm>
              <a:off x="960" y="2928"/>
              <a:ext cx="1872" cy="912"/>
            </a:xfrm>
            <a:custGeom>
              <a:avLst/>
              <a:gdLst>
                <a:gd name="T0" fmla="*/ 1075 w 1559"/>
                <a:gd name="T1" fmla="*/ 11 h 1410"/>
                <a:gd name="T2" fmla="*/ 879 w 1559"/>
                <a:gd name="T3" fmla="*/ 11 h 1410"/>
                <a:gd name="T4" fmla="*/ 831 w 1559"/>
                <a:gd name="T5" fmla="*/ 25 h 1410"/>
                <a:gd name="T6" fmla="*/ 782 w 1559"/>
                <a:gd name="T7" fmla="*/ 34 h 1410"/>
                <a:gd name="T8" fmla="*/ 618 w 1559"/>
                <a:gd name="T9" fmla="*/ 44 h 1410"/>
                <a:gd name="T10" fmla="*/ 455 w 1559"/>
                <a:gd name="T11" fmla="*/ 72 h 1410"/>
                <a:gd name="T12" fmla="*/ 358 w 1559"/>
                <a:gd name="T13" fmla="*/ 147 h 1410"/>
                <a:gd name="T14" fmla="*/ 228 w 1559"/>
                <a:gd name="T15" fmla="*/ 180 h 1410"/>
                <a:gd name="T16" fmla="*/ 130 w 1559"/>
                <a:gd name="T17" fmla="*/ 237 h 1410"/>
                <a:gd name="T18" fmla="*/ 98 w 1559"/>
                <a:gd name="T19" fmla="*/ 256 h 1410"/>
                <a:gd name="T20" fmla="*/ 80 w 1559"/>
                <a:gd name="T21" fmla="*/ 313 h 1410"/>
                <a:gd name="T22" fmla="*/ 34 w 1559"/>
                <a:gd name="T23" fmla="*/ 332 h 1410"/>
                <a:gd name="T24" fmla="*/ 0 w 1559"/>
                <a:gd name="T25" fmla="*/ 360 h 1410"/>
                <a:gd name="T26" fmla="*/ 16 w 1559"/>
                <a:gd name="T27" fmla="*/ 417 h 1410"/>
                <a:gd name="T28" fmla="*/ 34 w 1559"/>
                <a:gd name="T29" fmla="*/ 506 h 1410"/>
                <a:gd name="T30" fmla="*/ 146 w 1559"/>
                <a:gd name="T31" fmla="*/ 535 h 1410"/>
                <a:gd name="T32" fmla="*/ 569 w 1559"/>
                <a:gd name="T33" fmla="*/ 549 h 1410"/>
                <a:gd name="T34" fmla="*/ 1172 w 1559"/>
                <a:gd name="T35" fmla="*/ 563 h 1410"/>
                <a:gd name="T36" fmla="*/ 1726 w 1559"/>
                <a:gd name="T37" fmla="*/ 535 h 1410"/>
                <a:gd name="T38" fmla="*/ 1645 w 1559"/>
                <a:gd name="T39" fmla="*/ 469 h 1410"/>
                <a:gd name="T40" fmla="*/ 1759 w 1559"/>
                <a:gd name="T41" fmla="*/ 243 h 1410"/>
                <a:gd name="T42" fmla="*/ 1954 w 1559"/>
                <a:gd name="T43" fmla="*/ 157 h 1410"/>
                <a:gd name="T44" fmla="*/ 2018 w 1559"/>
                <a:gd name="T45" fmla="*/ 152 h 1410"/>
                <a:gd name="T46" fmla="*/ 2231 w 1559"/>
                <a:gd name="T47" fmla="*/ 133 h 1410"/>
                <a:gd name="T48" fmla="*/ 2248 w 1559"/>
                <a:gd name="T49" fmla="*/ 119 h 1410"/>
                <a:gd name="T50" fmla="*/ 2018 w 1559"/>
                <a:gd name="T51" fmla="*/ 77 h 1410"/>
                <a:gd name="T52" fmla="*/ 1775 w 1559"/>
                <a:gd name="T53" fmla="*/ 63 h 1410"/>
                <a:gd name="T54" fmla="*/ 1335 w 1559"/>
                <a:gd name="T55" fmla="*/ 25 h 1410"/>
                <a:gd name="T56" fmla="*/ 1075 w 1559"/>
                <a:gd name="T57" fmla="*/ 11 h 14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59"/>
                <a:gd name="T88" fmla="*/ 0 h 1410"/>
                <a:gd name="T89" fmla="*/ 1559 w 1559"/>
                <a:gd name="T90" fmla="*/ 1410 h 14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59" h="1410">
                  <a:moveTo>
                    <a:pt x="745" y="26"/>
                  </a:moveTo>
                  <a:cubicBezTo>
                    <a:pt x="692" y="7"/>
                    <a:pt x="689" y="0"/>
                    <a:pt x="610" y="26"/>
                  </a:cubicBezTo>
                  <a:cubicBezTo>
                    <a:pt x="595" y="31"/>
                    <a:pt x="588" y="49"/>
                    <a:pt x="576" y="59"/>
                  </a:cubicBezTo>
                  <a:cubicBezTo>
                    <a:pt x="565" y="68"/>
                    <a:pt x="555" y="78"/>
                    <a:pt x="542" y="82"/>
                  </a:cubicBezTo>
                  <a:cubicBezTo>
                    <a:pt x="505" y="93"/>
                    <a:pt x="467" y="97"/>
                    <a:pt x="429" y="105"/>
                  </a:cubicBezTo>
                  <a:cubicBezTo>
                    <a:pt x="382" y="128"/>
                    <a:pt x="354" y="134"/>
                    <a:pt x="316" y="172"/>
                  </a:cubicBezTo>
                  <a:cubicBezTo>
                    <a:pt x="301" y="234"/>
                    <a:pt x="292" y="302"/>
                    <a:pt x="248" y="353"/>
                  </a:cubicBezTo>
                  <a:cubicBezTo>
                    <a:pt x="200" y="409"/>
                    <a:pt x="201" y="363"/>
                    <a:pt x="158" y="432"/>
                  </a:cubicBezTo>
                  <a:cubicBezTo>
                    <a:pt x="131" y="475"/>
                    <a:pt x="113" y="523"/>
                    <a:pt x="90" y="568"/>
                  </a:cubicBezTo>
                  <a:cubicBezTo>
                    <a:pt x="83" y="583"/>
                    <a:pt x="68" y="613"/>
                    <a:pt x="68" y="613"/>
                  </a:cubicBezTo>
                  <a:cubicBezTo>
                    <a:pt x="64" y="658"/>
                    <a:pt x="67" y="704"/>
                    <a:pt x="56" y="748"/>
                  </a:cubicBezTo>
                  <a:cubicBezTo>
                    <a:pt x="51" y="766"/>
                    <a:pt x="32" y="778"/>
                    <a:pt x="23" y="794"/>
                  </a:cubicBezTo>
                  <a:cubicBezTo>
                    <a:pt x="19" y="801"/>
                    <a:pt x="2" y="854"/>
                    <a:pt x="0" y="861"/>
                  </a:cubicBezTo>
                  <a:cubicBezTo>
                    <a:pt x="4" y="906"/>
                    <a:pt x="8" y="952"/>
                    <a:pt x="11" y="997"/>
                  </a:cubicBezTo>
                  <a:cubicBezTo>
                    <a:pt x="16" y="1068"/>
                    <a:pt x="10" y="1141"/>
                    <a:pt x="23" y="1211"/>
                  </a:cubicBezTo>
                  <a:cubicBezTo>
                    <a:pt x="25" y="1224"/>
                    <a:pt x="96" y="1277"/>
                    <a:pt x="102" y="1279"/>
                  </a:cubicBezTo>
                  <a:cubicBezTo>
                    <a:pt x="183" y="1306"/>
                    <a:pt x="314" y="1306"/>
                    <a:pt x="395" y="1313"/>
                  </a:cubicBezTo>
                  <a:cubicBezTo>
                    <a:pt x="592" y="1363"/>
                    <a:pt x="455" y="1335"/>
                    <a:pt x="813" y="1347"/>
                  </a:cubicBezTo>
                  <a:cubicBezTo>
                    <a:pt x="993" y="1341"/>
                    <a:pt x="1112" y="1410"/>
                    <a:pt x="1197" y="1279"/>
                  </a:cubicBezTo>
                  <a:cubicBezTo>
                    <a:pt x="1183" y="1223"/>
                    <a:pt x="1155" y="1178"/>
                    <a:pt x="1141" y="1121"/>
                  </a:cubicBezTo>
                  <a:cubicBezTo>
                    <a:pt x="1146" y="895"/>
                    <a:pt x="1045" y="697"/>
                    <a:pt x="1220" y="579"/>
                  </a:cubicBezTo>
                  <a:cubicBezTo>
                    <a:pt x="1258" y="521"/>
                    <a:pt x="1292" y="413"/>
                    <a:pt x="1355" y="376"/>
                  </a:cubicBezTo>
                  <a:cubicBezTo>
                    <a:pt x="1368" y="368"/>
                    <a:pt x="1385" y="368"/>
                    <a:pt x="1400" y="364"/>
                  </a:cubicBezTo>
                  <a:cubicBezTo>
                    <a:pt x="1453" y="330"/>
                    <a:pt x="1481" y="328"/>
                    <a:pt x="1547" y="319"/>
                  </a:cubicBezTo>
                  <a:cubicBezTo>
                    <a:pt x="1551" y="308"/>
                    <a:pt x="1559" y="297"/>
                    <a:pt x="1559" y="285"/>
                  </a:cubicBezTo>
                  <a:cubicBezTo>
                    <a:pt x="1559" y="164"/>
                    <a:pt x="1509" y="195"/>
                    <a:pt x="1400" y="184"/>
                  </a:cubicBezTo>
                  <a:cubicBezTo>
                    <a:pt x="1344" y="169"/>
                    <a:pt x="1287" y="164"/>
                    <a:pt x="1231" y="150"/>
                  </a:cubicBezTo>
                  <a:cubicBezTo>
                    <a:pt x="1135" y="101"/>
                    <a:pt x="1032" y="73"/>
                    <a:pt x="926" y="59"/>
                  </a:cubicBezTo>
                  <a:cubicBezTo>
                    <a:pt x="846" y="33"/>
                    <a:pt x="828" y="26"/>
                    <a:pt x="745" y="2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6" name="Text Box 16"/>
            <p:cNvSpPr txBox="1">
              <a:spLocks noChangeArrowheads="1"/>
            </p:cNvSpPr>
            <p:nvPr/>
          </p:nvSpPr>
          <p:spPr bwMode="auto">
            <a:xfrm>
              <a:off x="1104" y="3312"/>
              <a:ext cx="912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FF0000"/>
                  </a:solidFill>
                  <a:latin typeface="Arial Narrow" pitchFamily="34" charset="0"/>
                </a:rPr>
                <a:t>ПМПК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flipH="1">
            <a:off x="3322638" y="4365625"/>
            <a:ext cx="1233487" cy="1214438"/>
            <a:chOff x="2472" y="1661"/>
            <a:chExt cx="1194" cy="673"/>
          </a:xfrm>
        </p:grpSpPr>
        <p:sp>
          <p:nvSpPr>
            <p:cNvPr id="55333" name="Freeform 21"/>
            <p:cNvSpPr>
              <a:spLocks/>
            </p:cNvSpPr>
            <p:nvPr/>
          </p:nvSpPr>
          <p:spPr bwMode="auto">
            <a:xfrm>
              <a:off x="2472" y="1889"/>
              <a:ext cx="1188" cy="445"/>
            </a:xfrm>
            <a:custGeom>
              <a:avLst/>
              <a:gdLst>
                <a:gd name="T0" fmla="*/ 0 w 1188"/>
                <a:gd name="T1" fmla="*/ 97 h 445"/>
                <a:gd name="T2" fmla="*/ 1188 w 1188"/>
                <a:gd name="T3" fmla="*/ 0 h 445"/>
                <a:gd name="T4" fmla="*/ 1188 w 1188"/>
                <a:gd name="T5" fmla="*/ 349 h 445"/>
                <a:gd name="T6" fmla="*/ 0 w 1188"/>
                <a:gd name="T7" fmla="*/ 445 h 445"/>
                <a:gd name="T8" fmla="*/ 0 w 1188"/>
                <a:gd name="T9" fmla="*/ 97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8"/>
                <a:gd name="T16" fmla="*/ 0 h 445"/>
                <a:gd name="T17" fmla="*/ 1188 w 1188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8" h="445">
                  <a:moveTo>
                    <a:pt x="0" y="97"/>
                  </a:moveTo>
                  <a:lnTo>
                    <a:pt x="1188" y="0"/>
                  </a:lnTo>
                  <a:lnTo>
                    <a:pt x="1188" y="349"/>
                  </a:lnTo>
                  <a:lnTo>
                    <a:pt x="0" y="445"/>
                  </a:lnTo>
                  <a:lnTo>
                    <a:pt x="0" y="97"/>
                  </a:lnTo>
                  <a:close/>
                </a:path>
              </a:pathLst>
            </a:custGeom>
            <a:gradFill rotWithShape="0">
              <a:gsLst>
                <a:gs pos="0">
                  <a:srgbClr val="764438"/>
                </a:gs>
                <a:gs pos="50000">
                  <a:srgbClr val="FF9379"/>
                </a:gs>
                <a:gs pos="100000">
                  <a:srgbClr val="764438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4" name="Freeform 22"/>
            <p:cNvSpPr>
              <a:spLocks/>
            </p:cNvSpPr>
            <p:nvPr/>
          </p:nvSpPr>
          <p:spPr bwMode="auto">
            <a:xfrm>
              <a:off x="2472" y="1661"/>
              <a:ext cx="1194" cy="325"/>
            </a:xfrm>
            <a:custGeom>
              <a:avLst/>
              <a:gdLst>
                <a:gd name="T0" fmla="*/ 0 w 1194"/>
                <a:gd name="T1" fmla="*/ 0 h 325"/>
                <a:gd name="T2" fmla="*/ 24 w 1194"/>
                <a:gd name="T3" fmla="*/ 0 h 325"/>
                <a:gd name="T4" fmla="*/ 66 w 1194"/>
                <a:gd name="T5" fmla="*/ 0 h 325"/>
                <a:gd name="T6" fmla="*/ 90 w 1194"/>
                <a:gd name="T7" fmla="*/ 0 h 325"/>
                <a:gd name="T8" fmla="*/ 108 w 1194"/>
                <a:gd name="T9" fmla="*/ 0 h 325"/>
                <a:gd name="T10" fmla="*/ 156 w 1194"/>
                <a:gd name="T11" fmla="*/ 0 h 325"/>
                <a:gd name="T12" fmla="*/ 174 w 1194"/>
                <a:gd name="T13" fmla="*/ 0 h 325"/>
                <a:gd name="T14" fmla="*/ 198 w 1194"/>
                <a:gd name="T15" fmla="*/ 0 h 325"/>
                <a:gd name="T16" fmla="*/ 240 w 1194"/>
                <a:gd name="T17" fmla="*/ 6 h 325"/>
                <a:gd name="T18" fmla="*/ 264 w 1194"/>
                <a:gd name="T19" fmla="*/ 6 h 325"/>
                <a:gd name="T20" fmla="*/ 282 w 1194"/>
                <a:gd name="T21" fmla="*/ 6 h 325"/>
                <a:gd name="T22" fmla="*/ 324 w 1194"/>
                <a:gd name="T23" fmla="*/ 12 h 325"/>
                <a:gd name="T24" fmla="*/ 348 w 1194"/>
                <a:gd name="T25" fmla="*/ 12 h 325"/>
                <a:gd name="T26" fmla="*/ 366 w 1194"/>
                <a:gd name="T27" fmla="*/ 12 h 325"/>
                <a:gd name="T28" fmla="*/ 408 w 1194"/>
                <a:gd name="T29" fmla="*/ 18 h 325"/>
                <a:gd name="T30" fmla="*/ 432 w 1194"/>
                <a:gd name="T31" fmla="*/ 18 h 325"/>
                <a:gd name="T32" fmla="*/ 450 w 1194"/>
                <a:gd name="T33" fmla="*/ 18 h 325"/>
                <a:gd name="T34" fmla="*/ 492 w 1194"/>
                <a:gd name="T35" fmla="*/ 24 h 325"/>
                <a:gd name="T36" fmla="*/ 510 w 1194"/>
                <a:gd name="T37" fmla="*/ 24 h 325"/>
                <a:gd name="T38" fmla="*/ 528 w 1194"/>
                <a:gd name="T39" fmla="*/ 30 h 325"/>
                <a:gd name="T40" fmla="*/ 570 w 1194"/>
                <a:gd name="T41" fmla="*/ 36 h 325"/>
                <a:gd name="T42" fmla="*/ 588 w 1194"/>
                <a:gd name="T43" fmla="*/ 36 h 325"/>
                <a:gd name="T44" fmla="*/ 606 w 1194"/>
                <a:gd name="T45" fmla="*/ 42 h 325"/>
                <a:gd name="T46" fmla="*/ 648 w 1194"/>
                <a:gd name="T47" fmla="*/ 42 h 325"/>
                <a:gd name="T48" fmla="*/ 666 w 1194"/>
                <a:gd name="T49" fmla="*/ 48 h 325"/>
                <a:gd name="T50" fmla="*/ 684 w 1194"/>
                <a:gd name="T51" fmla="*/ 48 h 325"/>
                <a:gd name="T52" fmla="*/ 720 w 1194"/>
                <a:gd name="T53" fmla="*/ 60 h 325"/>
                <a:gd name="T54" fmla="*/ 738 w 1194"/>
                <a:gd name="T55" fmla="*/ 60 h 325"/>
                <a:gd name="T56" fmla="*/ 756 w 1194"/>
                <a:gd name="T57" fmla="*/ 66 h 325"/>
                <a:gd name="T58" fmla="*/ 786 w 1194"/>
                <a:gd name="T59" fmla="*/ 72 h 325"/>
                <a:gd name="T60" fmla="*/ 804 w 1194"/>
                <a:gd name="T61" fmla="*/ 72 h 325"/>
                <a:gd name="T62" fmla="*/ 822 w 1194"/>
                <a:gd name="T63" fmla="*/ 78 h 325"/>
                <a:gd name="T64" fmla="*/ 852 w 1194"/>
                <a:gd name="T65" fmla="*/ 84 h 325"/>
                <a:gd name="T66" fmla="*/ 870 w 1194"/>
                <a:gd name="T67" fmla="*/ 90 h 325"/>
                <a:gd name="T68" fmla="*/ 888 w 1194"/>
                <a:gd name="T69" fmla="*/ 96 h 325"/>
                <a:gd name="T70" fmla="*/ 918 w 1194"/>
                <a:gd name="T71" fmla="*/ 102 h 325"/>
                <a:gd name="T72" fmla="*/ 930 w 1194"/>
                <a:gd name="T73" fmla="*/ 108 h 325"/>
                <a:gd name="T74" fmla="*/ 948 w 1194"/>
                <a:gd name="T75" fmla="*/ 108 h 325"/>
                <a:gd name="T76" fmla="*/ 972 w 1194"/>
                <a:gd name="T77" fmla="*/ 120 h 325"/>
                <a:gd name="T78" fmla="*/ 990 w 1194"/>
                <a:gd name="T79" fmla="*/ 126 h 325"/>
                <a:gd name="T80" fmla="*/ 1002 w 1194"/>
                <a:gd name="T81" fmla="*/ 126 h 325"/>
                <a:gd name="T82" fmla="*/ 1026 w 1194"/>
                <a:gd name="T83" fmla="*/ 138 h 325"/>
                <a:gd name="T84" fmla="*/ 1038 w 1194"/>
                <a:gd name="T85" fmla="*/ 144 h 325"/>
                <a:gd name="T86" fmla="*/ 1050 w 1194"/>
                <a:gd name="T87" fmla="*/ 144 h 325"/>
                <a:gd name="T88" fmla="*/ 1074 w 1194"/>
                <a:gd name="T89" fmla="*/ 156 h 325"/>
                <a:gd name="T90" fmla="*/ 1086 w 1194"/>
                <a:gd name="T91" fmla="*/ 162 h 325"/>
                <a:gd name="T92" fmla="*/ 1098 w 1194"/>
                <a:gd name="T93" fmla="*/ 168 h 325"/>
                <a:gd name="T94" fmla="*/ 1116 w 1194"/>
                <a:gd name="T95" fmla="*/ 174 h 325"/>
                <a:gd name="T96" fmla="*/ 1128 w 1194"/>
                <a:gd name="T97" fmla="*/ 180 h 325"/>
                <a:gd name="T98" fmla="*/ 1134 w 1194"/>
                <a:gd name="T99" fmla="*/ 186 h 325"/>
                <a:gd name="T100" fmla="*/ 1152 w 1194"/>
                <a:gd name="T101" fmla="*/ 198 h 325"/>
                <a:gd name="T102" fmla="*/ 1164 w 1194"/>
                <a:gd name="T103" fmla="*/ 204 h 325"/>
                <a:gd name="T104" fmla="*/ 1170 w 1194"/>
                <a:gd name="T105" fmla="*/ 204 h 325"/>
                <a:gd name="T106" fmla="*/ 1182 w 1194"/>
                <a:gd name="T107" fmla="*/ 216 h 325"/>
                <a:gd name="T108" fmla="*/ 1194 w 1194"/>
                <a:gd name="T109" fmla="*/ 222 h 325"/>
                <a:gd name="T110" fmla="*/ 0 w 1194"/>
                <a:gd name="T111" fmla="*/ 325 h 325"/>
                <a:gd name="T112" fmla="*/ 0 w 1194"/>
                <a:gd name="T113" fmla="*/ 0 h 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325"/>
                <a:gd name="T173" fmla="*/ 1194 w 1194"/>
                <a:gd name="T174" fmla="*/ 325 h 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325">
                  <a:moveTo>
                    <a:pt x="0" y="0"/>
                  </a:moveTo>
                  <a:lnTo>
                    <a:pt x="24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8" y="0"/>
                  </a:lnTo>
                  <a:lnTo>
                    <a:pt x="240" y="6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324" y="12"/>
                  </a:lnTo>
                  <a:lnTo>
                    <a:pt x="348" y="12"/>
                  </a:lnTo>
                  <a:lnTo>
                    <a:pt x="366" y="12"/>
                  </a:lnTo>
                  <a:lnTo>
                    <a:pt x="408" y="18"/>
                  </a:lnTo>
                  <a:lnTo>
                    <a:pt x="432" y="18"/>
                  </a:lnTo>
                  <a:lnTo>
                    <a:pt x="450" y="18"/>
                  </a:lnTo>
                  <a:lnTo>
                    <a:pt x="492" y="24"/>
                  </a:lnTo>
                  <a:lnTo>
                    <a:pt x="510" y="24"/>
                  </a:lnTo>
                  <a:lnTo>
                    <a:pt x="528" y="30"/>
                  </a:lnTo>
                  <a:lnTo>
                    <a:pt x="570" y="36"/>
                  </a:lnTo>
                  <a:lnTo>
                    <a:pt x="588" y="36"/>
                  </a:lnTo>
                  <a:lnTo>
                    <a:pt x="606" y="42"/>
                  </a:lnTo>
                  <a:lnTo>
                    <a:pt x="648" y="42"/>
                  </a:lnTo>
                  <a:lnTo>
                    <a:pt x="666" y="48"/>
                  </a:lnTo>
                  <a:lnTo>
                    <a:pt x="684" y="48"/>
                  </a:lnTo>
                  <a:lnTo>
                    <a:pt x="720" y="60"/>
                  </a:lnTo>
                  <a:lnTo>
                    <a:pt x="738" y="60"/>
                  </a:lnTo>
                  <a:lnTo>
                    <a:pt x="756" y="66"/>
                  </a:lnTo>
                  <a:lnTo>
                    <a:pt x="786" y="72"/>
                  </a:lnTo>
                  <a:lnTo>
                    <a:pt x="804" y="72"/>
                  </a:lnTo>
                  <a:lnTo>
                    <a:pt x="822" y="78"/>
                  </a:lnTo>
                  <a:lnTo>
                    <a:pt x="852" y="84"/>
                  </a:lnTo>
                  <a:lnTo>
                    <a:pt x="870" y="90"/>
                  </a:lnTo>
                  <a:lnTo>
                    <a:pt x="888" y="96"/>
                  </a:lnTo>
                  <a:lnTo>
                    <a:pt x="918" y="102"/>
                  </a:lnTo>
                  <a:lnTo>
                    <a:pt x="930" y="108"/>
                  </a:lnTo>
                  <a:lnTo>
                    <a:pt x="948" y="108"/>
                  </a:lnTo>
                  <a:lnTo>
                    <a:pt x="972" y="120"/>
                  </a:lnTo>
                  <a:lnTo>
                    <a:pt x="990" y="126"/>
                  </a:lnTo>
                  <a:lnTo>
                    <a:pt x="1002" y="126"/>
                  </a:lnTo>
                  <a:lnTo>
                    <a:pt x="1026" y="138"/>
                  </a:lnTo>
                  <a:lnTo>
                    <a:pt x="1038" y="144"/>
                  </a:lnTo>
                  <a:lnTo>
                    <a:pt x="1050" y="144"/>
                  </a:lnTo>
                  <a:lnTo>
                    <a:pt x="1074" y="156"/>
                  </a:lnTo>
                  <a:lnTo>
                    <a:pt x="1086" y="162"/>
                  </a:lnTo>
                  <a:lnTo>
                    <a:pt x="1098" y="168"/>
                  </a:lnTo>
                  <a:lnTo>
                    <a:pt x="1116" y="174"/>
                  </a:lnTo>
                  <a:lnTo>
                    <a:pt x="1128" y="180"/>
                  </a:lnTo>
                  <a:lnTo>
                    <a:pt x="1134" y="186"/>
                  </a:lnTo>
                  <a:lnTo>
                    <a:pt x="1152" y="198"/>
                  </a:lnTo>
                  <a:lnTo>
                    <a:pt x="1164" y="204"/>
                  </a:lnTo>
                  <a:lnTo>
                    <a:pt x="1170" y="204"/>
                  </a:lnTo>
                  <a:lnTo>
                    <a:pt x="1182" y="216"/>
                  </a:lnTo>
                  <a:lnTo>
                    <a:pt x="1194" y="222"/>
                  </a:lnTo>
                  <a:lnTo>
                    <a:pt x="0" y="32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4438"/>
                </a:gs>
                <a:gs pos="50000">
                  <a:srgbClr val="FF9379"/>
                </a:gs>
                <a:gs pos="100000">
                  <a:srgbClr val="764438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567238" y="4365625"/>
            <a:ext cx="1239837" cy="1206500"/>
            <a:chOff x="2725" y="1591"/>
            <a:chExt cx="1201" cy="1168"/>
          </a:xfrm>
        </p:grpSpPr>
        <p:sp>
          <p:nvSpPr>
            <p:cNvPr id="55331" name="Freeform 24"/>
            <p:cNvSpPr>
              <a:spLocks/>
            </p:cNvSpPr>
            <p:nvPr/>
          </p:nvSpPr>
          <p:spPr bwMode="auto">
            <a:xfrm flipH="1">
              <a:off x="2738" y="1982"/>
              <a:ext cx="1188" cy="777"/>
            </a:xfrm>
            <a:custGeom>
              <a:avLst/>
              <a:gdLst>
                <a:gd name="T0" fmla="*/ 1188 w 1188"/>
                <a:gd name="T1" fmla="*/ 295 h 445"/>
                <a:gd name="T2" fmla="*/ 0 w 1188"/>
                <a:gd name="T3" fmla="*/ 0 h 445"/>
                <a:gd name="T4" fmla="*/ 0 w 1188"/>
                <a:gd name="T5" fmla="*/ 1063 h 445"/>
                <a:gd name="T6" fmla="*/ 1188 w 1188"/>
                <a:gd name="T7" fmla="*/ 1357 h 445"/>
                <a:gd name="T8" fmla="*/ 1188 w 1188"/>
                <a:gd name="T9" fmla="*/ 29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8"/>
                <a:gd name="T16" fmla="*/ 0 h 445"/>
                <a:gd name="T17" fmla="*/ 1188 w 1188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8" h="445">
                  <a:moveTo>
                    <a:pt x="1188" y="97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1188" y="445"/>
                  </a:lnTo>
                  <a:lnTo>
                    <a:pt x="1188" y="97"/>
                  </a:ln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32" name="Freeform 25"/>
            <p:cNvSpPr>
              <a:spLocks/>
            </p:cNvSpPr>
            <p:nvPr/>
          </p:nvSpPr>
          <p:spPr bwMode="auto">
            <a:xfrm flipH="1">
              <a:off x="2725" y="1591"/>
              <a:ext cx="1188" cy="567"/>
            </a:xfrm>
            <a:custGeom>
              <a:avLst/>
              <a:gdLst>
                <a:gd name="T0" fmla="*/ 0 w 1188"/>
                <a:gd name="T1" fmla="*/ 675 h 325"/>
                <a:gd name="T2" fmla="*/ 6 w 1188"/>
                <a:gd name="T3" fmla="*/ 658 h 325"/>
                <a:gd name="T4" fmla="*/ 24 w 1188"/>
                <a:gd name="T5" fmla="*/ 621 h 325"/>
                <a:gd name="T6" fmla="*/ 30 w 1188"/>
                <a:gd name="T7" fmla="*/ 621 h 325"/>
                <a:gd name="T8" fmla="*/ 36 w 1188"/>
                <a:gd name="T9" fmla="*/ 602 h 325"/>
                <a:gd name="T10" fmla="*/ 54 w 1188"/>
                <a:gd name="T11" fmla="*/ 565 h 325"/>
                <a:gd name="T12" fmla="*/ 66 w 1188"/>
                <a:gd name="T13" fmla="*/ 548 h 325"/>
                <a:gd name="T14" fmla="*/ 72 w 1188"/>
                <a:gd name="T15" fmla="*/ 530 h 325"/>
                <a:gd name="T16" fmla="*/ 96 w 1188"/>
                <a:gd name="T17" fmla="*/ 511 h 325"/>
                <a:gd name="T18" fmla="*/ 108 w 1188"/>
                <a:gd name="T19" fmla="*/ 494 h 325"/>
                <a:gd name="T20" fmla="*/ 120 w 1188"/>
                <a:gd name="T21" fmla="*/ 475 h 325"/>
                <a:gd name="T22" fmla="*/ 138 w 1188"/>
                <a:gd name="T23" fmla="*/ 438 h 325"/>
                <a:gd name="T24" fmla="*/ 150 w 1188"/>
                <a:gd name="T25" fmla="*/ 438 h 325"/>
                <a:gd name="T26" fmla="*/ 162 w 1188"/>
                <a:gd name="T27" fmla="*/ 420 h 325"/>
                <a:gd name="T28" fmla="*/ 192 w 1188"/>
                <a:gd name="T29" fmla="*/ 384 h 325"/>
                <a:gd name="T30" fmla="*/ 204 w 1188"/>
                <a:gd name="T31" fmla="*/ 384 h 325"/>
                <a:gd name="T32" fmla="*/ 216 w 1188"/>
                <a:gd name="T33" fmla="*/ 365 h 325"/>
                <a:gd name="T34" fmla="*/ 246 w 1188"/>
                <a:gd name="T35" fmla="*/ 328 h 325"/>
                <a:gd name="T36" fmla="*/ 258 w 1188"/>
                <a:gd name="T37" fmla="*/ 328 h 325"/>
                <a:gd name="T38" fmla="*/ 276 w 1188"/>
                <a:gd name="T39" fmla="*/ 311 h 325"/>
                <a:gd name="T40" fmla="*/ 306 w 1188"/>
                <a:gd name="T41" fmla="*/ 291 h 325"/>
                <a:gd name="T42" fmla="*/ 318 w 1188"/>
                <a:gd name="T43" fmla="*/ 274 h 325"/>
                <a:gd name="T44" fmla="*/ 336 w 1188"/>
                <a:gd name="T45" fmla="*/ 256 h 325"/>
                <a:gd name="T46" fmla="*/ 366 w 1188"/>
                <a:gd name="T47" fmla="*/ 237 h 325"/>
                <a:gd name="T48" fmla="*/ 384 w 1188"/>
                <a:gd name="T49" fmla="*/ 220 h 325"/>
                <a:gd name="T50" fmla="*/ 402 w 1188"/>
                <a:gd name="T51" fmla="*/ 220 h 325"/>
                <a:gd name="T52" fmla="*/ 438 w 1188"/>
                <a:gd name="T53" fmla="*/ 201 h 325"/>
                <a:gd name="T54" fmla="*/ 456 w 1188"/>
                <a:gd name="T55" fmla="*/ 183 h 325"/>
                <a:gd name="T56" fmla="*/ 474 w 1188"/>
                <a:gd name="T57" fmla="*/ 183 h 325"/>
                <a:gd name="T58" fmla="*/ 510 w 1188"/>
                <a:gd name="T59" fmla="*/ 147 h 325"/>
                <a:gd name="T60" fmla="*/ 528 w 1188"/>
                <a:gd name="T61" fmla="*/ 147 h 325"/>
                <a:gd name="T62" fmla="*/ 546 w 1188"/>
                <a:gd name="T63" fmla="*/ 127 h 325"/>
                <a:gd name="T64" fmla="*/ 582 w 1188"/>
                <a:gd name="T65" fmla="*/ 127 h 325"/>
                <a:gd name="T66" fmla="*/ 600 w 1188"/>
                <a:gd name="T67" fmla="*/ 110 h 325"/>
                <a:gd name="T68" fmla="*/ 624 w 1188"/>
                <a:gd name="T69" fmla="*/ 110 h 325"/>
                <a:gd name="T70" fmla="*/ 660 w 1188"/>
                <a:gd name="T71" fmla="*/ 91 h 325"/>
                <a:gd name="T72" fmla="*/ 678 w 1188"/>
                <a:gd name="T73" fmla="*/ 73 h 325"/>
                <a:gd name="T74" fmla="*/ 702 w 1188"/>
                <a:gd name="T75" fmla="*/ 73 h 325"/>
                <a:gd name="T76" fmla="*/ 744 w 1188"/>
                <a:gd name="T77" fmla="*/ 54 h 325"/>
                <a:gd name="T78" fmla="*/ 762 w 1188"/>
                <a:gd name="T79" fmla="*/ 54 h 325"/>
                <a:gd name="T80" fmla="*/ 780 w 1188"/>
                <a:gd name="T81" fmla="*/ 54 h 325"/>
                <a:gd name="T82" fmla="*/ 822 w 1188"/>
                <a:gd name="T83" fmla="*/ 37 h 325"/>
                <a:gd name="T84" fmla="*/ 846 w 1188"/>
                <a:gd name="T85" fmla="*/ 37 h 325"/>
                <a:gd name="T86" fmla="*/ 864 w 1188"/>
                <a:gd name="T87" fmla="*/ 37 h 325"/>
                <a:gd name="T88" fmla="*/ 906 w 1188"/>
                <a:gd name="T89" fmla="*/ 17 h 325"/>
                <a:gd name="T90" fmla="*/ 930 w 1188"/>
                <a:gd name="T91" fmla="*/ 17 h 325"/>
                <a:gd name="T92" fmla="*/ 948 w 1188"/>
                <a:gd name="T93" fmla="*/ 17 h 325"/>
                <a:gd name="T94" fmla="*/ 996 w 1188"/>
                <a:gd name="T95" fmla="*/ 0 h 325"/>
                <a:gd name="T96" fmla="*/ 1014 w 1188"/>
                <a:gd name="T97" fmla="*/ 0 h 325"/>
                <a:gd name="T98" fmla="*/ 1038 w 1188"/>
                <a:gd name="T99" fmla="*/ 0 h 325"/>
                <a:gd name="T100" fmla="*/ 1080 w 1188"/>
                <a:gd name="T101" fmla="*/ 0 h 325"/>
                <a:gd name="T102" fmla="*/ 1104 w 1188"/>
                <a:gd name="T103" fmla="*/ 0 h 325"/>
                <a:gd name="T104" fmla="*/ 1122 w 1188"/>
                <a:gd name="T105" fmla="*/ 0 h 325"/>
                <a:gd name="T106" fmla="*/ 1170 w 1188"/>
                <a:gd name="T107" fmla="*/ 0 h 325"/>
                <a:gd name="T108" fmla="*/ 1188 w 1188"/>
                <a:gd name="T109" fmla="*/ 0 h 325"/>
                <a:gd name="T110" fmla="*/ 1188 w 1188"/>
                <a:gd name="T111" fmla="*/ 989 h 325"/>
                <a:gd name="T112" fmla="*/ 0 w 1188"/>
                <a:gd name="T113" fmla="*/ 675 h 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8"/>
                <a:gd name="T172" fmla="*/ 0 h 325"/>
                <a:gd name="T173" fmla="*/ 1188 w 1188"/>
                <a:gd name="T174" fmla="*/ 325 h 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8" h="325">
                  <a:moveTo>
                    <a:pt x="0" y="222"/>
                  </a:moveTo>
                  <a:lnTo>
                    <a:pt x="6" y="216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198"/>
                  </a:lnTo>
                  <a:lnTo>
                    <a:pt x="54" y="186"/>
                  </a:lnTo>
                  <a:lnTo>
                    <a:pt x="66" y="180"/>
                  </a:lnTo>
                  <a:lnTo>
                    <a:pt x="72" y="174"/>
                  </a:lnTo>
                  <a:lnTo>
                    <a:pt x="96" y="168"/>
                  </a:lnTo>
                  <a:lnTo>
                    <a:pt x="108" y="162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0" y="144"/>
                  </a:lnTo>
                  <a:lnTo>
                    <a:pt x="162" y="138"/>
                  </a:lnTo>
                  <a:lnTo>
                    <a:pt x="192" y="126"/>
                  </a:lnTo>
                  <a:lnTo>
                    <a:pt x="204" y="126"/>
                  </a:lnTo>
                  <a:lnTo>
                    <a:pt x="216" y="120"/>
                  </a:lnTo>
                  <a:lnTo>
                    <a:pt x="246" y="108"/>
                  </a:lnTo>
                  <a:lnTo>
                    <a:pt x="258" y="108"/>
                  </a:lnTo>
                  <a:lnTo>
                    <a:pt x="276" y="102"/>
                  </a:lnTo>
                  <a:lnTo>
                    <a:pt x="306" y="96"/>
                  </a:lnTo>
                  <a:lnTo>
                    <a:pt x="318" y="90"/>
                  </a:lnTo>
                  <a:lnTo>
                    <a:pt x="336" y="84"/>
                  </a:lnTo>
                  <a:lnTo>
                    <a:pt x="366" y="78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38" y="66"/>
                  </a:lnTo>
                  <a:lnTo>
                    <a:pt x="456" y="60"/>
                  </a:lnTo>
                  <a:lnTo>
                    <a:pt x="474" y="60"/>
                  </a:lnTo>
                  <a:lnTo>
                    <a:pt x="510" y="48"/>
                  </a:lnTo>
                  <a:lnTo>
                    <a:pt x="528" y="48"/>
                  </a:lnTo>
                  <a:lnTo>
                    <a:pt x="546" y="42"/>
                  </a:lnTo>
                  <a:lnTo>
                    <a:pt x="582" y="42"/>
                  </a:lnTo>
                  <a:lnTo>
                    <a:pt x="600" y="36"/>
                  </a:lnTo>
                  <a:lnTo>
                    <a:pt x="624" y="36"/>
                  </a:lnTo>
                  <a:lnTo>
                    <a:pt x="660" y="30"/>
                  </a:lnTo>
                  <a:lnTo>
                    <a:pt x="678" y="24"/>
                  </a:lnTo>
                  <a:lnTo>
                    <a:pt x="702" y="24"/>
                  </a:lnTo>
                  <a:lnTo>
                    <a:pt x="744" y="18"/>
                  </a:lnTo>
                  <a:lnTo>
                    <a:pt x="762" y="18"/>
                  </a:lnTo>
                  <a:lnTo>
                    <a:pt x="780" y="18"/>
                  </a:lnTo>
                  <a:lnTo>
                    <a:pt x="822" y="12"/>
                  </a:lnTo>
                  <a:lnTo>
                    <a:pt x="846" y="12"/>
                  </a:lnTo>
                  <a:lnTo>
                    <a:pt x="864" y="12"/>
                  </a:lnTo>
                  <a:lnTo>
                    <a:pt x="906" y="6"/>
                  </a:lnTo>
                  <a:lnTo>
                    <a:pt x="930" y="6"/>
                  </a:lnTo>
                  <a:lnTo>
                    <a:pt x="948" y="6"/>
                  </a:lnTo>
                  <a:lnTo>
                    <a:pt x="996" y="0"/>
                  </a:lnTo>
                  <a:lnTo>
                    <a:pt x="1014" y="0"/>
                  </a:lnTo>
                  <a:lnTo>
                    <a:pt x="1038" y="0"/>
                  </a:lnTo>
                  <a:lnTo>
                    <a:pt x="1080" y="0"/>
                  </a:lnTo>
                  <a:lnTo>
                    <a:pt x="1104" y="0"/>
                  </a:lnTo>
                  <a:lnTo>
                    <a:pt x="1122" y="0"/>
                  </a:lnTo>
                  <a:lnTo>
                    <a:pt x="1170" y="0"/>
                  </a:lnTo>
                  <a:lnTo>
                    <a:pt x="1188" y="0"/>
                  </a:lnTo>
                  <a:lnTo>
                    <a:pt x="1188" y="325"/>
                  </a:lnTo>
                  <a:lnTo>
                    <a:pt x="0" y="222"/>
                  </a:lnTo>
                  <a:close/>
                </a:path>
              </a:pathLst>
            </a:custGeom>
            <a:gradFill rotWithShape="0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76600" y="4754563"/>
            <a:ext cx="1301750" cy="1281112"/>
            <a:chOff x="528" y="1991"/>
            <a:chExt cx="1260" cy="1240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528" y="1991"/>
              <a:ext cx="1254" cy="1240"/>
              <a:chOff x="1440" y="1776"/>
              <a:chExt cx="1254" cy="1240"/>
            </a:xfrm>
          </p:grpSpPr>
          <p:sp>
            <p:nvSpPr>
              <p:cNvPr id="55329" name="Freeform 28"/>
              <p:cNvSpPr>
                <a:spLocks/>
              </p:cNvSpPr>
              <p:nvPr/>
            </p:nvSpPr>
            <p:spPr bwMode="auto">
              <a:xfrm flipH="1">
                <a:off x="1446" y="1956"/>
                <a:ext cx="516" cy="1060"/>
              </a:xfrm>
              <a:custGeom>
                <a:avLst/>
                <a:gdLst>
                  <a:gd name="T0" fmla="*/ 516 w 516"/>
                  <a:gd name="T1" fmla="*/ 17 h 607"/>
                  <a:gd name="T2" fmla="*/ 510 w 516"/>
                  <a:gd name="T3" fmla="*/ 73 h 607"/>
                  <a:gd name="T4" fmla="*/ 510 w 516"/>
                  <a:gd name="T5" fmla="*/ 91 h 607"/>
                  <a:gd name="T6" fmla="*/ 498 w 516"/>
                  <a:gd name="T7" fmla="*/ 147 h 607"/>
                  <a:gd name="T8" fmla="*/ 486 w 516"/>
                  <a:gd name="T9" fmla="*/ 201 h 607"/>
                  <a:gd name="T10" fmla="*/ 480 w 516"/>
                  <a:gd name="T11" fmla="*/ 237 h 607"/>
                  <a:gd name="T12" fmla="*/ 462 w 516"/>
                  <a:gd name="T13" fmla="*/ 293 h 607"/>
                  <a:gd name="T14" fmla="*/ 444 w 516"/>
                  <a:gd name="T15" fmla="*/ 311 h 607"/>
                  <a:gd name="T16" fmla="*/ 426 w 516"/>
                  <a:gd name="T17" fmla="*/ 367 h 607"/>
                  <a:gd name="T18" fmla="*/ 408 w 516"/>
                  <a:gd name="T19" fmla="*/ 403 h 607"/>
                  <a:gd name="T20" fmla="*/ 378 w 516"/>
                  <a:gd name="T21" fmla="*/ 438 h 607"/>
                  <a:gd name="T22" fmla="*/ 348 w 516"/>
                  <a:gd name="T23" fmla="*/ 494 h 607"/>
                  <a:gd name="T24" fmla="*/ 324 w 516"/>
                  <a:gd name="T25" fmla="*/ 512 h 607"/>
                  <a:gd name="T26" fmla="*/ 288 w 516"/>
                  <a:gd name="T27" fmla="*/ 568 h 607"/>
                  <a:gd name="T28" fmla="*/ 264 w 516"/>
                  <a:gd name="T29" fmla="*/ 585 h 607"/>
                  <a:gd name="T30" fmla="*/ 222 w 516"/>
                  <a:gd name="T31" fmla="*/ 622 h 607"/>
                  <a:gd name="T32" fmla="*/ 192 w 516"/>
                  <a:gd name="T33" fmla="*/ 658 h 607"/>
                  <a:gd name="T34" fmla="*/ 150 w 516"/>
                  <a:gd name="T35" fmla="*/ 695 h 607"/>
                  <a:gd name="T36" fmla="*/ 102 w 516"/>
                  <a:gd name="T37" fmla="*/ 732 h 607"/>
                  <a:gd name="T38" fmla="*/ 66 w 516"/>
                  <a:gd name="T39" fmla="*/ 751 h 607"/>
                  <a:gd name="T40" fmla="*/ 18 w 516"/>
                  <a:gd name="T41" fmla="*/ 788 h 607"/>
                  <a:gd name="T42" fmla="*/ 0 w 516"/>
                  <a:gd name="T43" fmla="*/ 1851 h 607"/>
                  <a:gd name="T44" fmla="*/ 48 w 516"/>
                  <a:gd name="T45" fmla="*/ 1834 h 607"/>
                  <a:gd name="T46" fmla="*/ 84 w 516"/>
                  <a:gd name="T47" fmla="*/ 1814 h 607"/>
                  <a:gd name="T48" fmla="*/ 132 w 516"/>
                  <a:gd name="T49" fmla="*/ 1778 h 607"/>
                  <a:gd name="T50" fmla="*/ 162 w 516"/>
                  <a:gd name="T51" fmla="*/ 1741 h 607"/>
                  <a:gd name="T52" fmla="*/ 210 w 516"/>
                  <a:gd name="T53" fmla="*/ 1704 h 607"/>
                  <a:gd name="T54" fmla="*/ 234 w 516"/>
                  <a:gd name="T55" fmla="*/ 1687 h 607"/>
                  <a:gd name="T56" fmla="*/ 276 w 516"/>
                  <a:gd name="T57" fmla="*/ 1631 h 607"/>
                  <a:gd name="T58" fmla="*/ 312 w 516"/>
                  <a:gd name="T59" fmla="*/ 1594 h 607"/>
                  <a:gd name="T60" fmla="*/ 336 w 516"/>
                  <a:gd name="T61" fmla="*/ 1577 h 607"/>
                  <a:gd name="T62" fmla="*/ 366 w 516"/>
                  <a:gd name="T63" fmla="*/ 1521 h 607"/>
                  <a:gd name="T64" fmla="*/ 390 w 516"/>
                  <a:gd name="T65" fmla="*/ 1484 h 607"/>
                  <a:gd name="T66" fmla="*/ 414 w 516"/>
                  <a:gd name="T67" fmla="*/ 1448 h 607"/>
                  <a:gd name="T68" fmla="*/ 432 w 516"/>
                  <a:gd name="T69" fmla="*/ 1413 h 607"/>
                  <a:gd name="T70" fmla="*/ 456 w 516"/>
                  <a:gd name="T71" fmla="*/ 1357 h 607"/>
                  <a:gd name="T72" fmla="*/ 474 w 516"/>
                  <a:gd name="T73" fmla="*/ 1320 h 607"/>
                  <a:gd name="T74" fmla="*/ 480 w 516"/>
                  <a:gd name="T75" fmla="*/ 1284 h 607"/>
                  <a:gd name="T76" fmla="*/ 498 w 516"/>
                  <a:gd name="T77" fmla="*/ 1229 h 607"/>
                  <a:gd name="T78" fmla="*/ 504 w 516"/>
                  <a:gd name="T79" fmla="*/ 1193 h 607"/>
                  <a:gd name="T80" fmla="*/ 510 w 516"/>
                  <a:gd name="T81" fmla="*/ 1135 h 607"/>
                  <a:gd name="T82" fmla="*/ 510 w 516"/>
                  <a:gd name="T83" fmla="*/ 1116 h 607"/>
                  <a:gd name="T84" fmla="*/ 516 w 516"/>
                  <a:gd name="T85" fmla="*/ 1062 h 6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6"/>
                  <a:gd name="T130" fmla="*/ 0 h 607"/>
                  <a:gd name="T131" fmla="*/ 516 w 516"/>
                  <a:gd name="T132" fmla="*/ 607 h 6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6" h="607">
                    <a:moveTo>
                      <a:pt x="516" y="0"/>
                    </a:moveTo>
                    <a:lnTo>
                      <a:pt x="516" y="6"/>
                    </a:lnTo>
                    <a:lnTo>
                      <a:pt x="510" y="18"/>
                    </a:lnTo>
                    <a:lnTo>
                      <a:pt x="510" y="24"/>
                    </a:lnTo>
                    <a:lnTo>
                      <a:pt x="510" y="30"/>
                    </a:lnTo>
                    <a:lnTo>
                      <a:pt x="504" y="42"/>
                    </a:lnTo>
                    <a:lnTo>
                      <a:pt x="498" y="48"/>
                    </a:lnTo>
                    <a:lnTo>
                      <a:pt x="498" y="54"/>
                    </a:lnTo>
                    <a:lnTo>
                      <a:pt x="486" y="66"/>
                    </a:lnTo>
                    <a:lnTo>
                      <a:pt x="480" y="72"/>
                    </a:lnTo>
                    <a:lnTo>
                      <a:pt x="480" y="78"/>
                    </a:lnTo>
                    <a:lnTo>
                      <a:pt x="474" y="84"/>
                    </a:lnTo>
                    <a:lnTo>
                      <a:pt x="462" y="96"/>
                    </a:lnTo>
                    <a:lnTo>
                      <a:pt x="456" y="96"/>
                    </a:lnTo>
                    <a:lnTo>
                      <a:pt x="444" y="102"/>
                    </a:lnTo>
                    <a:lnTo>
                      <a:pt x="432" y="114"/>
                    </a:lnTo>
                    <a:lnTo>
                      <a:pt x="426" y="120"/>
                    </a:lnTo>
                    <a:lnTo>
                      <a:pt x="414" y="126"/>
                    </a:lnTo>
                    <a:lnTo>
                      <a:pt x="408" y="132"/>
                    </a:lnTo>
                    <a:lnTo>
                      <a:pt x="390" y="138"/>
                    </a:lnTo>
                    <a:lnTo>
                      <a:pt x="378" y="144"/>
                    </a:lnTo>
                    <a:lnTo>
                      <a:pt x="366" y="150"/>
                    </a:lnTo>
                    <a:lnTo>
                      <a:pt x="348" y="162"/>
                    </a:lnTo>
                    <a:lnTo>
                      <a:pt x="336" y="168"/>
                    </a:lnTo>
                    <a:lnTo>
                      <a:pt x="324" y="168"/>
                    </a:lnTo>
                    <a:lnTo>
                      <a:pt x="312" y="174"/>
                    </a:lnTo>
                    <a:lnTo>
                      <a:pt x="288" y="186"/>
                    </a:lnTo>
                    <a:lnTo>
                      <a:pt x="276" y="186"/>
                    </a:lnTo>
                    <a:lnTo>
                      <a:pt x="264" y="192"/>
                    </a:lnTo>
                    <a:lnTo>
                      <a:pt x="234" y="204"/>
                    </a:lnTo>
                    <a:lnTo>
                      <a:pt x="222" y="204"/>
                    </a:lnTo>
                    <a:lnTo>
                      <a:pt x="210" y="210"/>
                    </a:lnTo>
                    <a:lnTo>
                      <a:pt x="192" y="216"/>
                    </a:lnTo>
                    <a:lnTo>
                      <a:pt x="162" y="222"/>
                    </a:lnTo>
                    <a:lnTo>
                      <a:pt x="150" y="228"/>
                    </a:lnTo>
                    <a:lnTo>
                      <a:pt x="132" y="234"/>
                    </a:lnTo>
                    <a:lnTo>
                      <a:pt x="102" y="240"/>
                    </a:lnTo>
                    <a:lnTo>
                      <a:pt x="84" y="246"/>
                    </a:lnTo>
                    <a:lnTo>
                      <a:pt x="66" y="246"/>
                    </a:lnTo>
                    <a:lnTo>
                      <a:pt x="48" y="252"/>
                    </a:lnTo>
                    <a:lnTo>
                      <a:pt x="18" y="258"/>
                    </a:lnTo>
                    <a:lnTo>
                      <a:pt x="0" y="258"/>
                    </a:lnTo>
                    <a:lnTo>
                      <a:pt x="0" y="607"/>
                    </a:lnTo>
                    <a:lnTo>
                      <a:pt x="18" y="607"/>
                    </a:lnTo>
                    <a:lnTo>
                      <a:pt x="48" y="601"/>
                    </a:lnTo>
                    <a:lnTo>
                      <a:pt x="66" y="595"/>
                    </a:lnTo>
                    <a:lnTo>
                      <a:pt x="84" y="595"/>
                    </a:lnTo>
                    <a:lnTo>
                      <a:pt x="102" y="589"/>
                    </a:lnTo>
                    <a:lnTo>
                      <a:pt x="132" y="583"/>
                    </a:lnTo>
                    <a:lnTo>
                      <a:pt x="150" y="577"/>
                    </a:lnTo>
                    <a:lnTo>
                      <a:pt x="162" y="571"/>
                    </a:lnTo>
                    <a:lnTo>
                      <a:pt x="192" y="565"/>
                    </a:lnTo>
                    <a:lnTo>
                      <a:pt x="210" y="559"/>
                    </a:lnTo>
                    <a:lnTo>
                      <a:pt x="222" y="553"/>
                    </a:lnTo>
                    <a:lnTo>
                      <a:pt x="234" y="553"/>
                    </a:lnTo>
                    <a:lnTo>
                      <a:pt x="264" y="541"/>
                    </a:lnTo>
                    <a:lnTo>
                      <a:pt x="276" y="535"/>
                    </a:lnTo>
                    <a:lnTo>
                      <a:pt x="288" y="535"/>
                    </a:lnTo>
                    <a:lnTo>
                      <a:pt x="312" y="523"/>
                    </a:lnTo>
                    <a:lnTo>
                      <a:pt x="324" y="517"/>
                    </a:lnTo>
                    <a:lnTo>
                      <a:pt x="336" y="517"/>
                    </a:lnTo>
                    <a:lnTo>
                      <a:pt x="348" y="511"/>
                    </a:lnTo>
                    <a:lnTo>
                      <a:pt x="366" y="499"/>
                    </a:lnTo>
                    <a:lnTo>
                      <a:pt x="378" y="493"/>
                    </a:lnTo>
                    <a:lnTo>
                      <a:pt x="390" y="487"/>
                    </a:lnTo>
                    <a:lnTo>
                      <a:pt x="408" y="481"/>
                    </a:lnTo>
                    <a:lnTo>
                      <a:pt x="414" y="475"/>
                    </a:lnTo>
                    <a:lnTo>
                      <a:pt x="426" y="469"/>
                    </a:lnTo>
                    <a:lnTo>
                      <a:pt x="432" y="463"/>
                    </a:lnTo>
                    <a:lnTo>
                      <a:pt x="444" y="451"/>
                    </a:lnTo>
                    <a:lnTo>
                      <a:pt x="456" y="445"/>
                    </a:lnTo>
                    <a:lnTo>
                      <a:pt x="462" y="445"/>
                    </a:lnTo>
                    <a:lnTo>
                      <a:pt x="474" y="433"/>
                    </a:lnTo>
                    <a:lnTo>
                      <a:pt x="480" y="427"/>
                    </a:lnTo>
                    <a:lnTo>
                      <a:pt x="480" y="421"/>
                    </a:lnTo>
                    <a:lnTo>
                      <a:pt x="486" y="415"/>
                    </a:lnTo>
                    <a:lnTo>
                      <a:pt x="498" y="403"/>
                    </a:lnTo>
                    <a:lnTo>
                      <a:pt x="498" y="397"/>
                    </a:lnTo>
                    <a:lnTo>
                      <a:pt x="504" y="391"/>
                    </a:lnTo>
                    <a:lnTo>
                      <a:pt x="510" y="378"/>
                    </a:lnTo>
                    <a:lnTo>
                      <a:pt x="510" y="372"/>
                    </a:lnTo>
                    <a:lnTo>
                      <a:pt x="510" y="366"/>
                    </a:lnTo>
                    <a:lnTo>
                      <a:pt x="516" y="354"/>
                    </a:lnTo>
                    <a:lnTo>
                      <a:pt x="516" y="348"/>
                    </a:lnTo>
                    <a:lnTo>
                      <a:pt x="5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C6A00"/>
                  </a:gs>
                  <a:gs pos="50000">
                    <a:srgbClr val="E9E400"/>
                  </a:gs>
                  <a:gs pos="100000">
                    <a:srgbClr val="6C6A00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30" name="Freeform 29"/>
              <p:cNvSpPr>
                <a:spLocks/>
              </p:cNvSpPr>
              <p:nvPr/>
            </p:nvSpPr>
            <p:spPr bwMode="auto">
              <a:xfrm flipH="1">
                <a:off x="1440" y="1776"/>
                <a:ext cx="1254" cy="630"/>
              </a:xfrm>
              <a:custGeom>
                <a:avLst/>
                <a:gdLst>
                  <a:gd name="T0" fmla="*/ 1194 w 1254"/>
                  <a:gd name="T1" fmla="*/ 0 h 361"/>
                  <a:gd name="T2" fmla="*/ 1200 w 1254"/>
                  <a:gd name="T3" fmla="*/ 17 h 361"/>
                  <a:gd name="T4" fmla="*/ 1212 w 1254"/>
                  <a:gd name="T5" fmla="*/ 54 h 361"/>
                  <a:gd name="T6" fmla="*/ 1218 w 1254"/>
                  <a:gd name="T7" fmla="*/ 73 h 361"/>
                  <a:gd name="T8" fmla="*/ 1218 w 1254"/>
                  <a:gd name="T9" fmla="*/ 91 h 361"/>
                  <a:gd name="T10" fmla="*/ 1230 w 1254"/>
                  <a:gd name="T11" fmla="*/ 110 h 361"/>
                  <a:gd name="T12" fmla="*/ 1236 w 1254"/>
                  <a:gd name="T13" fmla="*/ 127 h 361"/>
                  <a:gd name="T14" fmla="*/ 1236 w 1254"/>
                  <a:gd name="T15" fmla="*/ 147 h 361"/>
                  <a:gd name="T16" fmla="*/ 1242 w 1254"/>
                  <a:gd name="T17" fmla="*/ 183 h 361"/>
                  <a:gd name="T18" fmla="*/ 1248 w 1254"/>
                  <a:gd name="T19" fmla="*/ 204 h 361"/>
                  <a:gd name="T20" fmla="*/ 1248 w 1254"/>
                  <a:gd name="T21" fmla="*/ 222 h 361"/>
                  <a:gd name="T22" fmla="*/ 1248 w 1254"/>
                  <a:gd name="T23" fmla="*/ 258 h 361"/>
                  <a:gd name="T24" fmla="*/ 1254 w 1254"/>
                  <a:gd name="T25" fmla="*/ 277 h 361"/>
                  <a:gd name="T26" fmla="*/ 1254 w 1254"/>
                  <a:gd name="T27" fmla="*/ 295 h 361"/>
                  <a:gd name="T28" fmla="*/ 1254 w 1254"/>
                  <a:gd name="T29" fmla="*/ 332 h 361"/>
                  <a:gd name="T30" fmla="*/ 1254 w 1254"/>
                  <a:gd name="T31" fmla="*/ 351 h 361"/>
                  <a:gd name="T32" fmla="*/ 1248 w 1254"/>
                  <a:gd name="T33" fmla="*/ 368 h 361"/>
                  <a:gd name="T34" fmla="*/ 1248 w 1254"/>
                  <a:gd name="T35" fmla="*/ 387 h 361"/>
                  <a:gd name="T36" fmla="*/ 1248 w 1254"/>
                  <a:gd name="T37" fmla="*/ 405 h 361"/>
                  <a:gd name="T38" fmla="*/ 1242 w 1254"/>
                  <a:gd name="T39" fmla="*/ 424 h 361"/>
                  <a:gd name="T40" fmla="*/ 1236 w 1254"/>
                  <a:gd name="T41" fmla="*/ 461 h 361"/>
                  <a:gd name="T42" fmla="*/ 1236 w 1254"/>
                  <a:gd name="T43" fmla="*/ 478 h 361"/>
                  <a:gd name="T44" fmla="*/ 1230 w 1254"/>
                  <a:gd name="T45" fmla="*/ 496 h 361"/>
                  <a:gd name="T46" fmla="*/ 1218 w 1254"/>
                  <a:gd name="T47" fmla="*/ 532 h 361"/>
                  <a:gd name="T48" fmla="*/ 1218 w 1254"/>
                  <a:gd name="T49" fmla="*/ 551 h 361"/>
                  <a:gd name="T50" fmla="*/ 1212 w 1254"/>
                  <a:gd name="T51" fmla="*/ 569 h 361"/>
                  <a:gd name="T52" fmla="*/ 1200 w 1254"/>
                  <a:gd name="T53" fmla="*/ 606 h 361"/>
                  <a:gd name="T54" fmla="*/ 1194 w 1254"/>
                  <a:gd name="T55" fmla="*/ 606 h 361"/>
                  <a:gd name="T56" fmla="*/ 1182 w 1254"/>
                  <a:gd name="T57" fmla="*/ 625 h 361"/>
                  <a:gd name="T58" fmla="*/ 1170 w 1254"/>
                  <a:gd name="T59" fmla="*/ 661 h 361"/>
                  <a:gd name="T60" fmla="*/ 1164 w 1254"/>
                  <a:gd name="T61" fmla="*/ 679 h 361"/>
                  <a:gd name="T62" fmla="*/ 1152 w 1254"/>
                  <a:gd name="T63" fmla="*/ 698 h 361"/>
                  <a:gd name="T64" fmla="*/ 1134 w 1254"/>
                  <a:gd name="T65" fmla="*/ 735 h 361"/>
                  <a:gd name="T66" fmla="*/ 1128 w 1254"/>
                  <a:gd name="T67" fmla="*/ 735 h 361"/>
                  <a:gd name="T68" fmla="*/ 1116 w 1254"/>
                  <a:gd name="T69" fmla="*/ 752 h 361"/>
                  <a:gd name="T70" fmla="*/ 1098 w 1254"/>
                  <a:gd name="T71" fmla="*/ 789 h 361"/>
                  <a:gd name="T72" fmla="*/ 1086 w 1254"/>
                  <a:gd name="T73" fmla="*/ 806 h 361"/>
                  <a:gd name="T74" fmla="*/ 1074 w 1254"/>
                  <a:gd name="T75" fmla="*/ 825 h 361"/>
                  <a:gd name="T76" fmla="*/ 1050 w 1254"/>
                  <a:gd name="T77" fmla="*/ 843 h 361"/>
                  <a:gd name="T78" fmla="*/ 1038 w 1254"/>
                  <a:gd name="T79" fmla="*/ 862 h 361"/>
                  <a:gd name="T80" fmla="*/ 1026 w 1254"/>
                  <a:gd name="T81" fmla="*/ 880 h 361"/>
                  <a:gd name="T82" fmla="*/ 1002 w 1254"/>
                  <a:gd name="T83" fmla="*/ 899 h 361"/>
                  <a:gd name="T84" fmla="*/ 990 w 1254"/>
                  <a:gd name="T85" fmla="*/ 916 h 361"/>
                  <a:gd name="T86" fmla="*/ 972 w 1254"/>
                  <a:gd name="T87" fmla="*/ 935 h 361"/>
                  <a:gd name="T88" fmla="*/ 948 w 1254"/>
                  <a:gd name="T89" fmla="*/ 953 h 361"/>
                  <a:gd name="T90" fmla="*/ 930 w 1254"/>
                  <a:gd name="T91" fmla="*/ 972 h 361"/>
                  <a:gd name="T92" fmla="*/ 918 w 1254"/>
                  <a:gd name="T93" fmla="*/ 990 h 361"/>
                  <a:gd name="T94" fmla="*/ 888 w 1254"/>
                  <a:gd name="T95" fmla="*/ 1009 h 361"/>
                  <a:gd name="T96" fmla="*/ 870 w 1254"/>
                  <a:gd name="T97" fmla="*/ 1026 h 361"/>
                  <a:gd name="T98" fmla="*/ 852 w 1254"/>
                  <a:gd name="T99" fmla="*/ 1026 h 361"/>
                  <a:gd name="T100" fmla="*/ 822 w 1254"/>
                  <a:gd name="T101" fmla="*/ 1063 h 361"/>
                  <a:gd name="T102" fmla="*/ 804 w 1254"/>
                  <a:gd name="T103" fmla="*/ 1063 h 361"/>
                  <a:gd name="T104" fmla="*/ 786 w 1254"/>
                  <a:gd name="T105" fmla="*/ 1082 h 361"/>
                  <a:gd name="T106" fmla="*/ 756 w 1254"/>
                  <a:gd name="T107" fmla="*/ 1099 h 361"/>
                  <a:gd name="T108" fmla="*/ 738 w 1254"/>
                  <a:gd name="T109" fmla="*/ 1099 h 361"/>
                  <a:gd name="T110" fmla="*/ 0 w 1254"/>
                  <a:gd name="T111" fmla="*/ 314 h 361"/>
                  <a:gd name="T112" fmla="*/ 1194 w 1254"/>
                  <a:gd name="T113" fmla="*/ 0 h 36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4"/>
                  <a:gd name="T172" fmla="*/ 0 h 361"/>
                  <a:gd name="T173" fmla="*/ 1254 w 1254"/>
                  <a:gd name="T174" fmla="*/ 361 h 36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4" h="361">
                    <a:moveTo>
                      <a:pt x="1194" y="0"/>
                    </a:moveTo>
                    <a:lnTo>
                      <a:pt x="1200" y="6"/>
                    </a:lnTo>
                    <a:lnTo>
                      <a:pt x="1212" y="18"/>
                    </a:lnTo>
                    <a:lnTo>
                      <a:pt x="1218" y="24"/>
                    </a:lnTo>
                    <a:lnTo>
                      <a:pt x="1218" y="30"/>
                    </a:lnTo>
                    <a:lnTo>
                      <a:pt x="1230" y="36"/>
                    </a:lnTo>
                    <a:lnTo>
                      <a:pt x="1236" y="42"/>
                    </a:lnTo>
                    <a:lnTo>
                      <a:pt x="1236" y="48"/>
                    </a:lnTo>
                    <a:lnTo>
                      <a:pt x="1242" y="60"/>
                    </a:lnTo>
                    <a:lnTo>
                      <a:pt x="1248" y="67"/>
                    </a:lnTo>
                    <a:lnTo>
                      <a:pt x="1248" y="73"/>
                    </a:lnTo>
                    <a:lnTo>
                      <a:pt x="1248" y="85"/>
                    </a:lnTo>
                    <a:lnTo>
                      <a:pt x="1254" y="91"/>
                    </a:lnTo>
                    <a:lnTo>
                      <a:pt x="1254" y="97"/>
                    </a:lnTo>
                    <a:lnTo>
                      <a:pt x="1254" y="109"/>
                    </a:lnTo>
                    <a:lnTo>
                      <a:pt x="1254" y="115"/>
                    </a:lnTo>
                    <a:lnTo>
                      <a:pt x="1248" y="121"/>
                    </a:lnTo>
                    <a:lnTo>
                      <a:pt x="1248" y="127"/>
                    </a:lnTo>
                    <a:lnTo>
                      <a:pt x="1248" y="133"/>
                    </a:lnTo>
                    <a:lnTo>
                      <a:pt x="1242" y="139"/>
                    </a:lnTo>
                    <a:lnTo>
                      <a:pt x="1236" y="151"/>
                    </a:lnTo>
                    <a:lnTo>
                      <a:pt x="1236" y="157"/>
                    </a:lnTo>
                    <a:lnTo>
                      <a:pt x="1230" y="163"/>
                    </a:lnTo>
                    <a:lnTo>
                      <a:pt x="1218" y="175"/>
                    </a:lnTo>
                    <a:lnTo>
                      <a:pt x="1218" y="181"/>
                    </a:lnTo>
                    <a:lnTo>
                      <a:pt x="1212" y="187"/>
                    </a:lnTo>
                    <a:lnTo>
                      <a:pt x="1200" y="199"/>
                    </a:lnTo>
                    <a:lnTo>
                      <a:pt x="1194" y="199"/>
                    </a:lnTo>
                    <a:lnTo>
                      <a:pt x="1182" y="205"/>
                    </a:lnTo>
                    <a:lnTo>
                      <a:pt x="1170" y="217"/>
                    </a:lnTo>
                    <a:lnTo>
                      <a:pt x="1164" y="223"/>
                    </a:lnTo>
                    <a:lnTo>
                      <a:pt x="1152" y="229"/>
                    </a:lnTo>
                    <a:lnTo>
                      <a:pt x="1134" y="241"/>
                    </a:lnTo>
                    <a:lnTo>
                      <a:pt x="1128" y="241"/>
                    </a:lnTo>
                    <a:lnTo>
                      <a:pt x="1116" y="247"/>
                    </a:lnTo>
                    <a:lnTo>
                      <a:pt x="1098" y="259"/>
                    </a:lnTo>
                    <a:lnTo>
                      <a:pt x="1086" y="265"/>
                    </a:lnTo>
                    <a:lnTo>
                      <a:pt x="1074" y="271"/>
                    </a:lnTo>
                    <a:lnTo>
                      <a:pt x="1050" y="277"/>
                    </a:lnTo>
                    <a:lnTo>
                      <a:pt x="1038" y="283"/>
                    </a:lnTo>
                    <a:lnTo>
                      <a:pt x="1026" y="289"/>
                    </a:lnTo>
                    <a:lnTo>
                      <a:pt x="1002" y="295"/>
                    </a:lnTo>
                    <a:lnTo>
                      <a:pt x="990" y="301"/>
                    </a:lnTo>
                    <a:lnTo>
                      <a:pt x="972" y="307"/>
                    </a:lnTo>
                    <a:lnTo>
                      <a:pt x="948" y="313"/>
                    </a:lnTo>
                    <a:lnTo>
                      <a:pt x="930" y="319"/>
                    </a:lnTo>
                    <a:lnTo>
                      <a:pt x="918" y="325"/>
                    </a:lnTo>
                    <a:lnTo>
                      <a:pt x="888" y="331"/>
                    </a:lnTo>
                    <a:lnTo>
                      <a:pt x="870" y="337"/>
                    </a:lnTo>
                    <a:lnTo>
                      <a:pt x="852" y="337"/>
                    </a:lnTo>
                    <a:lnTo>
                      <a:pt x="822" y="349"/>
                    </a:lnTo>
                    <a:lnTo>
                      <a:pt x="804" y="349"/>
                    </a:lnTo>
                    <a:lnTo>
                      <a:pt x="786" y="355"/>
                    </a:lnTo>
                    <a:lnTo>
                      <a:pt x="756" y="361"/>
                    </a:lnTo>
                    <a:lnTo>
                      <a:pt x="738" y="361"/>
                    </a:lnTo>
                    <a:lnTo>
                      <a:pt x="0" y="103"/>
                    </a:lnTo>
                    <a:lnTo>
                      <a:pt x="11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C6A00"/>
                  </a:gs>
                  <a:gs pos="50000">
                    <a:srgbClr val="E9E400"/>
                  </a:gs>
                  <a:gs pos="100000">
                    <a:srgbClr val="6C6A00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28" name="Freeform 30"/>
            <p:cNvSpPr>
              <a:spLocks/>
            </p:cNvSpPr>
            <p:nvPr/>
          </p:nvSpPr>
          <p:spPr bwMode="auto">
            <a:xfrm flipH="1">
              <a:off x="1056" y="2160"/>
              <a:ext cx="732" cy="1060"/>
            </a:xfrm>
            <a:custGeom>
              <a:avLst/>
              <a:gdLst>
                <a:gd name="T0" fmla="*/ 0 w 732"/>
                <a:gd name="T1" fmla="*/ 0 h 607"/>
                <a:gd name="T2" fmla="*/ 732 w 732"/>
                <a:gd name="T3" fmla="*/ 788 h 607"/>
                <a:gd name="T4" fmla="*/ 732 w 732"/>
                <a:gd name="T5" fmla="*/ 1851 h 607"/>
                <a:gd name="T6" fmla="*/ 0 w 732"/>
                <a:gd name="T7" fmla="*/ 1062 h 607"/>
                <a:gd name="T8" fmla="*/ 0 w 732"/>
                <a:gd name="T9" fmla="*/ 0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607"/>
                <a:gd name="T17" fmla="*/ 732 w 732"/>
                <a:gd name="T18" fmla="*/ 607 h 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607">
                  <a:moveTo>
                    <a:pt x="0" y="0"/>
                  </a:moveTo>
                  <a:lnTo>
                    <a:pt x="732" y="258"/>
                  </a:lnTo>
                  <a:lnTo>
                    <a:pt x="732" y="607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4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578350" y="4762500"/>
            <a:ext cx="1289050" cy="1285875"/>
            <a:chOff x="2736" y="1975"/>
            <a:chExt cx="1248" cy="1245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2736" y="1975"/>
              <a:ext cx="1248" cy="1240"/>
              <a:chOff x="2736" y="1760"/>
              <a:chExt cx="1248" cy="1240"/>
            </a:xfrm>
          </p:grpSpPr>
          <p:sp>
            <p:nvSpPr>
              <p:cNvPr id="55325" name="Freeform 33"/>
              <p:cNvSpPr>
                <a:spLocks/>
              </p:cNvSpPr>
              <p:nvPr/>
            </p:nvSpPr>
            <p:spPr bwMode="auto">
              <a:xfrm flipH="1">
                <a:off x="3468" y="1940"/>
                <a:ext cx="516" cy="1060"/>
              </a:xfrm>
              <a:custGeom>
                <a:avLst/>
                <a:gdLst>
                  <a:gd name="T0" fmla="*/ 498 w 516"/>
                  <a:gd name="T1" fmla="*/ 788 h 607"/>
                  <a:gd name="T2" fmla="*/ 444 w 516"/>
                  <a:gd name="T3" fmla="*/ 751 h 607"/>
                  <a:gd name="T4" fmla="*/ 414 w 516"/>
                  <a:gd name="T5" fmla="*/ 732 h 607"/>
                  <a:gd name="T6" fmla="*/ 366 w 516"/>
                  <a:gd name="T7" fmla="*/ 695 h 607"/>
                  <a:gd name="T8" fmla="*/ 318 w 516"/>
                  <a:gd name="T9" fmla="*/ 658 h 607"/>
                  <a:gd name="T10" fmla="*/ 294 w 516"/>
                  <a:gd name="T11" fmla="*/ 622 h 607"/>
                  <a:gd name="T12" fmla="*/ 252 w 516"/>
                  <a:gd name="T13" fmla="*/ 585 h 607"/>
                  <a:gd name="T14" fmla="*/ 222 w 516"/>
                  <a:gd name="T15" fmla="*/ 568 h 607"/>
                  <a:gd name="T16" fmla="*/ 186 w 516"/>
                  <a:gd name="T17" fmla="*/ 512 h 607"/>
                  <a:gd name="T18" fmla="*/ 168 w 516"/>
                  <a:gd name="T19" fmla="*/ 494 h 607"/>
                  <a:gd name="T20" fmla="*/ 132 w 516"/>
                  <a:gd name="T21" fmla="*/ 438 h 607"/>
                  <a:gd name="T22" fmla="*/ 108 w 516"/>
                  <a:gd name="T23" fmla="*/ 403 h 607"/>
                  <a:gd name="T24" fmla="*/ 90 w 516"/>
                  <a:gd name="T25" fmla="*/ 367 h 607"/>
                  <a:gd name="T26" fmla="*/ 66 w 516"/>
                  <a:gd name="T27" fmla="*/ 311 h 607"/>
                  <a:gd name="T28" fmla="*/ 54 w 516"/>
                  <a:gd name="T29" fmla="*/ 293 h 607"/>
                  <a:gd name="T30" fmla="*/ 36 w 516"/>
                  <a:gd name="T31" fmla="*/ 237 h 607"/>
                  <a:gd name="T32" fmla="*/ 24 w 516"/>
                  <a:gd name="T33" fmla="*/ 201 h 607"/>
                  <a:gd name="T34" fmla="*/ 12 w 516"/>
                  <a:gd name="T35" fmla="*/ 147 h 607"/>
                  <a:gd name="T36" fmla="*/ 6 w 516"/>
                  <a:gd name="T37" fmla="*/ 91 h 607"/>
                  <a:gd name="T38" fmla="*/ 0 w 516"/>
                  <a:gd name="T39" fmla="*/ 73 h 607"/>
                  <a:gd name="T40" fmla="*/ 0 w 516"/>
                  <a:gd name="T41" fmla="*/ 17 h 607"/>
                  <a:gd name="T42" fmla="*/ 0 w 516"/>
                  <a:gd name="T43" fmla="*/ 1062 h 607"/>
                  <a:gd name="T44" fmla="*/ 0 w 516"/>
                  <a:gd name="T45" fmla="*/ 1116 h 607"/>
                  <a:gd name="T46" fmla="*/ 6 w 516"/>
                  <a:gd name="T47" fmla="*/ 1135 h 607"/>
                  <a:gd name="T48" fmla="*/ 12 w 516"/>
                  <a:gd name="T49" fmla="*/ 1193 h 607"/>
                  <a:gd name="T50" fmla="*/ 18 w 516"/>
                  <a:gd name="T51" fmla="*/ 1229 h 607"/>
                  <a:gd name="T52" fmla="*/ 30 w 516"/>
                  <a:gd name="T53" fmla="*/ 1284 h 607"/>
                  <a:gd name="T54" fmla="*/ 42 w 516"/>
                  <a:gd name="T55" fmla="*/ 1320 h 607"/>
                  <a:gd name="T56" fmla="*/ 60 w 516"/>
                  <a:gd name="T57" fmla="*/ 1357 h 607"/>
                  <a:gd name="T58" fmla="*/ 84 w 516"/>
                  <a:gd name="T59" fmla="*/ 1413 h 607"/>
                  <a:gd name="T60" fmla="*/ 96 w 516"/>
                  <a:gd name="T61" fmla="*/ 1448 h 607"/>
                  <a:gd name="T62" fmla="*/ 126 w 516"/>
                  <a:gd name="T63" fmla="*/ 1484 h 607"/>
                  <a:gd name="T64" fmla="*/ 144 w 516"/>
                  <a:gd name="T65" fmla="*/ 1521 h 607"/>
                  <a:gd name="T66" fmla="*/ 180 w 516"/>
                  <a:gd name="T67" fmla="*/ 1577 h 607"/>
                  <a:gd name="T68" fmla="*/ 198 w 516"/>
                  <a:gd name="T69" fmla="*/ 1594 h 607"/>
                  <a:gd name="T70" fmla="*/ 240 w 516"/>
                  <a:gd name="T71" fmla="*/ 1631 h 607"/>
                  <a:gd name="T72" fmla="*/ 276 w 516"/>
                  <a:gd name="T73" fmla="*/ 1687 h 607"/>
                  <a:gd name="T74" fmla="*/ 306 w 516"/>
                  <a:gd name="T75" fmla="*/ 1704 h 607"/>
                  <a:gd name="T76" fmla="*/ 348 w 516"/>
                  <a:gd name="T77" fmla="*/ 1741 h 607"/>
                  <a:gd name="T78" fmla="*/ 378 w 516"/>
                  <a:gd name="T79" fmla="*/ 1778 h 607"/>
                  <a:gd name="T80" fmla="*/ 426 w 516"/>
                  <a:gd name="T81" fmla="*/ 1814 h 607"/>
                  <a:gd name="T82" fmla="*/ 462 w 516"/>
                  <a:gd name="T83" fmla="*/ 1834 h 607"/>
                  <a:gd name="T84" fmla="*/ 516 w 516"/>
                  <a:gd name="T85" fmla="*/ 1851 h 6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6"/>
                  <a:gd name="T130" fmla="*/ 0 h 607"/>
                  <a:gd name="T131" fmla="*/ 516 w 516"/>
                  <a:gd name="T132" fmla="*/ 607 h 6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6" h="607">
                    <a:moveTo>
                      <a:pt x="516" y="258"/>
                    </a:moveTo>
                    <a:lnTo>
                      <a:pt x="498" y="258"/>
                    </a:lnTo>
                    <a:lnTo>
                      <a:pt x="462" y="252"/>
                    </a:lnTo>
                    <a:lnTo>
                      <a:pt x="444" y="246"/>
                    </a:lnTo>
                    <a:lnTo>
                      <a:pt x="426" y="246"/>
                    </a:lnTo>
                    <a:lnTo>
                      <a:pt x="414" y="240"/>
                    </a:lnTo>
                    <a:lnTo>
                      <a:pt x="378" y="234"/>
                    </a:lnTo>
                    <a:lnTo>
                      <a:pt x="366" y="228"/>
                    </a:lnTo>
                    <a:lnTo>
                      <a:pt x="348" y="222"/>
                    </a:lnTo>
                    <a:lnTo>
                      <a:pt x="318" y="216"/>
                    </a:lnTo>
                    <a:lnTo>
                      <a:pt x="306" y="210"/>
                    </a:lnTo>
                    <a:lnTo>
                      <a:pt x="294" y="204"/>
                    </a:lnTo>
                    <a:lnTo>
                      <a:pt x="276" y="204"/>
                    </a:lnTo>
                    <a:lnTo>
                      <a:pt x="252" y="192"/>
                    </a:lnTo>
                    <a:lnTo>
                      <a:pt x="240" y="186"/>
                    </a:lnTo>
                    <a:lnTo>
                      <a:pt x="222" y="186"/>
                    </a:lnTo>
                    <a:lnTo>
                      <a:pt x="198" y="174"/>
                    </a:lnTo>
                    <a:lnTo>
                      <a:pt x="186" y="168"/>
                    </a:lnTo>
                    <a:lnTo>
                      <a:pt x="180" y="168"/>
                    </a:lnTo>
                    <a:lnTo>
                      <a:pt x="168" y="162"/>
                    </a:lnTo>
                    <a:lnTo>
                      <a:pt x="144" y="150"/>
                    </a:lnTo>
                    <a:lnTo>
                      <a:pt x="132" y="144"/>
                    </a:lnTo>
                    <a:lnTo>
                      <a:pt x="126" y="138"/>
                    </a:lnTo>
                    <a:lnTo>
                      <a:pt x="108" y="132"/>
                    </a:lnTo>
                    <a:lnTo>
                      <a:pt x="96" y="126"/>
                    </a:lnTo>
                    <a:lnTo>
                      <a:pt x="90" y="120"/>
                    </a:lnTo>
                    <a:lnTo>
                      <a:pt x="84" y="114"/>
                    </a:lnTo>
                    <a:lnTo>
                      <a:pt x="66" y="102"/>
                    </a:lnTo>
                    <a:lnTo>
                      <a:pt x="60" y="96"/>
                    </a:lnTo>
                    <a:lnTo>
                      <a:pt x="54" y="96"/>
                    </a:lnTo>
                    <a:lnTo>
                      <a:pt x="42" y="84"/>
                    </a:lnTo>
                    <a:lnTo>
                      <a:pt x="36" y="78"/>
                    </a:lnTo>
                    <a:lnTo>
                      <a:pt x="30" y="72"/>
                    </a:lnTo>
                    <a:lnTo>
                      <a:pt x="24" y="66"/>
                    </a:lnTo>
                    <a:lnTo>
                      <a:pt x="18" y="54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0" y="366"/>
                    </a:lnTo>
                    <a:lnTo>
                      <a:pt x="0" y="372"/>
                    </a:lnTo>
                    <a:lnTo>
                      <a:pt x="6" y="372"/>
                    </a:lnTo>
                    <a:lnTo>
                      <a:pt x="6" y="378"/>
                    </a:lnTo>
                    <a:lnTo>
                      <a:pt x="12" y="391"/>
                    </a:lnTo>
                    <a:lnTo>
                      <a:pt x="12" y="397"/>
                    </a:lnTo>
                    <a:lnTo>
                      <a:pt x="18" y="403"/>
                    </a:lnTo>
                    <a:lnTo>
                      <a:pt x="24" y="415"/>
                    </a:lnTo>
                    <a:lnTo>
                      <a:pt x="30" y="421"/>
                    </a:lnTo>
                    <a:lnTo>
                      <a:pt x="36" y="427"/>
                    </a:lnTo>
                    <a:lnTo>
                      <a:pt x="42" y="433"/>
                    </a:lnTo>
                    <a:lnTo>
                      <a:pt x="54" y="445"/>
                    </a:lnTo>
                    <a:lnTo>
                      <a:pt x="60" y="445"/>
                    </a:lnTo>
                    <a:lnTo>
                      <a:pt x="66" y="451"/>
                    </a:lnTo>
                    <a:lnTo>
                      <a:pt x="84" y="463"/>
                    </a:lnTo>
                    <a:lnTo>
                      <a:pt x="90" y="469"/>
                    </a:lnTo>
                    <a:lnTo>
                      <a:pt x="96" y="475"/>
                    </a:lnTo>
                    <a:lnTo>
                      <a:pt x="108" y="481"/>
                    </a:lnTo>
                    <a:lnTo>
                      <a:pt x="126" y="487"/>
                    </a:lnTo>
                    <a:lnTo>
                      <a:pt x="132" y="493"/>
                    </a:lnTo>
                    <a:lnTo>
                      <a:pt x="144" y="499"/>
                    </a:lnTo>
                    <a:lnTo>
                      <a:pt x="168" y="511"/>
                    </a:lnTo>
                    <a:lnTo>
                      <a:pt x="180" y="517"/>
                    </a:lnTo>
                    <a:lnTo>
                      <a:pt x="186" y="517"/>
                    </a:lnTo>
                    <a:lnTo>
                      <a:pt x="198" y="523"/>
                    </a:lnTo>
                    <a:lnTo>
                      <a:pt x="222" y="535"/>
                    </a:lnTo>
                    <a:lnTo>
                      <a:pt x="240" y="535"/>
                    </a:lnTo>
                    <a:lnTo>
                      <a:pt x="252" y="541"/>
                    </a:lnTo>
                    <a:lnTo>
                      <a:pt x="276" y="553"/>
                    </a:lnTo>
                    <a:lnTo>
                      <a:pt x="294" y="553"/>
                    </a:lnTo>
                    <a:lnTo>
                      <a:pt x="306" y="559"/>
                    </a:lnTo>
                    <a:lnTo>
                      <a:pt x="318" y="565"/>
                    </a:lnTo>
                    <a:lnTo>
                      <a:pt x="348" y="571"/>
                    </a:lnTo>
                    <a:lnTo>
                      <a:pt x="366" y="577"/>
                    </a:lnTo>
                    <a:lnTo>
                      <a:pt x="378" y="583"/>
                    </a:lnTo>
                    <a:lnTo>
                      <a:pt x="414" y="589"/>
                    </a:lnTo>
                    <a:lnTo>
                      <a:pt x="426" y="595"/>
                    </a:lnTo>
                    <a:lnTo>
                      <a:pt x="444" y="595"/>
                    </a:lnTo>
                    <a:lnTo>
                      <a:pt x="462" y="601"/>
                    </a:lnTo>
                    <a:lnTo>
                      <a:pt x="498" y="607"/>
                    </a:lnTo>
                    <a:lnTo>
                      <a:pt x="516" y="607"/>
                    </a:lnTo>
                    <a:lnTo>
                      <a:pt x="516" y="258"/>
                    </a:lnTo>
                    <a:close/>
                  </a:path>
                </a:pathLst>
              </a:custGeom>
              <a:solidFill>
                <a:srgbClr val="00C27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6" name="Freeform 34"/>
              <p:cNvSpPr>
                <a:spLocks/>
              </p:cNvSpPr>
              <p:nvPr/>
            </p:nvSpPr>
            <p:spPr bwMode="auto">
              <a:xfrm flipH="1">
                <a:off x="2736" y="1760"/>
                <a:ext cx="1248" cy="630"/>
              </a:xfrm>
              <a:custGeom>
                <a:avLst/>
                <a:gdLst>
                  <a:gd name="T0" fmla="*/ 516 w 1248"/>
                  <a:gd name="T1" fmla="*/ 1099 h 361"/>
                  <a:gd name="T2" fmla="*/ 498 w 1248"/>
                  <a:gd name="T3" fmla="*/ 1099 h 361"/>
                  <a:gd name="T4" fmla="*/ 462 w 1248"/>
                  <a:gd name="T5" fmla="*/ 1082 h 361"/>
                  <a:gd name="T6" fmla="*/ 444 w 1248"/>
                  <a:gd name="T7" fmla="*/ 1063 h 361"/>
                  <a:gd name="T8" fmla="*/ 426 w 1248"/>
                  <a:gd name="T9" fmla="*/ 1063 h 361"/>
                  <a:gd name="T10" fmla="*/ 396 w 1248"/>
                  <a:gd name="T11" fmla="*/ 1026 h 361"/>
                  <a:gd name="T12" fmla="*/ 378 w 1248"/>
                  <a:gd name="T13" fmla="*/ 1026 h 361"/>
                  <a:gd name="T14" fmla="*/ 366 w 1248"/>
                  <a:gd name="T15" fmla="*/ 1009 h 361"/>
                  <a:gd name="T16" fmla="*/ 336 w 1248"/>
                  <a:gd name="T17" fmla="*/ 990 h 361"/>
                  <a:gd name="T18" fmla="*/ 318 w 1248"/>
                  <a:gd name="T19" fmla="*/ 972 h 361"/>
                  <a:gd name="T20" fmla="*/ 306 w 1248"/>
                  <a:gd name="T21" fmla="*/ 953 h 361"/>
                  <a:gd name="T22" fmla="*/ 276 w 1248"/>
                  <a:gd name="T23" fmla="*/ 935 h 361"/>
                  <a:gd name="T24" fmla="*/ 264 w 1248"/>
                  <a:gd name="T25" fmla="*/ 916 h 361"/>
                  <a:gd name="T26" fmla="*/ 252 w 1248"/>
                  <a:gd name="T27" fmla="*/ 899 h 361"/>
                  <a:gd name="T28" fmla="*/ 222 w 1248"/>
                  <a:gd name="T29" fmla="*/ 880 h 361"/>
                  <a:gd name="T30" fmla="*/ 210 w 1248"/>
                  <a:gd name="T31" fmla="*/ 862 h 361"/>
                  <a:gd name="T32" fmla="*/ 198 w 1248"/>
                  <a:gd name="T33" fmla="*/ 843 h 361"/>
                  <a:gd name="T34" fmla="*/ 180 w 1248"/>
                  <a:gd name="T35" fmla="*/ 825 h 361"/>
                  <a:gd name="T36" fmla="*/ 168 w 1248"/>
                  <a:gd name="T37" fmla="*/ 806 h 361"/>
                  <a:gd name="T38" fmla="*/ 156 w 1248"/>
                  <a:gd name="T39" fmla="*/ 789 h 361"/>
                  <a:gd name="T40" fmla="*/ 132 w 1248"/>
                  <a:gd name="T41" fmla="*/ 752 h 361"/>
                  <a:gd name="T42" fmla="*/ 126 w 1248"/>
                  <a:gd name="T43" fmla="*/ 735 h 361"/>
                  <a:gd name="T44" fmla="*/ 114 w 1248"/>
                  <a:gd name="T45" fmla="*/ 735 h 361"/>
                  <a:gd name="T46" fmla="*/ 96 w 1248"/>
                  <a:gd name="T47" fmla="*/ 698 h 361"/>
                  <a:gd name="T48" fmla="*/ 90 w 1248"/>
                  <a:gd name="T49" fmla="*/ 679 h 361"/>
                  <a:gd name="T50" fmla="*/ 84 w 1248"/>
                  <a:gd name="T51" fmla="*/ 661 h 361"/>
                  <a:gd name="T52" fmla="*/ 66 w 1248"/>
                  <a:gd name="T53" fmla="*/ 625 h 361"/>
                  <a:gd name="T54" fmla="*/ 60 w 1248"/>
                  <a:gd name="T55" fmla="*/ 606 h 361"/>
                  <a:gd name="T56" fmla="*/ 54 w 1248"/>
                  <a:gd name="T57" fmla="*/ 606 h 361"/>
                  <a:gd name="T58" fmla="*/ 42 w 1248"/>
                  <a:gd name="T59" fmla="*/ 569 h 361"/>
                  <a:gd name="T60" fmla="*/ 36 w 1248"/>
                  <a:gd name="T61" fmla="*/ 551 h 361"/>
                  <a:gd name="T62" fmla="*/ 30 w 1248"/>
                  <a:gd name="T63" fmla="*/ 532 h 361"/>
                  <a:gd name="T64" fmla="*/ 24 w 1248"/>
                  <a:gd name="T65" fmla="*/ 496 h 361"/>
                  <a:gd name="T66" fmla="*/ 18 w 1248"/>
                  <a:gd name="T67" fmla="*/ 478 h 361"/>
                  <a:gd name="T68" fmla="*/ 12 w 1248"/>
                  <a:gd name="T69" fmla="*/ 461 h 361"/>
                  <a:gd name="T70" fmla="*/ 6 w 1248"/>
                  <a:gd name="T71" fmla="*/ 424 h 361"/>
                  <a:gd name="T72" fmla="*/ 6 w 1248"/>
                  <a:gd name="T73" fmla="*/ 405 h 361"/>
                  <a:gd name="T74" fmla="*/ 6 w 1248"/>
                  <a:gd name="T75" fmla="*/ 387 h 361"/>
                  <a:gd name="T76" fmla="*/ 0 w 1248"/>
                  <a:gd name="T77" fmla="*/ 368 h 361"/>
                  <a:gd name="T78" fmla="*/ 0 w 1248"/>
                  <a:gd name="T79" fmla="*/ 351 h 361"/>
                  <a:gd name="T80" fmla="*/ 0 w 1248"/>
                  <a:gd name="T81" fmla="*/ 332 h 361"/>
                  <a:gd name="T82" fmla="*/ 0 w 1248"/>
                  <a:gd name="T83" fmla="*/ 295 h 361"/>
                  <a:gd name="T84" fmla="*/ 0 w 1248"/>
                  <a:gd name="T85" fmla="*/ 277 h 361"/>
                  <a:gd name="T86" fmla="*/ 0 w 1248"/>
                  <a:gd name="T87" fmla="*/ 258 h 361"/>
                  <a:gd name="T88" fmla="*/ 6 w 1248"/>
                  <a:gd name="T89" fmla="*/ 222 h 361"/>
                  <a:gd name="T90" fmla="*/ 6 w 1248"/>
                  <a:gd name="T91" fmla="*/ 204 h 361"/>
                  <a:gd name="T92" fmla="*/ 6 w 1248"/>
                  <a:gd name="T93" fmla="*/ 183 h 361"/>
                  <a:gd name="T94" fmla="*/ 12 w 1248"/>
                  <a:gd name="T95" fmla="*/ 147 h 361"/>
                  <a:gd name="T96" fmla="*/ 18 w 1248"/>
                  <a:gd name="T97" fmla="*/ 127 h 361"/>
                  <a:gd name="T98" fmla="*/ 24 w 1248"/>
                  <a:gd name="T99" fmla="*/ 110 h 361"/>
                  <a:gd name="T100" fmla="*/ 30 w 1248"/>
                  <a:gd name="T101" fmla="*/ 91 h 361"/>
                  <a:gd name="T102" fmla="*/ 36 w 1248"/>
                  <a:gd name="T103" fmla="*/ 73 h 361"/>
                  <a:gd name="T104" fmla="*/ 42 w 1248"/>
                  <a:gd name="T105" fmla="*/ 54 h 361"/>
                  <a:gd name="T106" fmla="*/ 54 w 1248"/>
                  <a:gd name="T107" fmla="*/ 17 h 361"/>
                  <a:gd name="T108" fmla="*/ 60 w 1248"/>
                  <a:gd name="T109" fmla="*/ 0 h 361"/>
                  <a:gd name="T110" fmla="*/ 1248 w 1248"/>
                  <a:gd name="T111" fmla="*/ 314 h 361"/>
                  <a:gd name="T112" fmla="*/ 516 w 1248"/>
                  <a:gd name="T113" fmla="*/ 1099 h 36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8"/>
                  <a:gd name="T172" fmla="*/ 0 h 361"/>
                  <a:gd name="T173" fmla="*/ 1248 w 1248"/>
                  <a:gd name="T174" fmla="*/ 361 h 36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8" h="361">
                    <a:moveTo>
                      <a:pt x="516" y="361"/>
                    </a:moveTo>
                    <a:lnTo>
                      <a:pt x="498" y="361"/>
                    </a:lnTo>
                    <a:lnTo>
                      <a:pt x="462" y="355"/>
                    </a:lnTo>
                    <a:lnTo>
                      <a:pt x="444" y="349"/>
                    </a:lnTo>
                    <a:lnTo>
                      <a:pt x="426" y="349"/>
                    </a:lnTo>
                    <a:lnTo>
                      <a:pt x="396" y="337"/>
                    </a:lnTo>
                    <a:lnTo>
                      <a:pt x="378" y="337"/>
                    </a:lnTo>
                    <a:lnTo>
                      <a:pt x="366" y="331"/>
                    </a:lnTo>
                    <a:lnTo>
                      <a:pt x="336" y="325"/>
                    </a:lnTo>
                    <a:lnTo>
                      <a:pt x="318" y="319"/>
                    </a:lnTo>
                    <a:lnTo>
                      <a:pt x="306" y="313"/>
                    </a:lnTo>
                    <a:lnTo>
                      <a:pt x="276" y="307"/>
                    </a:lnTo>
                    <a:lnTo>
                      <a:pt x="264" y="301"/>
                    </a:lnTo>
                    <a:lnTo>
                      <a:pt x="252" y="295"/>
                    </a:lnTo>
                    <a:lnTo>
                      <a:pt x="222" y="289"/>
                    </a:lnTo>
                    <a:lnTo>
                      <a:pt x="210" y="283"/>
                    </a:lnTo>
                    <a:lnTo>
                      <a:pt x="198" y="277"/>
                    </a:lnTo>
                    <a:lnTo>
                      <a:pt x="180" y="271"/>
                    </a:lnTo>
                    <a:lnTo>
                      <a:pt x="168" y="265"/>
                    </a:lnTo>
                    <a:lnTo>
                      <a:pt x="156" y="259"/>
                    </a:lnTo>
                    <a:lnTo>
                      <a:pt x="132" y="247"/>
                    </a:lnTo>
                    <a:lnTo>
                      <a:pt x="126" y="241"/>
                    </a:lnTo>
                    <a:lnTo>
                      <a:pt x="114" y="241"/>
                    </a:lnTo>
                    <a:lnTo>
                      <a:pt x="96" y="229"/>
                    </a:lnTo>
                    <a:lnTo>
                      <a:pt x="90" y="223"/>
                    </a:lnTo>
                    <a:lnTo>
                      <a:pt x="84" y="217"/>
                    </a:lnTo>
                    <a:lnTo>
                      <a:pt x="66" y="205"/>
                    </a:lnTo>
                    <a:lnTo>
                      <a:pt x="60" y="199"/>
                    </a:lnTo>
                    <a:lnTo>
                      <a:pt x="54" y="199"/>
                    </a:lnTo>
                    <a:lnTo>
                      <a:pt x="42" y="187"/>
                    </a:lnTo>
                    <a:lnTo>
                      <a:pt x="36" y="181"/>
                    </a:lnTo>
                    <a:lnTo>
                      <a:pt x="30" y="175"/>
                    </a:lnTo>
                    <a:lnTo>
                      <a:pt x="24" y="163"/>
                    </a:lnTo>
                    <a:lnTo>
                      <a:pt x="18" y="157"/>
                    </a:lnTo>
                    <a:lnTo>
                      <a:pt x="12" y="151"/>
                    </a:lnTo>
                    <a:lnTo>
                      <a:pt x="6" y="139"/>
                    </a:lnTo>
                    <a:lnTo>
                      <a:pt x="6" y="133"/>
                    </a:lnTo>
                    <a:lnTo>
                      <a:pt x="6" y="127"/>
                    </a:lnTo>
                    <a:lnTo>
                      <a:pt x="0" y="121"/>
                    </a:lnTo>
                    <a:lnTo>
                      <a:pt x="0" y="115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6" y="73"/>
                    </a:lnTo>
                    <a:lnTo>
                      <a:pt x="6" y="67"/>
                    </a:lnTo>
                    <a:lnTo>
                      <a:pt x="6" y="60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54" y="6"/>
                    </a:lnTo>
                    <a:lnTo>
                      <a:pt x="60" y="0"/>
                    </a:lnTo>
                    <a:lnTo>
                      <a:pt x="1248" y="103"/>
                    </a:lnTo>
                    <a:lnTo>
                      <a:pt x="516" y="3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647"/>
                  </a:gs>
                  <a:gs pos="50000">
                    <a:srgbClr val="00FF99"/>
                  </a:gs>
                  <a:gs pos="100000">
                    <a:srgbClr val="007647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24" name="Freeform 35"/>
            <p:cNvSpPr>
              <a:spLocks/>
            </p:cNvSpPr>
            <p:nvPr/>
          </p:nvSpPr>
          <p:spPr bwMode="auto">
            <a:xfrm flipH="1">
              <a:off x="2738" y="2160"/>
              <a:ext cx="732" cy="1060"/>
            </a:xfrm>
            <a:custGeom>
              <a:avLst/>
              <a:gdLst>
                <a:gd name="T0" fmla="*/ 732 w 732"/>
                <a:gd name="T1" fmla="*/ 0 h 607"/>
                <a:gd name="T2" fmla="*/ 0 w 732"/>
                <a:gd name="T3" fmla="*/ 788 h 607"/>
                <a:gd name="T4" fmla="*/ 0 w 732"/>
                <a:gd name="T5" fmla="*/ 1851 h 607"/>
                <a:gd name="T6" fmla="*/ 732 w 732"/>
                <a:gd name="T7" fmla="*/ 1062 h 607"/>
                <a:gd name="T8" fmla="*/ 732 w 732"/>
                <a:gd name="T9" fmla="*/ 0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607"/>
                <a:gd name="T17" fmla="*/ 732 w 732"/>
                <a:gd name="T18" fmla="*/ 607 h 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607">
                  <a:moveTo>
                    <a:pt x="732" y="0"/>
                  </a:moveTo>
                  <a:lnTo>
                    <a:pt x="0" y="258"/>
                  </a:lnTo>
                  <a:lnTo>
                    <a:pt x="0" y="607"/>
                  </a:lnTo>
                  <a:lnTo>
                    <a:pt x="732" y="348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779912" y="5013176"/>
            <a:ext cx="1517650" cy="1219200"/>
            <a:chOff x="1986" y="2617"/>
            <a:chExt cx="1470" cy="1180"/>
          </a:xfrm>
        </p:grpSpPr>
        <p:sp>
          <p:nvSpPr>
            <p:cNvPr id="55321" name="Freeform 37"/>
            <p:cNvSpPr>
              <a:spLocks/>
            </p:cNvSpPr>
            <p:nvPr/>
          </p:nvSpPr>
          <p:spPr bwMode="auto">
            <a:xfrm flipH="1">
              <a:off x="1986" y="3072"/>
              <a:ext cx="1470" cy="725"/>
            </a:xfrm>
            <a:custGeom>
              <a:avLst/>
              <a:gdLst>
                <a:gd name="T0" fmla="*/ 1452 w 1470"/>
                <a:gd name="T1" fmla="*/ 17 h 415"/>
                <a:gd name="T2" fmla="*/ 1398 w 1470"/>
                <a:gd name="T3" fmla="*/ 54 h 415"/>
                <a:gd name="T4" fmla="*/ 1338 w 1470"/>
                <a:gd name="T5" fmla="*/ 73 h 415"/>
                <a:gd name="T6" fmla="*/ 1302 w 1470"/>
                <a:gd name="T7" fmla="*/ 91 h 415"/>
                <a:gd name="T8" fmla="*/ 1242 w 1470"/>
                <a:gd name="T9" fmla="*/ 110 h 415"/>
                <a:gd name="T10" fmla="*/ 1182 w 1470"/>
                <a:gd name="T11" fmla="*/ 128 h 415"/>
                <a:gd name="T12" fmla="*/ 1140 w 1470"/>
                <a:gd name="T13" fmla="*/ 147 h 415"/>
                <a:gd name="T14" fmla="*/ 1080 w 1470"/>
                <a:gd name="T15" fmla="*/ 164 h 415"/>
                <a:gd name="T16" fmla="*/ 1014 w 1470"/>
                <a:gd name="T17" fmla="*/ 164 h 415"/>
                <a:gd name="T18" fmla="*/ 972 w 1470"/>
                <a:gd name="T19" fmla="*/ 183 h 415"/>
                <a:gd name="T20" fmla="*/ 906 w 1470"/>
                <a:gd name="T21" fmla="*/ 183 h 415"/>
                <a:gd name="T22" fmla="*/ 840 w 1470"/>
                <a:gd name="T23" fmla="*/ 201 h 415"/>
                <a:gd name="T24" fmla="*/ 798 w 1470"/>
                <a:gd name="T25" fmla="*/ 201 h 415"/>
                <a:gd name="T26" fmla="*/ 732 w 1470"/>
                <a:gd name="T27" fmla="*/ 201 h 415"/>
                <a:gd name="T28" fmla="*/ 666 w 1470"/>
                <a:gd name="T29" fmla="*/ 201 h 415"/>
                <a:gd name="T30" fmla="*/ 624 w 1470"/>
                <a:gd name="T31" fmla="*/ 201 h 415"/>
                <a:gd name="T32" fmla="*/ 558 w 1470"/>
                <a:gd name="T33" fmla="*/ 183 h 415"/>
                <a:gd name="T34" fmla="*/ 492 w 1470"/>
                <a:gd name="T35" fmla="*/ 183 h 415"/>
                <a:gd name="T36" fmla="*/ 450 w 1470"/>
                <a:gd name="T37" fmla="*/ 164 h 415"/>
                <a:gd name="T38" fmla="*/ 390 w 1470"/>
                <a:gd name="T39" fmla="*/ 164 h 415"/>
                <a:gd name="T40" fmla="*/ 324 w 1470"/>
                <a:gd name="T41" fmla="*/ 147 h 415"/>
                <a:gd name="T42" fmla="*/ 288 w 1470"/>
                <a:gd name="T43" fmla="*/ 128 h 415"/>
                <a:gd name="T44" fmla="*/ 222 w 1470"/>
                <a:gd name="T45" fmla="*/ 110 h 415"/>
                <a:gd name="T46" fmla="*/ 168 w 1470"/>
                <a:gd name="T47" fmla="*/ 91 h 415"/>
                <a:gd name="T48" fmla="*/ 126 w 1470"/>
                <a:gd name="T49" fmla="*/ 73 h 415"/>
                <a:gd name="T50" fmla="*/ 72 w 1470"/>
                <a:gd name="T51" fmla="*/ 54 h 415"/>
                <a:gd name="T52" fmla="*/ 18 w 1470"/>
                <a:gd name="T53" fmla="*/ 17 h 415"/>
                <a:gd name="T54" fmla="*/ 0 w 1470"/>
                <a:gd name="T55" fmla="*/ 1066 h 415"/>
                <a:gd name="T56" fmla="*/ 54 w 1470"/>
                <a:gd name="T57" fmla="*/ 1102 h 415"/>
                <a:gd name="T58" fmla="*/ 90 w 1470"/>
                <a:gd name="T59" fmla="*/ 1120 h 415"/>
                <a:gd name="T60" fmla="*/ 144 w 1470"/>
                <a:gd name="T61" fmla="*/ 1139 h 415"/>
                <a:gd name="T62" fmla="*/ 204 w 1470"/>
                <a:gd name="T63" fmla="*/ 1176 h 415"/>
                <a:gd name="T64" fmla="*/ 246 w 1470"/>
                <a:gd name="T65" fmla="*/ 1176 h 415"/>
                <a:gd name="T66" fmla="*/ 306 w 1470"/>
                <a:gd name="T67" fmla="*/ 1193 h 415"/>
                <a:gd name="T68" fmla="*/ 366 w 1470"/>
                <a:gd name="T69" fmla="*/ 1212 h 415"/>
                <a:gd name="T70" fmla="*/ 408 w 1470"/>
                <a:gd name="T71" fmla="*/ 1230 h 415"/>
                <a:gd name="T72" fmla="*/ 474 w 1470"/>
                <a:gd name="T73" fmla="*/ 1249 h 415"/>
                <a:gd name="T74" fmla="*/ 540 w 1470"/>
                <a:gd name="T75" fmla="*/ 1249 h 415"/>
                <a:gd name="T76" fmla="*/ 582 w 1470"/>
                <a:gd name="T77" fmla="*/ 1249 h 415"/>
                <a:gd name="T78" fmla="*/ 648 w 1470"/>
                <a:gd name="T79" fmla="*/ 1267 h 415"/>
                <a:gd name="T80" fmla="*/ 714 w 1470"/>
                <a:gd name="T81" fmla="*/ 1267 h 415"/>
                <a:gd name="T82" fmla="*/ 756 w 1470"/>
                <a:gd name="T83" fmla="*/ 1267 h 415"/>
                <a:gd name="T84" fmla="*/ 822 w 1470"/>
                <a:gd name="T85" fmla="*/ 1267 h 415"/>
                <a:gd name="T86" fmla="*/ 888 w 1470"/>
                <a:gd name="T87" fmla="*/ 1249 h 415"/>
                <a:gd name="T88" fmla="*/ 930 w 1470"/>
                <a:gd name="T89" fmla="*/ 1249 h 415"/>
                <a:gd name="T90" fmla="*/ 996 w 1470"/>
                <a:gd name="T91" fmla="*/ 1249 h 415"/>
                <a:gd name="T92" fmla="*/ 1056 w 1470"/>
                <a:gd name="T93" fmla="*/ 1230 h 415"/>
                <a:gd name="T94" fmla="*/ 1098 w 1470"/>
                <a:gd name="T95" fmla="*/ 1212 h 415"/>
                <a:gd name="T96" fmla="*/ 1164 w 1470"/>
                <a:gd name="T97" fmla="*/ 1193 h 415"/>
                <a:gd name="T98" fmla="*/ 1224 w 1470"/>
                <a:gd name="T99" fmla="*/ 1176 h 415"/>
                <a:gd name="T100" fmla="*/ 1260 w 1470"/>
                <a:gd name="T101" fmla="*/ 1176 h 415"/>
                <a:gd name="T102" fmla="*/ 1320 w 1470"/>
                <a:gd name="T103" fmla="*/ 1139 h 415"/>
                <a:gd name="T104" fmla="*/ 1380 w 1470"/>
                <a:gd name="T105" fmla="*/ 1120 h 415"/>
                <a:gd name="T106" fmla="*/ 1416 w 1470"/>
                <a:gd name="T107" fmla="*/ 1102 h 415"/>
                <a:gd name="T108" fmla="*/ 1470 w 1470"/>
                <a:gd name="T109" fmla="*/ 1066 h 4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0"/>
                <a:gd name="T166" fmla="*/ 0 h 415"/>
                <a:gd name="T167" fmla="*/ 1470 w 1470"/>
                <a:gd name="T168" fmla="*/ 415 h 4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0" h="415">
                  <a:moveTo>
                    <a:pt x="1470" y="0"/>
                  </a:moveTo>
                  <a:lnTo>
                    <a:pt x="1452" y="6"/>
                  </a:lnTo>
                  <a:lnTo>
                    <a:pt x="1416" y="12"/>
                  </a:lnTo>
                  <a:lnTo>
                    <a:pt x="1398" y="18"/>
                  </a:lnTo>
                  <a:lnTo>
                    <a:pt x="1380" y="18"/>
                  </a:lnTo>
                  <a:lnTo>
                    <a:pt x="1338" y="24"/>
                  </a:lnTo>
                  <a:lnTo>
                    <a:pt x="1320" y="24"/>
                  </a:lnTo>
                  <a:lnTo>
                    <a:pt x="1302" y="30"/>
                  </a:lnTo>
                  <a:lnTo>
                    <a:pt x="1260" y="36"/>
                  </a:lnTo>
                  <a:lnTo>
                    <a:pt x="1242" y="36"/>
                  </a:lnTo>
                  <a:lnTo>
                    <a:pt x="1224" y="36"/>
                  </a:lnTo>
                  <a:lnTo>
                    <a:pt x="1182" y="42"/>
                  </a:lnTo>
                  <a:lnTo>
                    <a:pt x="1164" y="42"/>
                  </a:lnTo>
                  <a:lnTo>
                    <a:pt x="1140" y="48"/>
                  </a:lnTo>
                  <a:lnTo>
                    <a:pt x="1098" y="48"/>
                  </a:lnTo>
                  <a:lnTo>
                    <a:pt x="1080" y="54"/>
                  </a:lnTo>
                  <a:lnTo>
                    <a:pt x="1056" y="54"/>
                  </a:lnTo>
                  <a:lnTo>
                    <a:pt x="1014" y="54"/>
                  </a:lnTo>
                  <a:lnTo>
                    <a:pt x="996" y="60"/>
                  </a:lnTo>
                  <a:lnTo>
                    <a:pt x="972" y="60"/>
                  </a:lnTo>
                  <a:lnTo>
                    <a:pt x="930" y="60"/>
                  </a:lnTo>
                  <a:lnTo>
                    <a:pt x="906" y="60"/>
                  </a:lnTo>
                  <a:lnTo>
                    <a:pt x="888" y="60"/>
                  </a:lnTo>
                  <a:lnTo>
                    <a:pt x="840" y="66"/>
                  </a:lnTo>
                  <a:lnTo>
                    <a:pt x="822" y="66"/>
                  </a:lnTo>
                  <a:lnTo>
                    <a:pt x="798" y="66"/>
                  </a:lnTo>
                  <a:lnTo>
                    <a:pt x="756" y="66"/>
                  </a:lnTo>
                  <a:lnTo>
                    <a:pt x="732" y="66"/>
                  </a:lnTo>
                  <a:lnTo>
                    <a:pt x="714" y="66"/>
                  </a:lnTo>
                  <a:lnTo>
                    <a:pt x="666" y="66"/>
                  </a:lnTo>
                  <a:lnTo>
                    <a:pt x="648" y="66"/>
                  </a:lnTo>
                  <a:lnTo>
                    <a:pt x="624" y="66"/>
                  </a:lnTo>
                  <a:lnTo>
                    <a:pt x="582" y="60"/>
                  </a:lnTo>
                  <a:lnTo>
                    <a:pt x="558" y="60"/>
                  </a:lnTo>
                  <a:lnTo>
                    <a:pt x="540" y="60"/>
                  </a:lnTo>
                  <a:lnTo>
                    <a:pt x="492" y="60"/>
                  </a:lnTo>
                  <a:lnTo>
                    <a:pt x="474" y="60"/>
                  </a:lnTo>
                  <a:lnTo>
                    <a:pt x="450" y="54"/>
                  </a:lnTo>
                  <a:lnTo>
                    <a:pt x="408" y="54"/>
                  </a:lnTo>
                  <a:lnTo>
                    <a:pt x="390" y="54"/>
                  </a:lnTo>
                  <a:lnTo>
                    <a:pt x="366" y="48"/>
                  </a:lnTo>
                  <a:lnTo>
                    <a:pt x="324" y="48"/>
                  </a:lnTo>
                  <a:lnTo>
                    <a:pt x="306" y="42"/>
                  </a:lnTo>
                  <a:lnTo>
                    <a:pt x="288" y="42"/>
                  </a:lnTo>
                  <a:lnTo>
                    <a:pt x="246" y="36"/>
                  </a:lnTo>
                  <a:lnTo>
                    <a:pt x="222" y="36"/>
                  </a:lnTo>
                  <a:lnTo>
                    <a:pt x="204" y="36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26" y="24"/>
                  </a:lnTo>
                  <a:lnTo>
                    <a:pt x="90" y="18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18" y="6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18" y="355"/>
                  </a:lnTo>
                  <a:lnTo>
                    <a:pt x="54" y="361"/>
                  </a:lnTo>
                  <a:lnTo>
                    <a:pt x="72" y="367"/>
                  </a:lnTo>
                  <a:lnTo>
                    <a:pt x="90" y="367"/>
                  </a:lnTo>
                  <a:lnTo>
                    <a:pt x="126" y="373"/>
                  </a:lnTo>
                  <a:lnTo>
                    <a:pt x="144" y="373"/>
                  </a:lnTo>
                  <a:lnTo>
                    <a:pt x="168" y="379"/>
                  </a:lnTo>
                  <a:lnTo>
                    <a:pt x="204" y="385"/>
                  </a:lnTo>
                  <a:lnTo>
                    <a:pt x="222" y="385"/>
                  </a:lnTo>
                  <a:lnTo>
                    <a:pt x="246" y="385"/>
                  </a:lnTo>
                  <a:lnTo>
                    <a:pt x="288" y="391"/>
                  </a:lnTo>
                  <a:lnTo>
                    <a:pt x="306" y="391"/>
                  </a:lnTo>
                  <a:lnTo>
                    <a:pt x="324" y="397"/>
                  </a:lnTo>
                  <a:lnTo>
                    <a:pt x="366" y="397"/>
                  </a:lnTo>
                  <a:lnTo>
                    <a:pt x="390" y="403"/>
                  </a:lnTo>
                  <a:lnTo>
                    <a:pt x="408" y="403"/>
                  </a:lnTo>
                  <a:lnTo>
                    <a:pt x="450" y="403"/>
                  </a:lnTo>
                  <a:lnTo>
                    <a:pt x="474" y="409"/>
                  </a:lnTo>
                  <a:lnTo>
                    <a:pt x="492" y="409"/>
                  </a:lnTo>
                  <a:lnTo>
                    <a:pt x="540" y="409"/>
                  </a:lnTo>
                  <a:lnTo>
                    <a:pt x="558" y="409"/>
                  </a:lnTo>
                  <a:lnTo>
                    <a:pt x="582" y="409"/>
                  </a:lnTo>
                  <a:lnTo>
                    <a:pt x="624" y="415"/>
                  </a:lnTo>
                  <a:lnTo>
                    <a:pt x="648" y="415"/>
                  </a:lnTo>
                  <a:lnTo>
                    <a:pt x="666" y="415"/>
                  </a:lnTo>
                  <a:lnTo>
                    <a:pt x="714" y="415"/>
                  </a:lnTo>
                  <a:lnTo>
                    <a:pt x="732" y="415"/>
                  </a:lnTo>
                  <a:lnTo>
                    <a:pt x="756" y="415"/>
                  </a:lnTo>
                  <a:lnTo>
                    <a:pt x="798" y="415"/>
                  </a:lnTo>
                  <a:lnTo>
                    <a:pt x="822" y="415"/>
                  </a:lnTo>
                  <a:lnTo>
                    <a:pt x="840" y="415"/>
                  </a:lnTo>
                  <a:lnTo>
                    <a:pt x="888" y="409"/>
                  </a:lnTo>
                  <a:lnTo>
                    <a:pt x="906" y="409"/>
                  </a:lnTo>
                  <a:lnTo>
                    <a:pt x="930" y="409"/>
                  </a:lnTo>
                  <a:lnTo>
                    <a:pt x="972" y="409"/>
                  </a:lnTo>
                  <a:lnTo>
                    <a:pt x="996" y="409"/>
                  </a:lnTo>
                  <a:lnTo>
                    <a:pt x="1014" y="403"/>
                  </a:lnTo>
                  <a:lnTo>
                    <a:pt x="1056" y="403"/>
                  </a:lnTo>
                  <a:lnTo>
                    <a:pt x="1080" y="403"/>
                  </a:lnTo>
                  <a:lnTo>
                    <a:pt x="1098" y="397"/>
                  </a:lnTo>
                  <a:lnTo>
                    <a:pt x="1140" y="397"/>
                  </a:lnTo>
                  <a:lnTo>
                    <a:pt x="1164" y="391"/>
                  </a:lnTo>
                  <a:lnTo>
                    <a:pt x="1182" y="391"/>
                  </a:lnTo>
                  <a:lnTo>
                    <a:pt x="1224" y="385"/>
                  </a:lnTo>
                  <a:lnTo>
                    <a:pt x="1242" y="385"/>
                  </a:lnTo>
                  <a:lnTo>
                    <a:pt x="1260" y="385"/>
                  </a:lnTo>
                  <a:lnTo>
                    <a:pt x="1302" y="379"/>
                  </a:lnTo>
                  <a:lnTo>
                    <a:pt x="1320" y="373"/>
                  </a:lnTo>
                  <a:lnTo>
                    <a:pt x="1338" y="373"/>
                  </a:lnTo>
                  <a:lnTo>
                    <a:pt x="1380" y="367"/>
                  </a:lnTo>
                  <a:lnTo>
                    <a:pt x="1398" y="367"/>
                  </a:lnTo>
                  <a:lnTo>
                    <a:pt x="1416" y="361"/>
                  </a:lnTo>
                  <a:lnTo>
                    <a:pt x="1452" y="355"/>
                  </a:lnTo>
                  <a:lnTo>
                    <a:pt x="1470" y="349"/>
                  </a:lnTo>
                  <a:lnTo>
                    <a:pt x="1470" y="0"/>
                  </a:lnTo>
                  <a:close/>
                </a:path>
              </a:pathLst>
            </a:custGeom>
            <a:gradFill rotWithShape="0">
              <a:gsLst>
                <a:gs pos="0">
                  <a:srgbClr val="474776"/>
                </a:gs>
                <a:gs pos="50000">
                  <a:srgbClr val="9999FF"/>
                </a:gs>
                <a:gs pos="100000">
                  <a:srgbClr val="474776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22" name="Freeform 38"/>
            <p:cNvSpPr>
              <a:spLocks/>
            </p:cNvSpPr>
            <p:nvPr/>
          </p:nvSpPr>
          <p:spPr bwMode="auto">
            <a:xfrm flipH="1">
              <a:off x="1986" y="2617"/>
              <a:ext cx="1470" cy="566"/>
            </a:xfrm>
            <a:custGeom>
              <a:avLst/>
              <a:gdLst>
                <a:gd name="T0" fmla="*/ 1470 w 1470"/>
                <a:gd name="T1" fmla="*/ 788 h 324"/>
                <a:gd name="T2" fmla="*/ 1452 w 1470"/>
                <a:gd name="T3" fmla="*/ 805 h 324"/>
                <a:gd name="T4" fmla="*/ 1416 w 1470"/>
                <a:gd name="T5" fmla="*/ 825 h 324"/>
                <a:gd name="T6" fmla="*/ 1398 w 1470"/>
                <a:gd name="T7" fmla="*/ 842 h 324"/>
                <a:gd name="T8" fmla="*/ 1380 w 1470"/>
                <a:gd name="T9" fmla="*/ 842 h 324"/>
                <a:gd name="T10" fmla="*/ 1338 w 1470"/>
                <a:gd name="T11" fmla="*/ 861 h 324"/>
                <a:gd name="T12" fmla="*/ 1320 w 1470"/>
                <a:gd name="T13" fmla="*/ 861 h 324"/>
                <a:gd name="T14" fmla="*/ 1302 w 1470"/>
                <a:gd name="T15" fmla="*/ 879 h 324"/>
                <a:gd name="T16" fmla="*/ 1260 w 1470"/>
                <a:gd name="T17" fmla="*/ 898 h 324"/>
                <a:gd name="T18" fmla="*/ 1242 w 1470"/>
                <a:gd name="T19" fmla="*/ 898 h 324"/>
                <a:gd name="T20" fmla="*/ 1224 w 1470"/>
                <a:gd name="T21" fmla="*/ 898 h 324"/>
                <a:gd name="T22" fmla="*/ 1182 w 1470"/>
                <a:gd name="T23" fmla="*/ 915 h 324"/>
                <a:gd name="T24" fmla="*/ 1164 w 1470"/>
                <a:gd name="T25" fmla="*/ 915 h 324"/>
                <a:gd name="T26" fmla="*/ 1140 w 1470"/>
                <a:gd name="T27" fmla="*/ 935 h 324"/>
                <a:gd name="T28" fmla="*/ 1098 w 1470"/>
                <a:gd name="T29" fmla="*/ 935 h 324"/>
                <a:gd name="T30" fmla="*/ 1080 w 1470"/>
                <a:gd name="T31" fmla="*/ 952 h 324"/>
                <a:gd name="T32" fmla="*/ 1056 w 1470"/>
                <a:gd name="T33" fmla="*/ 952 h 324"/>
                <a:gd name="T34" fmla="*/ 1014 w 1470"/>
                <a:gd name="T35" fmla="*/ 952 h 324"/>
                <a:gd name="T36" fmla="*/ 996 w 1470"/>
                <a:gd name="T37" fmla="*/ 971 h 324"/>
                <a:gd name="T38" fmla="*/ 972 w 1470"/>
                <a:gd name="T39" fmla="*/ 971 h 324"/>
                <a:gd name="T40" fmla="*/ 930 w 1470"/>
                <a:gd name="T41" fmla="*/ 971 h 324"/>
                <a:gd name="T42" fmla="*/ 906 w 1470"/>
                <a:gd name="T43" fmla="*/ 971 h 324"/>
                <a:gd name="T44" fmla="*/ 888 w 1470"/>
                <a:gd name="T45" fmla="*/ 971 h 324"/>
                <a:gd name="T46" fmla="*/ 840 w 1470"/>
                <a:gd name="T47" fmla="*/ 989 h 324"/>
                <a:gd name="T48" fmla="*/ 822 w 1470"/>
                <a:gd name="T49" fmla="*/ 989 h 324"/>
                <a:gd name="T50" fmla="*/ 798 w 1470"/>
                <a:gd name="T51" fmla="*/ 989 h 324"/>
                <a:gd name="T52" fmla="*/ 756 w 1470"/>
                <a:gd name="T53" fmla="*/ 989 h 324"/>
                <a:gd name="T54" fmla="*/ 732 w 1470"/>
                <a:gd name="T55" fmla="*/ 989 h 324"/>
                <a:gd name="T56" fmla="*/ 714 w 1470"/>
                <a:gd name="T57" fmla="*/ 989 h 324"/>
                <a:gd name="T58" fmla="*/ 666 w 1470"/>
                <a:gd name="T59" fmla="*/ 989 h 324"/>
                <a:gd name="T60" fmla="*/ 648 w 1470"/>
                <a:gd name="T61" fmla="*/ 989 h 324"/>
                <a:gd name="T62" fmla="*/ 624 w 1470"/>
                <a:gd name="T63" fmla="*/ 989 h 324"/>
                <a:gd name="T64" fmla="*/ 582 w 1470"/>
                <a:gd name="T65" fmla="*/ 971 h 324"/>
                <a:gd name="T66" fmla="*/ 558 w 1470"/>
                <a:gd name="T67" fmla="*/ 971 h 324"/>
                <a:gd name="T68" fmla="*/ 540 w 1470"/>
                <a:gd name="T69" fmla="*/ 971 h 324"/>
                <a:gd name="T70" fmla="*/ 492 w 1470"/>
                <a:gd name="T71" fmla="*/ 971 h 324"/>
                <a:gd name="T72" fmla="*/ 474 w 1470"/>
                <a:gd name="T73" fmla="*/ 971 h 324"/>
                <a:gd name="T74" fmla="*/ 450 w 1470"/>
                <a:gd name="T75" fmla="*/ 952 h 324"/>
                <a:gd name="T76" fmla="*/ 408 w 1470"/>
                <a:gd name="T77" fmla="*/ 952 h 324"/>
                <a:gd name="T78" fmla="*/ 390 w 1470"/>
                <a:gd name="T79" fmla="*/ 952 h 324"/>
                <a:gd name="T80" fmla="*/ 366 w 1470"/>
                <a:gd name="T81" fmla="*/ 935 h 324"/>
                <a:gd name="T82" fmla="*/ 324 w 1470"/>
                <a:gd name="T83" fmla="*/ 935 h 324"/>
                <a:gd name="T84" fmla="*/ 306 w 1470"/>
                <a:gd name="T85" fmla="*/ 915 h 324"/>
                <a:gd name="T86" fmla="*/ 288 w 1470"/>
                <a:gd name="T87" fmla="*/ 915 h 324"/>
                <a:gd name="T88" fmla="*/ 246 w 1470"/>
                <a:gd name="T89" fmla="*/ 898 h 324"/>
                <a:gd name="T90" fmla="*/ 222 w 1470"/>
                <a:gd name="T91" fmla="*/ 898 h 324"/>
                <a:gd name="T92" fmla="*/ 204 w 1470"/>
                <a:gd name="T93" fmla="*/ 898 h 324"/>
                <a:gd name="T94" fmla="*/ 168 w 1470"/>
                <a:gd name="T95" fmla="*/ 879 h 324"/>
                <a:gd name="T96" fmla="*/ 144 w 1470"/>
                <a:gd name="T97" fmla="*/ 861 h 324"/>
                <a:gd name="T98" fmla="*/ 126 w 1470"/>
                <a:gd name="T99" fmla="*/ 861 h 324"/>
                <a:gd name="T100" fmla="*/ 90 w 1470"/>
                <a:gd name="T101" fmla="*/ 842 h 324"/>
                <a:gd name="T102" fmla="*/ 72 w 1470"/>
                <a:gd name="T103" fmla="*/ 842 h 324"/>
                <a:gd name="T104" fmla="*/ 54 w 1470"/>
                <a:gd name="T105" fmla="*/ 825 h 324"/>
                <a:gd name="T106" fmla="*/ 18 w 1470"/>
                <a:gd name="T107" fmla="*/ 805 h 324"/>
                <a:gd name="T108" fmla="*/ 0 w 1470"/>
                <a:gd name="T109" fmla="*/ 788 h 324"/>
                <a:gd name="T110" fmla="*/ 732 w 1470"/>
                <a:gd name="T111" fmla="*/ 0 h 324"/>
                <a:gd name="T112" fmla="*/ 1470 w 1470"/>
                <a:gd name="T113" fmla="*/ 788 h 3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70"/>
                <a:gd name="T172" fmla="*/ 0 h 324"/>
                <a:gd name="T173" fmla="*/ 1470 w 1470"/>
                <a:gd name="T174" fmla="*/ 324 h 3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70" h="324">
                  <a:moveTo>
                    <a:pt x="1470" y="258"/>
                  </a:moveTo>
                  <a:lnTo>
                    <a:pt x="1452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76"/>
                  </a:lnTo>
                  <a:lnTo>
                    <a:pt x="1338" y="282"/>
                  </a:lnTo>
                  <a:lnTo>
                    <a:pt x="1320" y="282"/>
                  </a:lnTo>
                  <a:lnTo>
                    <a:pt x="1302" y="288"/>
                  </a:lnTo>
                  <a:lnTo>
                    <a:pt x="1260" y="294"/>
                  </a:lnTo>
                  <a:lnTo>
                    <a:pt x="1242" y="294"/>
                  </a:lnTo>
                  <a:lnTo>
                    <a:pt x="1224" y="294"/>
                  </a:lnTo>
                  <a:lnTo>
                    <a:pt x="1182" y="300"/>
                  </a:lnTo>
                  <a:lnTo>
                    <a:pt x="1164" y="300"/>
                  </a:lnTo>
                  <a:lnTo>
                    <a:pt x="1140" y="306"/>
                  </a:lnTo>
                  <a:lnTo>
                    <a:pt x="1098" y="306"/>
                  </a:lnTo>
                  <a:lnTo>
                    <a:pt x="1080" y="312"/>
                  </a:lnTo>
                  <a:lnTo>
                    <a:pt x="1056" y="312"/>
                  </a:lnTo>
                  <a:lnTo>
                    <a:pt x="1014" y="312"/>
                  </a:lnTo>
                  <a:lnTo>
                    <a:pt x="996" y="318"/>
                  </a:lnTo>
                  <a:lnTo>
                    <a:pt x="972" y="318"/>
                  </a:lnTo>
                  <a:lnTo>
                    <a:pt x="930" y="318"/>
                  </a:lnTo>
                  <a:lnTo>
                    <a:pt x="906" y="318"/>
                  </a:lnTo>
                  <a:lnTo>
                    <a:pt x="888" y="318"/>
                  </a:lnTo>
                  <a:lnTo>
                    <a:pt x="840" y="324"/>
                  </a:lnTo>
                  <a:lnTo>
                    <a:pt x="822" y="324"/>
                  </a:lnTo>
                  <a:lnTo>
                    <a:pt x="798" y="324"/>
                  </a:lnTo>
                  <a:lnTo>
                    <a:pt x="756" y="324"/>
                  </a:lnTo>
                  <a:lnTo>
                    <a:pt x="732" y="324"/>
                  </a:lnTo>
                  <a:lnTo>
                    <a:pt x="714" y="324"/>
                  </a:lnTo>
                  <a:lnTo>
                    <a:pt x="666" y="324"/>
                  </a:lnTo>
                  <a:lnTo>
                    <a:pt x="648" y="324"/>
                  </a:lnTo>
                  <a:lnTo>
                    <a:pt x="624" y="324"/>
                  </a:lnTo>
                  <a:lnTo>
                    <a:pt x="582" y="318"/>
                  </a:lnTo>
                  <a:lnTo>
                    <a:pt x="558" y="318"/>
                  </a:lnTo>
                  <a:lnTo>
                    <a:pt x="540" y="318"/>
                  </a:lnTo>
                  <a:lnTo>
                    <a:pt x="492" y="318"/>
                  </a:lnTo>
                  <a:lnTo>
                    <a:pt x="474" y="318"/>
                  </a:lnTo>
                  <a:lnTo>
                    <a:pt x="450" y="312"/>
                  </a:lnTo>
                  <a:lnTo>
                    <a:pt x="408" y="312"/>
                  </a:lnTo>
                  <a:lnTo>
                    <a:pt x="390" y="312"/>
                  </a:lnTo>
                  <a:lnTo>
                    <a:pt x="366" y="306"/>
                  </a:lnTo>
                  <a:lnTo>
                    <a:pt x="324" y="306"/>
                  </a:lnTo>
                  <a:lnTo>
                    <a:pt x="306" y="300"/>
                  </a:lnTo>
                  <a:lnTo>
                    <a:pt x="288" y="300"/>
                  </a:lnTo>
                  <a:lnTo>
                    <a:pt x="246" y="294"/>
                  </a:lnTo>
                  <a:lnTo>
                    <a:pt x="222" y="294"/>
                  </a:lnTo>
                  <a:lnTo>
                    <a:pt x="204" y="294"/>
                  </a:lnTo>
                  <a:lnTo>
                    <a:pt x="168" y="288"/>
                  </a:lnTo>
                  <a:lnTo>
                    <a:pt x="144" y="282"/>
                  </a:lnTo>
                  <a:lnTo>
                    <a:pt x="126" y="282"/>
                  </a:lnTo>
                  <a:lnTo>
                    <a:pt x="90" y="276"/>
                  </a:lnTo>
                  <a:lnTo>
                    <a:pt x="72" y="276"/>
                  </a:lnTo>
                  <a:lnTo>
                    <a:pt x="54" y="270"/>
                  </a:lnTo>
                  <a:lnTo>
                    <a:pt x="18" y="264"/>
                  </a:lnTo>
                  <a:lnTo>
                    <a:pt x="0" y="258"/>
                  </a:lnTo>
                  <a:lnTo>
                    <a:pt x="732" y="0"/>
                  </a:lnTo>
                  <a:lnTo>
                    <a:pt x="1470" y="258"/>
                  </a:lnTo>
                  <a:close/>
                </a:path>
              </a:pathLst>
            </a:custGeom>
            <a:gradFill rotWithShape="0">
              <a:gsLst>
                <a:gs pos="0">
                  <a:srgbClr val="474776"/>
                </a:gs>
                <a:gs pos="50000">
                  <a:srgbClr val="9999FF"/>
                </a:gs>
                <a:gs pos="100000">
                  <a:srgbClr val="474776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31" name="AutoShape 39"/>
          <p:cNvSpPr>
            <a:spLocks noChangeArrowheads="1"/>
          </p:cNvSpPr>
          <p:nvPr/>
        </p:nvSpPr>
        <p:spPr bwMode="auto">
          <a:xfrm>
            <a:off x="323528" y="3573016"/>
            <a:ext cx="2895600" cy="609600"/>
          </a:xfrm>
          <a:prstGeom prst="wedgeRectCallout">
            <a:avLst>
              <a:gd name="adj1" fmla="val 64801"/>
              <a:gd name="adj2" fmla="val 199218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Комплектование</a:t>
            </a:r>
          </a:p>
        </p:txBody>
      </p:sp>
      <p:sp>
        <p:nvSpPr>
          <p:cNvPr id="59432" name="AutoShape 40"/>
          <p:cNvSpPr>
            <a:spLocks noChangeArrowheads="1"/>
          </p:cNvSpPr>
          <p:nvPr/>
        </p:nvSpPr>
        <p:spPr bwMode="auto">
          <a:xfrm>
            <a:off x="3563888" y="3022600"/>
            <a:ext cx="2303512" cy="400110"/>
          </a:xfrm>
          <a:prstGeom prst="wedgeRectCallout">
            <a:avLst>
              <a:gd name="adj1" fmla="val -33385"/>
              <a:gd name="adj2" fmla="val 388169"/>
            </a:avLst>
          </a:prstGeom>
          <a:gradFill rotWithShape="0">
            <a:gsLst>
              <a:gs pos="0">
                <a:srgbClr val="FF9379"/>
              </a:gs>
              <a:gs pos="50000">
                <a:srgbClr val="FFFFFF"/>
              </a:gs>
              <a:gs pos="100000">
                <a:srgbClr val="FF93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Консультирование</a:t>
            </a:r>
          </a:p>
        </p:txBody>
      </p:sp>
      <p:sp>
        <p:nvSpPr>
          <p:cNvPr id="59433" name="AutoShape 41"/>
          <p:cNvSpPr>
            <a:spLocks noChangeArrowheads="1"/>
          </p:cNvSpPr>
          <p:nvPr/>
        </p:nvSpPr>
        <p:spPr bwMode="auto">
          <a:xfrm rot="297531">
            <a:off x="5696224" y="3729274"/>
            <a:ext cx="1603144" cy="400110"/>
          </a:xfrm>
          <a:prstGeom prst="wedgeRectCallout">
            <a:avLst>
              <a:gd name="adj1" fmla="val -91594"/>
              <a:gd name="adj2" fmla="val 227111"/>
            </a:avLst>
          </a:prstGeom>
          <a:gradFill rotWithShape="0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Диагностика</a:t>
            </a:r>
          </a:p>
        </p:txBody>
      </p:sp>
      <p:sp>
        <p:nvSpPr>
          <p:cNvPr id="59434" name="AutoShape 42"/>
          <p:cNvSpPr>
            <a:spLocks noChangeArrowheads="1"/>
          </p:cNvSpPr>
          <p:nvPr/>
        </p:nvSpPr>
        <p:spPr bwMode="auto">
          <a:xfrm>
            <a:off x="5940152" y="4437112"/>
            <a:ext cx="1440160" cy="400110"/>
          </a:xfrm>
          <a:prstGeom prst="wedgeRectCallout">
            <a:avLst>
              <a:gd name="adj1" fmla="val -121336"/>
              <a:gd name="adj2" fmla="val 98972"/>
            </a:avLst>
          </a:prstGeom>
          <a:gradFill rotWithShape="0">
            <a:gsLst>
              <a:gs pos="0">
                <a:srgbClr val="FFFFFF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Мониторинг</a:t>
            </a:r>
          </a:p>
        </p:txBody>
      </p:sp>
      <p:sp>
        <p:nvSpPr>
          <p:cNvPr id="59435" name="AutoShape 43"/>
          <p:cNvSpPr>
            <a:spLocks noChangeArrowheads="1"/>
          </p:cNvSpPr>
          <p:nvPr/>
        </p:nvSpPr>
        <p:spPr bwMode="auto">
          <a:xfrm>
            <a:off x="6012160" y="5733256"/>
            <a:ext cx="2232248" cy="400110"/>
          </a:xfrm>
          <a:prstGeom prst="wedgeRectCallout">
            <a:avLst>
              <a:gd name="adj1" fmla="val -125361"/>
              <a:gd name="adj2" fmla="val -158986"/>
            </a:avLst>
          </a:prstGeom>
          <a:gradFill rotWithShape="0">
            <a:gsLst>
              <a:gs pos="0">
                <a:srgbClr val="ADADEB"/>
              </a:gs>
              <a:gs pos="50000">
                <a:srgbClr val="FFFFFF"/>
              </a:gs>
              <a:gs pos="100000">
                <a:srgbClr val="ADADE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Прогноз</a:t>
            </a:r>
          </a:p>
        </p:txBody>
      </p:sp>
      <p:sp>
        <p:nvSpPr>
          <p:cNvPr id="55319" name="WordArt 44"/>
          <p:cNvSpPr>
            <a:spLocks noChangeArrowheads="1" noChangeShapeType="1" noTextEdit="1"/>
          </p:cNvSpPr>
          <p:nvPr/>
        </p:nvSpPr>
        <p:spPr bwMode="auto">
          <a:xfrm>
            <a:off x="1562100" y="762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80322" dir="20493903" algn="ctr" rotWithShape="0">
                    <a:srgbClr val="E9E400"/>
                  </a:outerShdw>
                </a:effectLst>
                <a:latin typeface="Arial"/>
                <a:cs typeface="Arial"/>
              </a:rPr>
              <a:t>Школьный  возраст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80322" dir="20493903" algn="ctr" rotWithShape="0">
                  <a:srgbClr val="E9E4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>
            <a:off x="1428750" y="857250"/>
            <a:ext cx="571500" cy="500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220072" y="1556792"/>
            <a:ext cx="144016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itchFamily="34" charset="0"/>
              </a:rPr>
              <a:t>Обучение одаренных детей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6300192" y="2492897"/>
            <a:ext cx="1872208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itchFamily="34" charset="0"/>
              </a:rPr>
              <a:t>Обучение детей с ОВЗ, инвалидностью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 flipH="1">
            <a:off x="2195735" y="1196752"/>
            <a:ext cx="3528391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flipH="1">
            <a:off x="2195736" y="1196752"/>
            <a:ext cx="3528391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>
            <a:off x="3203848" y="1268760"/>
            <a:ext cx="2304256" cy="6480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8100392" y="2492896"/>
            <a:ext cx="1043608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itchFamily="34" charset="0"/>
              </a:rPr>
              <a:t>Обучение  опекаемых детей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668344" y="4149081"/>
            <a:ext cx="1475656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itchFamily="34" charset="0"/>
              </a:rPr>
              <a:t>Нормально развивающие дети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73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50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1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05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5" grpId="0" animBg="1" autoUpdateAnimBg="0"/>
      <p:bldP spid="59431" grpId="0" animBg="1" autoUpdateAnimBg="0"/>
      <p:bldP spid="59432" grpId="0" animBg="1" autoUpdateAnimBg="0"/>
      <p:bldP spid="59433" grpId="0" animBg="1" autoUpdateAnimBg="0"/>
      <p:bldP spid="59434" grpId="0" animBg="1" autoUpdateAnimBg="0"/>
      <p:bldP spid="59435" grpId="0" animBg="1" autoUpdateAnimBg="0"/>
      <p:bldP spid="41" grpId="0" animBg="1" autoUpdateAnimBg="0"/>
      <p:bldP spid="42" grpId="0" animBg="1" autoUpdateAnimBg="0"/>
      <p:bldP spid="46" grpId="0" animBg="1" autoUpdateAnimBg="0"/>
      <p:bldP spid="4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Организация получения  образования обучающимися с ограниченными возможностями здоровья (</a:t>
            </a:r>
            <a:r>
              <a:rPr lang="ru-RU" sz="32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/>
                <a:ea typeface="ＭＳ Ｐゴシック" pitchFamily="34" charset="-128"/>
              </a:rPr>
              <a:t>ФЗ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/>
                <a:ea typeface="ＭＳ Ｐゴシック" pitchFamily="34" charset="-128"/>
              </a:rPr>
              <a:t>«Об образовании в РФ»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ст. 79)</a:t>
            </a:r>
            <a:endParaRPr lang="ru-RU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т. 79 «Организация получения образования обучающимися с ограниченными возможностями здоровья»"/>
          <p:cNvPicPr>
            <a:picLocks noGrp="1"/>
          </p:cNvPicPr>
          <p:nvPr>
            <p:ph idx="1"/>
          </p:nvPr>
        </p:nvPicPr>
        <p:blipFill>
          <a:blip r:embed="rId2" cstate="print"/>
          <a:srcRect t="23023"/>
          <a:stretch>
            <a:fillRect/>
          </a:stretch>
        </p:blipFill>
        <p:spPr bwMode="auto">
          <a:xfrm>
            <a:off x="395536" y="1628800"/>
            <a:ext cx="874846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611560" y="0"/>
            <a:ext cx="7776864" cy="5517232"/>
          </a:xfrm>
          <a:prstGeom prst="downArrow">
            <a:avLst>
              <a:gd name="adj1" fmla="val 50000"/>
              <a:gd name="adj2" fmla="val 5849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764704"/>
            <a:ext cx="4104456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обучение и воспитание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7864" y="1484784"/>
            <a:ext cx="2520280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развитие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856" y="2204864"/>
            <a:ext cx="2592288" cy="576064"/>
          </a:xfrm>
          <a:prstGeom prst="ellipse">
            <a:avLst/>
          </a:prstGeom>
          <a:solidFill>
            <a:srgbClr val="20EC51"/>
          </a:solidFill>
          <a:ln>
            <a:solidFill>
              <a:srgbClr val="20E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социализация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1772816"/>
            <a:ext cx="2520280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интеграция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584" y="1916832"/>
            <a:ext cx="2520280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адаптация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114419">
            <a:off x="2736897" y="1455128"/>
            <a:ext cx="975883" cy="3913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7145198">
            <a:off x="3091184" y="2121502"/>
            <a:ext cx="335178" cy="10670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5581532">
            <a:off x="5848316" y="898367"/>
            <a:ext cx="411751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4427984" y="1340768"/>
            <a:ext cx="268608" cy="2583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427984" y="1988840"/>
            <a:ext cx="268608" cy="2583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0" y="2348880"/>
            <a:ext cx="2555776" cy="108012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Повышение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квалификации педагогов </a:t>
            </a:r>
            <a:r>
              <a:rPr lang="ru-RU" dirty="0" smtClean="0"/>
              <a:t>педагогов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0" y="3140968"/>
            <a:ext cx="2310048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Подбор  кадров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0" y="3645024"/>
            <a:ext cx="2993616" cy="8640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Интеграция основного и доп. образования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0" y="4293096"/>
            <a:ext cx="3635896" cy="79208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Технология  социального проектирования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6228184" y="2204864"/>
            <a:ext cx="2915816" cy="864096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Технология  включающего обучения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6372200" y="2924944"/>
            <a:ext cx="2771800" cy="79208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технологии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Стрелка влево 32"/>
          <p:cNvSpPr/>
          <p:nvPr/>
        </p:nvSpPr>
        <p:spPr>
          <a:xfrm>
            <a:off x="6084168" y="3429000"/>
            <a:ext cx="3059832" cy="108012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Дифференциация и индивидуализация обучения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5220072" y="4293096"/>
            <a:ext cx="3923928" cy="79208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Технология ранней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профилизации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27784" y="0"/>
            <a:ext cx="3888432" cy="9087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ДЕТИ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WordArt 16"/>
          <p:cNvSpPr>
            <a:spLocks noChangeArrowheads="1" noChangeShapeType="1" noTextEdit="1"/>
          </p:cNvSpPr>
          <p:nvPr/>
        </p:nvSpPr>
        <p:spPr bwMode="auto">
          <a:xfrm>
            <a:off x="2771800" y="2852936"/>
            <a:ext cx="3384376" cy="172744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9556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Формирование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модели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инклюзивного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образования в школе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0161" dir="20493903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4267542">
            <a:off x="5665653" y="2127525"/>
            <a:ext cx="438007" cy="1124778"/>
          </a:xfrm>
          <a:prstGeom prst="curvedRightArrow">
            <a:avLst>
              <a:gd name="adj1" fmla="val 25000"/>
              <a:gd name="adj2" fmla="val 52131"/>
              <a:gd name="adj3" fmla="val 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>
            <a:off x="4499992" y="4869160"/>
            <a:ext cx="3672408" cy="79208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Преемственность между всеми ступенями образования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043608" y="4869160"/>
            <a:ext cx="3384376" cy="8640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Воспитание социально здоровой личности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WordArt 16"/>
          <p:cNvSpPr>
            <a:spLocks noChangeArrowheads="1" noChangeShapeType="1" noTextEdit="1"/>
          </p:cNvSpPr>
          <p:nvPr/>
        </p:nvSpPr>
        <p:spPr bwMode="auto">
          <a:xfrm>
            <a:off x="2987824" y="6453336"/>
            <a:ext cx="3420616" cy="404664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9556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УПРАВЛЕНИЕ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0161" dir="20493903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1475656" y="5733256"/>
            <a:ext cx="6408712" cy="57606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Мониторинг эффективности технологии внедрения инклюзивного образования</a:t>
            </a:r>
          </a:p>
          <a:p>
            <a:pPr algn="ctr"/>
            <a:endParaRPr lang="ru-RU" dirty="0"/>
          </a:p>
        </p:txBody>
      </p:sp>
      <p:sp>
        <p:nvSpPr>
          <p:cNvPr id="43" name="Стрелка вверх 42"/>
          <p:cNvSpPr/>
          <p:nvPr/>
        </p:nvSpPr>
        <p:spPr>
          <a:xfrm>
            <a:off x="4572000" y="6309320"/>
            <a:ext cx="216024" cy="186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20955073">
            <a:off x="94630" y="69229"/>
            <a:ext cx="2699792" cy="12687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Психолого-педагогическое сопровождение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>
            <a:off x="4427984" y="5445224"/>
            <a:ext cx="268608" cy="2583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20955073">
            <a:off x="122921" y="1094262"/>
            <a:ext cx="2848888" cy="92491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Социальное сопровождение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Стрелка влево 48"/>
          <p:cNvSpPr/>
          <p:nvPr/>
        </p:nvSpPr>
        <p:spPr>
          <a:xfrm rot="808083">
            <a:off x="6364878" y="845575"/>
            <a:ext cx="2683689" cy="1136389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Сопровождение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родителей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Стрелка влево 46"/>
          <p:cNvSpPr/>
          <p:nvPr/>
        </p:nvSpPr>
        <p:spPr>
          <a:xfrm rot="808083">
            <a:off x="6364877" y="125495"/>
            <a:ext cx="2683689" cy="1136389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Медицинское сопровождение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Выявление потребностей и дефицитов в работе педагога при реализации ФГОС ОВЗ в ОО округа</a:t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(апрель 2017 г)</a:t>
            </a:r>
            <a:endParaRPr lang="ru-RU" sz="26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556792"/>
          <a:ext cx="842493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уровня удовлетворенности родителей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качеством образовательных услуг детям с ОВЗ и инвалидностью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4973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удовлетворенность деятельностью школы в среднем составляет 89%;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Положительная оценка уровня преподавания учителей в школе - 82% родителей;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удовлетворены работой по: формированию здорового образа жизни - 93%; организации коррекционно-развивающего  сопровождения детей с ОВЗ -72%; социализации детей – 92%;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и доля участия в ней учащихся с ОВЗ оценивается большей частью родителями (95%) на высоком уровне;</a:t>
            </a:r>
          </a:p>
          <a:p>
            <a:pPr marL="514350" indent="-514350" algn="just"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Слабая доля участия родителей (законных представителей), воспитывающих ребенка с ОВЗ и инвалидностью, в работе Управляющего и Попечительского совета школы – 12%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259184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Проектирование и реализация образовательного процесса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инклюзивном классе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Picture 2" descr="http://present5.com/presentforday2/20170321/obrazovatelynaya_programma_dlya_uchaschihsya_s_ovz_v_usloviyah_inklyuzivnogo_obrazovaniya_images/obrazovatelynaya_programma_dlya_uchaschihsya_s_ovz_v_usloviyah_inklyuzivnogo_obrazovaniya_29.jpg"/>
          <p:cNvPicPr>
            <a:picLocks noChangeAspect="1" noChangeArrowheads="1"/>
          </p:cNvPicPr>
          <p:nvPr/>
        </p:nvPicPr>
        <p:blipFill>
          <a:blip r:embed="rId2" cstate="print"/>
          <a:srcRect l="-905" t="21759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3.infourok.ru/uploads/ex/0967/0001b716-c861a0ca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Никита\Desktop\3200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9" name="Picture 2" descr="C:\Users\Никита\Desktop\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333375"/>
            <a:ext cx="1066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рапеция 6"/>
          <p:cNvSpPr/>
          <p:nvPr/>
        </p:nvSpPr>
        <p:spPr>
          <a:xfrm>
            <a:off x="2555776" y="404664"/>
            <a:ext cx="5184576" cy="5904656"/>
          </a:xfrm>
          <a:prstGeom prst="trapezoid">
            <a:avLst>
              <a:gd name="adj" fmla="val 5529"/>
            </a:avLst>
          </a:prstGeom>
          <a:solidFill>
            <a:srgbClr val="E8BE46"/>
          </a:solidFill>
          <a:ln>
            <a:solidFill>
              <a:srgbClr val="E8B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Забелина Ирина Анатольевна,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(84656)21647,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izabella.an@yandex.ru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956376" cy="2664296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  <a:t>«Инклюзивное образование - обеспечение равного доступа к образованию для всех обучающихся </a:t>
            </a:r>
            <a:br>
              <a:rPr lang="ru-RU" sz="26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</a:br>
            <a:r>
              <a:rPr lang="ru-RU" sz="26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  <a:t>с учетом разнообразия особых образовательных потребностей и индивидуальных возможностей»</a:t>
            </a:r>
            <a:r>
              <a:rPr lang="ru-RU" sz="28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ea typeface="ＭＳ Ｐゴシック" pitchFamily="34" charset="-128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effectLst/>
                <a:ea typeface="ＭＳ Ｐゴシック" pitchFamily="34" charset="-128"/>
              </a:rPr>
              <a:t>     ФЗ РФ от 29.12.2012 г.  №273-ФЗ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effectLst/>
                <a:ea typeface="ＭＳ Ｐゴシック" pitchFamily="34" charset="-128"/>
              </a:rPr>
              <a:t>«Об образовании в Российской Федерации» (п.27, ст. 2)</a:t>
            </a:r>
          </a:p>
        </p:txBody>
      </p:sp>
      <p:pic>
        <p:nvPicPr>
          <p:cNvPr id="5122" name="Picture 2" descr="https://rused.ru/upload/63/%D1%81%D0%B0%D0%B9%D1%82/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388424" cy="13681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333399"/>
                </a:solidFill>
              </a:rPr>
              <a:t> </a:t>
            </a:r>
            <a:endParaRPr lang="ru-RU" sz="29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1844824"/>
            <a:ext cx="8229600" cy="5013176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normAutofit fontScale="47500" lnSpcReduction="20000"/>
          </a:bodyPr>
          <a:lstStyle/>
          <a:p>
            <a:pPr marL="342900" indent="-341313">
              <a:lnSpc>
                <a:spcPct val="8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	</a:t>
            </a:r>
            <a:r>
              <a:rPr lang="ru-RU" sz="4600" b="1" dirty="0">
                <a:solidFill>
                  <a:schemeClr val="tx2">
                    <a:lumMod val="50000"/>
                  </a:schemeClr>
                </a:solidFill>
              </a:rPr>
              <a:t>Предусматривает меры:</a:t>
            </a:r>
          </a:p>
          <a:p>
            <a:pPr marL="342900" indent="-341313">
              <a:lnSpc>
                <a:spcPct val="8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b="1" dirty="0">
              <a:solidFill>
                <a:srgbClr val="000000"/>
              </a:solidFill>
            </a:endParaRPr>
          </a:p>
          <a:p>
            <a:pPr marL="342900" indent="-288000" algn="just">
              <a:lnSpc>
                <a:spcPct val="120000"/>
              </a:lnSpc>
              <a:spcBef>
                <a:spcPts val="63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800" dirty="0">
                <a:solidFill>
                  <a:schemeClr val="tx2">
                    <a:lumMod val="50000"/>
                  </a:schemeClr>
                </a:solidFill>
              </a:rPr>
              <a:t>Законодательного закрепления обеспечения равного </a:t>
            </a:r>
            <a:r>
              <a:rPr lang="ru-RU" sz="3800" b="1" dirty="0">
                <a:solidFill>
                  <a:schemeClr val="tx2">
                    <a:lumMod val="50000"/>
                  </a:schemeClr>
                </a:solidFill>
              </a:rPr>
              <a:t>доступа детей-инвалидов и детей с ограниченными возможностями здоровья к качественному образованию всех уровней, </a:t>
            </a:r>
            <a:r>
              <a:rPr lang="ru-RU" sz="3800" b="1" u="sng" dirty="0">
                <a:solidFill>
                  <a:schemeClr val="tx2">
                    <a:lumMod val="50000"/>
                  </a:schemeClr>
                </a:solidFill>
              </a:rPr>
              <a:t>гарантированной реализации их права на инклюзивное образование по месту жительства, а также соблюдения права родителей на выбор образовательного учреждения и формы обучения для ребенка.</a:t>
            </a:r>
          </a:p>
          <a:p>
            <a:pPr marL="342900" indent="-288000">
              <a:lnSpc>
                <a:spcPct val="120000"/>
              </a:lnSpc>
              <a:spcBef>
                <a:spcPts val="63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800" dirty="0">
                <a:solidFill>
                  <a:schemeClr val="tx2">
                    <a:lumMod val="50000"/>
                  </a:schemeClr>
                </a:solidFill>
              </a:rPr>
              <a:t>Нормативно-правового регулирования порядка финансирования расходов, необходимых для адресной поддержки инклюзивного обучения и социального обеспечения детей-инвалидов и детей с ограниченными возможностями здоровья.</a:t>
            </a:r>
          </a:p>
          <a:p>
            <a:pPr marL="342900" indent="-288000">
              <a:lnSpc>
                <a:spcPct val="120000"/>
              </a:lnSpc>
              <a:spcBef>
                <a:spcPts val="63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800" dirty="0">
                <a:solidFill>
                  <a:schemeClr val="tx2">
                    <a:lumMod val="50000"/>
                  </a:schemeClr>
                </a:solidFill>
              </a:rPr>
              <a:t>Внедрения эффективного механизма борьбы с дискриминацией в сфере образования для детей-инвалидов и детей с ограниченными возможностями здоровья в случае нарушения их права на инклюзивное образование.</a:t>
            </a:r>
          </a:p>
          <a:p>
            <a:pPr marL="342900" indent="-288000">
              <a:lnSpc>
                <a:spcPct val="120000"/>
              </a:lnSpc>
              <a:spcBef>
                <a:spcPts val="638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800" dirty="0">
                <a:solidFill>
                  <a:schemeClr val="tx2">
                    <a:lumMod val="50000"/>
                  </a:schemeClr>
                </a:solidFill>
              </a:rPr>
              <a:t>По пересмотру критериев установления инвалидности для детей.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0"/>
            <a:ext cx="8568952" cy="155679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Национальная стратегия действий в интересах детей на 2012 - 2017 годы</a:t>
            </a:r>
            <a:b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(утв. Указом Президента РФ от 1 июня 2012 г. № 761)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клюзивное образ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30" b="26345"/>
          <a:stretch>
            <a:fillRect/>
          </a:stretch>
        </p:blipFill>
        <p:spPr bwMode="auto">
          <a:xfrm>
            <a:off x="179512" y="0"/>
            <a:ext cx="5292080" cy="3096344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580112" y="2492896"/>
            <a:ext cx="3168352" cy="1296144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28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maze"/>
              </a:rPr>
              <a:t>Так не должно быть</a:t>
            </a:r>
            <a:endParaRPr lang="ru-RU" sz="28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maze"/>
            </a:endParaRPr>
          </a:p>
          <a:p>
            <a:pPr algn="ctr"/>
            <a:r>
              <a:rPr lang="ru-RU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maze"/>
              </a:rPr>
              <a:t> </a:t>
            </a:r>
          </a:p>
        </p:txBody>
      </p:sp>
      <p:pic>
        <p:nvPicPr>
          <p:cNvPr id="6" name="Рисунок 5" descr="http://900igr.net/up/datas/259184/015.jpg"/>
          <p:cNvPicPr/>
          <p:nvPr/>
        </p:nvPicPr>
        <p:blipFill>
          <a:blip r:embed="rId3" cstate="print"/>
          <a:srcRect l="6674" t="27490" r="42398"/>
          <a:stretch>
            <a:fillRect/>
          </a:stretch>
        </p:blipFill>
        <p:spPr bwMode="auto">
          <a:xfrm>
            <a:off x="5399584" y="3140968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19077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5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Ванье</a:t>
            </a:r>
            <a:endParaRPr lang="ru-RU" sz="25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87624" y="4077072"/>
            <a:ext cx="3384376" cy="2016224"/>
            <a:chOff x="2147" y="2877"/>
            <a:chExt cx="2688" cy="1063"/>
          </a:xfrm>
        </p:grpSpPr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4550" y="3360"/>
              <a:ext cx="132" cy="137"/>
            </a:xfrm>
            <a:custGeom>
              <a:avLst/>
              <a:gdLst>
                <a:gd name="T0" fmla="*/ 57 w 132"/>
                <a:gd name="T1" fmla="*/ 75 h 137"/>
                <a:gd name="T2" fmla="*/ 38 w 132"/>
                <a:gd name="T3" fmla="*/ 64 h 137"/>
                <a:gd name="T4" fmla="*/ 16 w 132"/>
                <a:gd name="T5" fmla="*/ 46 h 137"/>
                <a:gd name="T6" fmla="*/ 0 w 132"/>
                <a:gd name="T7" fmla="*/ 24 h 137"/>
                <a:gd name="T8" fmla="*/ 0 w 132"/>
                <a:gd name="T9" fmla="*/ 5 h 137"/>
                <a:gd name="T10" fmla="*/ 8 w 132"/>
                <a:gd name="T11" fmla="*/ 0 h 137"/>
                <a:gd name="T12" fmla="*/ 19 w 132"/>
                <a:gd name="T13" fmla="*/ 13 h 137"/>
                <a:gd name="T14" fmla="*/ 30 w 132"/>
                <a:gd name="T15" fmla="*/ 38 h 137"/>
                <a:gd name="T16" fmla="*/ 43 w 132"/>
                <a:gd name="T17" fmla="*/ 54 h 137"/>
                <a:gd name="T18" fmla="*/ 57 w 132"/>
                <a:gd name="T19" fmla="*/ 48 h 137"/>
                <a:gd name="T20" fmla="*/ 78 w 132"/>
                <a:gd name="T21" fmla="*/ 43 h 137"/>
                <a:gd name="T22" fmla="*/ 100 w 132"/>
                <a:gd name="T23" fmla="*/ 43 h 137"/>
                <a:gd name="T24" fmla="*/ 113 w 132"/>
                <a:gd name="T25" fmla="*/ 59 h 137"/>
                <a:gd name="T26" fmla="*/ 126 w 132"/>
                <a:gd name="T27" fmla="*/ 67 h 137"/>
                <a:gd name="T28" fmla="*/ 132 w 132"/>
                <a:gd name="T29" fmla="*/ 89 h 137"/>
                <a:gd name="T30" fmla="*/ 126 w 132"/>
                <a:gd name="T31" fmla="*/ 113 h 137"/>
                <a:gd name="T32" fmla="*/ 105 w 132"/>
                <a:gd name="T33" fmla="*/ 137 h 137"/>
                <a:gd name="T34" fmla="*/ 91 w 132"/>
                <a:gd name="T35" fmla="*/ 126 h 137"/>
                <a:gd name="T36" fmla="*/ 75 w 132"/>
                <a:gd name="T37" fmla="*/ 107 h 137"/>
                <a:gd name="T38" fmla="*/ 62 w 132"/>
                <a:gd name="T39" fmla="*/ 89 h 137"/>
                <a:gd name="T40" fmla="*/ 57 w 132"/>
                <a:gd name="T41" fmla="*/ 75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2"/>
                <a:gd name="T64" fmla="*/ 0 h 137"/>
                <a:gd name="T65" fmla="*/ 132 w 132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2" h="137">
                  <a:moveTo>
                    <a:pt x="57" y="75"/>
                  </a:moveTo>
                  <a:lnTo>
                    <a:pt x="38" y="64"/>
                  </a:lnTo>
                  <a:lnTo>
                    <a:pt x="16" y="46"/>
                  </a:lnTo>
                  <a:lnTo>
                    <a:pt x="0" y="24"/>
                  </a:lnTo>
                  <a:lnTo>
                    <a:pt x="0" y="5"/>
                  </a:lnTo>
                  <a:lnTo>
                    <a:pt x="8" y="0"/>
                  </a:lnTo>
                  <a:lnTo>
                    <a:pt x="19" y="13"/>
                  </a:lnTo>
                  <a:lnTo>
                    <a:pt x="30" y="38"/>
                  </a:lnTo>
                  <a:lnTo>
                    <a:pt x="43" y="54"/>
                  </a:lnTo>
                  <a:lnTo>
                    <a:pt x="57" y="48"/>
                  </a:lnTo>
                  <a:lnTo>
                    <a:pt x="78" y="43"/>
                  </a:lnTo>
                  <a:lnTo>
                    <a:pt x="100" y="43"/>
                  </a:lnTo>
                  <a:lnTo>
                    <a:pt x="113" y="59"/>
                  </a:lnTo>
                  <a:lnTo>
                    <a:pt x="126" y="67"/>
                  </a:lnTo>
                  <a:lnTo>
                    <a:pt x="132" y="89"/>
                  </a:lnTo>
                  <a:lnTo>
                    <a:pt x="126" y="113"/>
                  </a:lnTo>
                  <a:lnTo>
                    <a:pt x="105" y="137"/>
                  </a:lnTo>
                  <a:lnTo>
                    <a:pt x="91" y="126"/>
                  </a:lnTo>
                  <a:lnTo>
                    <a:pt x="75" y="107"/>
                  </a:lnTo>
                  <a:lnTo>
                    <a:pt x="62" y="89"/>
                  </a:lnTo>
                  <a:lnTo>
                    <a:pt x="57" y="7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464" y="3379"/>
              <a:ext cx="239" cy="153"/>
            </a:xfrm>
            <a:custGeom>
              <a:avLst/>
              <a:gdLst>
                <a:gd name="T0" fmla="*/ 169 w 239"/>
                <a:gd name="T1" fmla="*/ 96 h 153"/>
                <a:gd name="T2" fmla="*/ 166 w 239"/>
                <a:gd name="T3" fmla="*/ 107 h 153"/>
                <a:gd name="T4" fmla="*/ 158 w 239"/>
                <a:gd name="T5" fmla="*/ 113 h 153"/>
                <a:gd name="T6" fmla="*/ 142 w 239"/>
                <a:gd name="T7" fmla="*/ 107 h 153"/>
                <a:gd name="T8" fmla="*/ 118 w 239"/>
                <a:gd name="T9" fmla="*/ 107 h 153"/>
                <a:gd name="T10" fmla="*/ 83 w 239"/>
                <a:gd name="T11" fmla="*/ 99 h 153"/>
                <a:gd name="T12" fmla="*/ 75 w 239"/>
                <a:gd name="T13" fmla="*/ 78 h 153"/>
                <a:gd name="T14" fmla="*/ 67 w 239"/>
                <a:gd name="T15" fmla="*/ 67 h 153"/>
                <a:gd name="T16" fmla="*/ 59 w 239"/>
                <a:gd name="T17" fmla="*/ 54 h 153"/>
                <a:gd name="T18" fmla="*/ 51 w 239"/>
                <a:gd name="T19" fmla="*/ 59 h 153"/>
                <a:gd name="T20" fmla="*/ 56 w 239"/>
                <a:gd name="T21" fmla="*/ 70 h 153"/>
                <a:gd name="T22" fmla="*/ 56 w 239"/>
                <a:gd name="T23" fmla="*/ 78 h 153"/>
                <a:gd name="T24" fmla="*/ 43 w 239"/>
                <a:gd name="T25" fmla="*/ 72 h 153"/>
                <a:gd name="T26" fmla="*/ 21 w 239"/>
                <a:gd name="T27" fmla="*/ 59 h 153"/>
                <a:gd name="T28" fmla="*/ 13 w 239"/>
                <a:gd name="T29" fmla="*/ 64 h 153"/>
                <a:gd name="T30" fmla="*/ 24 w 239"/>
                <a:gd name="T31" fmla="*/ 75 h 153"/>
                <a:gd name="T32" fmla="*/ 32 w 239"/>
                <a:gd name="T33" fmla="*/ 80 h 153"/>
                <a:gd name="T34" fmla="*/ 24 w 239"/>
                <a:gd name="T35" fmla="*/ 83 h 153"/>
                <a:gd name="T36" fmla="*/ 8 w 239"/>
                <a:gd name="T37" fmla="*/ 83 h 153"/>
                <a:gd name="T38" fmla="*/ 0 w 239"/>
                <a:gd name="T39" fmla="*/ 86 h 153"/>
                <a:gd name="T40" fmla="*/ 11 w 239"/>
                <a:gd name="T41" fmla="*/ 94 h 153"/>
                <a:gd name="T42" fmla="*/ 29 w 239"/>
                <a:gd name="T43" fmla="*/ 96 h 153"/>
                <a:gd name="T44" fmla="*/ 27 w 239"/>
                <a:gd name="T45" fmla="*/ 99 h 153"/>
                <a:gd name="T46" fmla="*/ 16 w 239"/>
                <a:gd name="T47" fmla="*/ 105 h 153"/>
                <a:gd name="T48" fmla="*/ 5 w 239"/>
                <a:gd name="T49" fmla="*/ 110 h 153"/>
                <a:gd name="T50" fmla="*/ 11 w 239"/>
                <a:gd name="T51" fmla="*/ 118 h 153"/>
                <a:gd name="T52" fmla="*/ 27 w 239"/>
                <a:gd name="T53" fmla="*/ 113 h 153"/>
                <a:gd name="T54" fmla="*/ 35 w 239"/>
                <a:gd name="T55" fmla="*/ 113 h 153"/>
                <a:gd name="T56" fmla="*/ 27 w 239"/>
                <a:gd name="T57" fmla="*/ 118 h 153"/>
                <a:gd name="T58" fmla="*/ 21 w 239"/>
                <a:gd name="T59" fmla="*/ 131 h 153"/>
                <a:gd name="T60" fmla="*/ 21 w 239"/>
                <a:gd name="T61" fmla="*/ 137 h 153"/>
                <a:gd name="T62" fmla="*/ 32 w 239"/>
                <a:gd name="T63" fmla="*/ 129 h 153"/>
                <a:gd name="T64" fmla="*/ 43 w 239"/>
                <a:gd name="T65" fmla="*/ 121 h 153"/>
                <a:gd name="T66" fmla="*/ 72 w 239"/>
                <a:gd name="T67" fmla="*/ 121 h 153"/>
                <a:gd name="T68" fmla="*/ 99 w 239"/>
                <a:gd name="T69" fmla="*/ 131 h 153"/>
                <a:gd name="T70" fmla="*/ 115 w 239"/>
                <a:gd name="T71" fmla="*/ 142 h 153"/>
                <a:gd name="T72" fmla="*/ 145 w 239"/>
                <a:gd name="T73" fmla="*/ 153 h 153"/>
                <a:gd name="T74" fmla="*/ 188 w 239"/>
                <a:gd name="T75" fmla="*/ 147 h 153"/>
                <a:gd name="T76" fmla="*/ 209 w 239"/>
                <a:gd name="T77" fmla="*/ 118 h 153"/>
                <a:gd name="T78" fmla="*/ 217 w 239"/>
                <a:gd name="T79" fmla="*/ 91 h 153"/>
                <a:gd name="T80" fmla="*/ 231 w 239"/>
                <a:gd name="T81" fmla="*/ 64 h 153"/>
                <a:gd name="T82" fmla="*/ 231 w 239"/>
                <a:gd name="T83" fmla="*/ 13 h 153"/>
                <a:gd name="T84" fmla="*/ 177 w 239"/>
                <a:gd name="T85" fmla="*/ 11 h 153"/>
                <a:gd name="T86" fmla="*/ 169 w 239"/>
                <a:gd name="T87" fmla="*/ 45 h 153"/>
                <a:gd name="T88" fmla="*/ 161 w 239"/>
                <a:gd name="T89" fmla="*/ 86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9"/>
                <a:gd name="T136" fmla="*/ 0 h 153"/>
                <a:gd name="T137" fmla="*/ 239 w 239"/>
                <a:gd name="T138" fmla="*/ 153 h 1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9" h="153">
                  <a:moveTo>
                    <a:pt x="161" y="86"/>
                  </a:moveTo>
                  <a:lnTo>
                    <a:pt x="169" y="91"/>
                  </a:lnTo>
                  <a:lnTo>
                    <a:pt x="169" y="96"/>
                  </a:lnTo>
                  <a:lnTo>
                    <a:pt x="169" y="99"/>
                  </a:lnTo>
                  <a:lnTo>
                    <a:pt x="166" y="105"/>
                  </a:lnTo>
                  <a:lnTo>
                    <a:pt x="166" y="107"/>
                  </a:lnTo>
                  <a:lnTo>
                    <a:pt x="166" y="110"/>
                  </a:lnTo>
                  <a:lnTo>
                    <a:pt x="164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0" y="110"/>
                  </a:lnTo>
                  <a:lnTo>
                    <a:pt x="142" y="107"/>
                  </a:lnTo>
                  <a:lnTo>
                    <a:pt x="131" y="107"/>
                  </a:lnTo>
                  <a:lnTo>
                    <a:pt x="126" y="107"/>
                  </a:lnTo>
                  <a:lnTo>
                    <a:pt x="118" y="107"/>
                  </a:lnTo>
                  <a:lnTo>
                    <a:pt x="105" y="105"/>
                  </a:lnTo>
                  <a:lnTo>
                    <a:pt x="91" y="102"/>
                  </a:lnTo>
                  <a:lnTo>
                    <a:pt x="83" y="99"/>
                  </a:lnTo>
                  <a:lnTo>
                    <a:pt x="80" y="91"/>
                  </a:lnTo>
                  <a:lnTo>
                    <a:pt x="78" y="86"/>
                  </a:lnTo>
                  <a:lnTo>
                    <a:pt x="75" y="78"/>
                  </a:lnTo>
                  <a:lnTo>
                    <a:pt x="72" y="72"/>
                  </a:lnTo>
                  <a:lnTo>
                    <a:pt x="70" y="70"/>
                  </a:lnTo>
                  <a:lnTo>
                    <a:pt x="67" y="67"/>
                  </a:lnTo>
                  <a:lnTo>
                    <a:pt x="62" y="62"/>
                  </a:lnTo>
                  <a:lnTo>
                    <a:pt x="59" y="56"/>
                  </a:lnTo>
                  <a:lnTo>
                    <a:pt x="59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1" y="59"/>
                  </a:lnTo>
                  <a:lnTo>
                    <a:pt x="51" y="62"/>
                  </a:lnTo>
                  <a:lnTo>
                    <a:pt x="54" y="64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6" y="75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1" y="78"/>
                  </a:lnTo>
                  <a:lnTo>
                    <a:pt x="43" y="72"/>
                  </a:lnTo>
                  <a:lnTo>
                    <a:pt x="35" y="67"/>
                  </a:lnTo>
                  <a:lnTo>
                    <a:pt x="27" y="64"/>
                  </a:lnTo>
                  <a:lnTo>
                    <a:pt x="21" y="59"/>
                  </a:lnTo>
                  <a:lnTo>
                    <a:pt x="16" y="59"/>
                  </a:lnTo>
                  <a:lnTo>
                    <a:pt x="13" y="62"/>
                  </a:lnTo>
                  <a:lnTo>
                    <a:pt x="13" y="64"/>
                  </a:lnTo>
                  <a:lnTo>
                    <a:pt x="16" y="70"/>
                  </a:lnTo>
                  <a:lnTo>
                    <a:pt x="21" y="72"/>
                  </a:lnTo>
                  <a:lnTo>
                    <a:pt x="24" y="75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2" y="83"/>
                  </a:lnTo>
                  <a:lnTo>
                    <a:pt x="29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13" y="83"/>
                  </a:lnTo>
                  <a:lnTo>
                    <a:pt x="8" y="83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1" y="9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9" y="96"/>
                  </a:lnTo>
                  <a:lnTo>
                    <a:pt x="32" y="96"/>
                  </a:lnTo>
                  <a:lnTo>
                    <a:pt x="27" y="99"/>
                  </a:lnTo>
                  <a:lnTo>
                    <a:pt x="24" y="99"/>
                  </a:lnTo>
                  <a:lnTo>
                    <a:pt x="21" y="102"/>
                  </a:lnTo>
                  <a:lnTo>
                    <a:pt x="16" y="105"/>
                  </a:lnTo>
                  <a:lnTo>
                    <a:pt x="11" y="107"/>
                  </a:lnTo>
                  <a:lnTo>
                    <a:pt x="8" y="107"/>
                  </a:lnTo>
                  <a:lnTo>
                    <a:pt x="5" y="110"/>
                  </a:lnTo>
                  <a:lnTo>
                    <a:pt x="5" y="113"/>
                  </a:lnTo>
                  <a:lnTo>
                    <a:pt x="8" y="115"/>
                  </a:lnTo>
                  <a:lnTo>
                    <a:pt x="11" y="118"/>
                  </a:lnTo>
                  <a:lnTo>
                    <a:pt x="16" y="115"/>
                  </a:lnTo>
                  <a:lnTo>
                    <a:pt x="21" y="113"/>
                  </a:lnTo>
                  <a:lnTo>
                    <a:pt x="27" y="113"/>
                  </a:lnTo>
                  <a:lnTo>
                    <a:pt x="29" y="113"/>
                  </a:lnTo>
                  <a:lnTo>
                    <a:pt x="32" y="113"/>
                  </a:lnTo>
                  <a:lnTo>
                    <a:pt x="35" y="113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7" y="118"/>
                  </a:lnTo>
                  <a:lnTo>
                    <a:pt x="24" y="123"/>
                  </a:lnTo>
                  <a:lnTo>
                    <a:pt x="24" y="126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9" y="134"/>
                  </a:lnTo>
                  <a:lnTo>
                    <a:pt x="21" y="137"/>
                  </a:lnTo>
                  <a:lnTo>
                    <a:pt x="24" y="134"/>
                  </a:lnTo>
                  <a:lnTo>
                    <a:pt x="27" y="131"/>
                  </a:lnTo>
                  <a:lnTo>
                    <a:pt x="32" y="129"/>
                  </a:lnTo>
                  <a:lnTo>
                    <a:pt x="35" y="123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54" y="123"/>
                  </a:lnTo>
                  <a:lnTo>
                    <a:pt x="64" y="123"/>
                  </a:lnTo>
                  <a:lnTo>
                    <a:pt x="72" y="121"/>
                  </a:lnTo>
                  <a:lnTo>
                    <a:pt x="78" y="123"/>
                  </a:lnTo>
                  <a:lnTo>
                    <a:pt x="88" y="126"/>
                  </a:lnTo>
                  <a:lnTo>
                    <a:pt x="99" y="131"/>
                  </a:lnTo>
                  <a:lnTo>
                    <a:pt x="105" y="134"/>
                  </a:lnTo>
                  <a:lnTo>
                    <a:pt x="110" y="137"/>
                  </a:lnTo>
                  <a:lnTo>
                    <a:pt x="115" y="142"/>
                  </a:lnTo>
                  <a:lnTo>
                    <a:pt x="123" y="145"/>
                  </a:lnTo>
                  <a:lnTo>
                    <a:pt x="134" y="150"/>
                  </a:lnTo>
                  <a:lnTo>
                    <a:pt x="145" y="153"/>
                  </a:lnTo>
                  <a:lnTo>
                    <a:pt x="158" y="153"/>
                  </a:lnTo>
                  <a:lnTo>
                    <a:pt x="172" y="153"/>
                  </a:lnTo>
                  <a:lnTo>
                    <a:pt x="188" y="147"/>
                  </a:lnTo>
                  <a:lnTo>
                    <a:pt x="193" y="142"/>
                  </a:lnTo>
                  <a:lnTo>
                    <a:pt x="201" y="131"/>
                  </a:lnTo>
                  <a:lnTo>
                    <a:pt x="209" y="118"/>
                  </a:lnTo>
                  <a:lnTo>
                    <a:pt x="209" y="105"/>
                  </a:lnTo>
                  <a:lnTo>
                    <a:pt x="215" y="105"/>
                  </a:lnTo>
                  <a:lnTo>
                    <a:pt x="217" y="91"/>
                  </a:lnTo>
                  <a:lnTo>
                    <a:pt x="220" y="80"/>
                  </a:lnTo>
                  <a:lnTo>
                    <a:pt x="225" y="72"/>
                  </a:lnTo>
                  <a:lnTo>
                    <a:pt x="231" y="64"/>
                  </a:lnTo>
                  <a:lnTo>
                    <a:pt x="239" y="54"/>
                  </a:lnTo>
                  <a:lnTo>
                    <a:pt x="239" y="35"/>
                  </a:lnTo>
                  <a:lnTo>
                    <a:pt x="231" y="13"/>
                  </a:lnTo>
                  <a:lnTo>
                    <a:pt x="204" y="0"/>
                  </a:lnTo>
                  <a:lnTo>
                    <a:pt x="188" y="3"/>
                  </a:lnTo>
                  <a:lnTo>
                    <a:pt x="177" y="11"/>
                  </a:lnTo>
                  <a:lnTo>
                    <a:pt x="169" y="24"/>
                  </a:lnTo>
                  <a:lnTo>
                    <a:pt x="169" y="35"/>
                  </a:lnTo>
                  <a:lnTo>
                    <a:pt x="169" y="45"/>
                  </a:lnTo>
                  <a:lnTo>
                    <a:pt x="166" y="64"/>
                  </a:lnTo>
                  <a:lnTo>
                    <a:pt x="164" y="78"/>
                  </a:lnTo>
                  <a:lnTo>
                    <a:pt x="161" y="86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4143" y="3427"/>
              <a:ext cx="75" cy="97"/>
            </a:xfrm>
            <a:custGeom>
              <a:avLst/>
              <a:gdLst>
                <a:gd name="T0" fmla="*/ 0 w 75"/>
                <a:gd name="T1" fmla="*/ 57 h 97"/>
                <a:gd name="T2" fmla="*/ 5 w 75"/>
                <a:gd name="T3" fmla="*/ 46 h 97"/>
                <a:gd name="T4" fmla="*/ 13 w 75"/>
                <a:gd name="T5" fmla="*/ 30 h 97"/>
                <a:gd name="T6" fmla="*/ 21 w 75"/>
                <a:gd name="T7" fmla="*/ 11 h 97"/>
                <a:gd name="T8" fmla="*/ 26 w 75"/>
                <a:gd name="T9" fmla="*/ 0 h 97"/>
                <a:gd name="T10" fmla="*/ 34 w 75"/>
                <a:gd name="T11" fmla="*/ 0 h 97"/>
                <a:gd name="T12" fmla="*/ 42 w 75"/>
                <a:gd name="T13" fmla="*/ 3 h 97"/>
                <a:gd name="T14" fmla="*/ 53 w 75"/>
                <a:gd name="T15" fmla="*/ 11 h 97"/>
                <a:gd name="T16" fmla="*/ 64 w 75"/>
                <a:gd name="T17" fmla="*/ 16 h 97"/>
                <a:gd name="T18" fmla="*/ 67 w 75"/>
                <a:gd name="T19" fmla="*/ 27 h 97"/>
                <a:gd name="T20" fmla="*/ 72 w 75"/>
                <a:gd name="T21" fmla="*/ 35 h 97"/>
                <a:gd name="T22" fmla="*/ 67 w 75"/>
                <a:gd name="T23" fmla="*/ 43 h 97"/>
                <a:gd name="T24" fmla="*/ 48 w 75"/>
                <a:gd name="T25" fmla="*/ 51 h 97"/>
                <a:gd name="T26" fmla="*/ 59 w 75"/>
                <a:gd name="T27" fmla="*/ 51 h 97"/>
                <a:gd name="T28" fmla="*/ 67 w 75"/>
                <a:gd name="T29" fmla="*/ 54 h 97"/>
                <a:gd name="T30" fmla="*/ 69 w 75"/>
                <a:gd name="T31" fmla="*/ 57 h 97"/>
                <a:gd name="T32" fmla="*/ 75 w 75"/>
                <a:gd name="T33" fmla="*/ 57 h 97"/>
                <a:gd name="T34" fmla="*/ 75 w 75"/>
                <a:gd name="T35" fmla="*/ 65 h 97"/>
                <a:gd name="T36" fmla="*/ 75 w 75"/>
                <a:gd name="T37" fmla="*/ 81 h 97"/>
                <a:gd name="T38" fmla="*/ 67 w 75"/>
                <a:gd name="T39" fmla="*/ 94 h 97"/>
                <a:gd name="T40" fmla="*/ 56 w 75"/>
                <a:gd name="T41" fmla="*/ 97 h 97"/>
                <a:gd name="T42" fmla="*/ 42 w 75"/>
                <a:gd name="T43" fmla="*/ 91 h 97"/>
                <a:gd name="T44" fmla="*/ 32 w 75"/>
                <a:gd name="T45" fmla="*/ 86 h 97"/>
                <a:gd name="T46" fmla="*/ 24 w 75"/>
                <a:gd name="T47" fmla="*/ 83 h 97"/>
                <a:gd name="T48" fmla="*/ 21 w 75"/>
                <a:gd name="T49" fmla="*/ 83 h 97"/>
                <a:gd name="T50" fmla="*/ 0 w 75"/>
                <a:gd name="T51" fmla="*/ 57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5"/>
                <a:gd name="T79" fmla="*/ 0 h 97"/>
                <a:gd name="T80" fmla="*/ 75 w 75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5" h="97">
                  <a:moveTo>
                    <a:pt x="0" y="57"/>
                  </a:moveTo>
                  <a:lnTo>
                    <a:pt x="5" y="46"/>
                  </a:lnTo>
                  <a:lnTo>
                    <a:pt x="13" y="30"/>
                  </a:lnTo>
                  <a:lnTo>
                    <a:pt x="21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53" y="11"/>
                  </a:lnTo>
                  <a:lnTo>
                    <a:pt x="64" y="16"/>
                  </a:lnTo>
                  <a:lnTo>
                    <a:pt x="67" y="27"/>
                  </a:lnTo>
                  <a:lnTo>
                    <a:pt x="72" y="35"/>
                  </a:lnTo>
                  <a:lnTo>
                    <a:pt x="67" y="43"/>
                  </a:lnTo>
                  <a:lnTo>
                    <a:pt x="48" y="51"/>
                  </a:lnTo>
                  <a:lnTo>
                    <a:pt x="59" y="51"/>
                  </a:lnTo>
                  <a:lnTo>
                    <a:pt x="67" y="54"/>
                  </a:lnTo>
                  <a:lnTo>
                    <a:pt x="69" y="57"/>
                  </a:lnTo>
                  <a:lnTo>
                    <a:pt x="75" y="57"/>
                  </a:lnTo>
                  <a:lnTo>
                    <a:pt x="75" y="65"/>
                  </a:lnTo>
                  <a:lnTo>
                    <a:pt x="75" y="81"/>
                  </a:lnTo>
                  <a:lnTo>
                    <a:pt x="67" y="94"/>
                  </a:lnTo>
                  <a:lnTo>
                    <a:pt x="56" y="97"/>
                  </a:lnTo>
                  <a:lnTo>
                    <a:pt x="42" y="91"/>
                  </a:lnTo>
                  <a:lnTo>
                    <a:pt x="32" y="86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923" y="3355"/>
              <a:ext cx="185" cy="241"/>
            </a:xfrm>
            <a:custGeom>
              <a:avLst/>
              <a:gdLst>
                <a:gd name="T0" fmla="*/ 174 w 185"/>
                <a:gd name="T1" fmla="*/ 123 h 241"/>
                <a:gd name="T2" fmla="*/ 177 w 185"/>
                <a:gd name="T3" fmla="*/ 102 h 241"/>
                <a:gd name="T4" fmla="*/ 179 w 185"/>
                <a:gd name="T5" fmla="*/ 94 h 241"/>
                <a:gd name="T6" fmla="*/ 182 w 185"/>
                <a:gd name="T7" fmla="*/ 86 h 241"/>
                <a:gd name="T8" fmla="*/ 185 w 185"/>
                <a:gd name="T9" fmla="*/ 72 h 241"/>
                <a:gd name="T10" fmla="*/ 182 w 185"/>
                <a:gd name="T11" fmla="*/ 40 h 241"/>
                <a:gd name="T12" fmla="*/ 158 w 185"/>
                <a:gd name="T13" fmla="*/ 2 h 241"/>
                <a:gd name="T14" fmla="*/ 126 w 185"/>
                <a:gd name="T15" fmla="*/ 5 h 241"/>
                <a:gd name="T16" fmla="*/ 112 w 185"/>
                <a:gd name="T17" fmla="*/ 21 h 241"/>
                <a:gd name="T18" fmla="*/ 110 w 185"/>
                <a:gd name="T19" fmla="*/ 43 h 241"/>
                <a:gd name="T20" fmla="*/ 104 w 185"/>
                <a:gd name="T21" fmla="*/ 59 h 241"/>
                <a:gd name="T22" fmla="*/ 104 w 185"/>
                <a:gd name="T23" fmla="*/ 75 h 241"/>
                <a:gd name="T24" fmla="*/ 120 w 185"/>
                <a:gd name="T25" fmla="*/ 94 h 241"/>
                <a:gd name="T26" fmla="*/ 123 w 185"/>
                <a:gd name="T27" fmla="*/ 115 h 241"/>
                <a:gd name="T28" fmla="*/ 128 w 185"/>
                <a:gd name="T29" fmla="*/ 123 h 241"/>
                <a:gd name="T30" fmla="*/ 126 w 185"/>
                <a:gd name="T31" fmla="*/ 131 h 241"/>
                <a:gd name="T32" fmla="*/ 118 w 185"/>
                <a:gd name="T33" fmla="*/ 142 h 241"/>
                <a:gd name="T34" fmla="*/ 96 w 185"/>
                <a:gd name="T35" fmla="*/ 153 h 241"/>
                <a:gd name="T36" fmla="*/ 80 w 185"/>
                <a:gd name="T37" fmla="*/ 163 h 241"/>
                <a:gd name="T38" fmla="*/ 61 w 185"/>
                <a:gd name="T39" fmla="*/ 180 h 241"/>
                <a:gd name="T40" fmla="*/ 53 w 185"/>
                <a:gd name="T41" fmla="*/ 185 h 241"/>
                <a:gd name="T42" fmla="*/ 45 w 185"/>
                <a:gd name="T43" fmla="*/ 182 h 241"/>
                <a:gd name="T44" fmla="*/ 40 w 185"/>
                <a:gd name="T45" fmla="*/ 177 h 241"/>
                <a:gd name="T46" fmla="*/ 32 w 185"/>
                <a:gd name="T47" fmla="*/ 177 h 241"/>
                <a:gd name="T48" fmla="*/ 24 w 185"/>
                <a:gd name="T49" fmla="*/ 177 h 241"/>
                <a:gd name="T50" fmla="*/ 21 w 185"/>
                <a:gd name="T51" fmla="*/ 182 h 241"/>
                <a:gd name="T52" fmla="*/ 26 w 185"/>
                <a:gd name="T53" fmla="*/ 185 h 241"/>
                <a:gd name="T54" fmla="*/ 32 w 185"/>
                <a:gd name="T55" fmla="*/ 190 h 241"/>
                <a:gd name="T56" fmla="*/ 18 w 185"/>
                <a:gd name="T57" fmla="*/ 201 h 241"/>
                <a:gd name="T58" fmla="*/ 5 w 185"/>
                <a:gd name="T59" fmla="*/ 212 h 241"/>
                <a:gd name="T60" fmla="*/ 0 w 185"/>
                <a:gd name="T61" fmla="*/ 220 h 241"/>
                <a:gd name="T62" fmla="*/ 2 w 185"/>
                <a:gd name="T63" fmla="*/ 222 h 241"/>
                <a:gd name="T64" fmla="*/ 8 w 185"/>
                <a:gd name="T65" fmla="*/ 217 h 241"/>
                <a:gd name="T66" fmla="*/ 18 w 185"/>
                <a:gd name="T67" fmla="*/ 212 h 241"/>
                <a:gd name="T68" fmla="*/ 16 w 185"/>
                <a:gd name="T69" fmla="*/ 217 h 241"/>
                <a:gd name="T70" fmla="*/ 8 w 185"/>
                <a:gd name="T71" fmla="*/ 225 h 241"/>
                <a:gd name="T72" fmla="*/ 8 w 185"/>
                <a:gd name="T73" fmla="*/ 231 h 241"/>
                <a:gd name="T74" fmla="*/ 16 w 185"/>
                <a:gd name="T75" fmla="*/ 236 h 241"/>
                <a:gd name="T76" fmla="*/ 18 w 185"/>
                <a:gd name="T77" fmla="*/ 236 h 241"/>
                <a:gd name="T78" fmla="*/ 24 w 185"/>
                <a:gd name="T79" fmla="*/ 236 h 241"/>
                <a:gd name="T80" fmla="*/ 26 w 185"/>
                <a:gd name="T81" fmla="*/ 231 h 241"/>
                <a:gd name="T82" fmla="*/ 34 w 185"/>
                <a:gd name="T83" fmla="*/ 225 h 241"/>
                <a:gd name="T84" fmla="*/ 32 w 185"/>
                <a:gd name="T85" fmla="*/ 228 h 241"/>
                <a:gd name="T86" fmla="*/ 32 w 185"/>
                <a:gd name="T87" fmla="*/ 236 h 241"/>
                <a:gd name="T88" fmla="*/ 29 w 185"/>
                <a:gd name="T89" fmla="*/ 239 h 241"/>
                <a:gd name="T90" fmla="*/ 34 w 185"/>
                <a:gd name="T91" fmla="*/ 241 h 241"/>
                <a:gd name="T92" fmla="*/ 40 w 185"/>
                <a:gd name="T93" fmla="*/ 231 h 241"/>
                <a:gd name="T94" fmla="*/ 53 w 185"/>
                <a:gd name="T95" fmla="*/ 222 h 241"/>
                <a:gd name="T96" fmla="*/ 59 w 185"/>
                <a:gd name="T97" fmla="*/ 217 h 241"/>
                <a:gd name="T98" fmla="*/ 64 w 185"/>
                <a:gd name="T99" fmla="*/ 212 h 241"/>
                <a:gd name="T100" fmla="*/ 69 w 185"/>
                <a:gd name="T101" fmla="*/ 204 h 241"/>
                <a:gd name="T102" fmla="*/ 85 w 185"/>
                <a:gd name="T103" fmla="*/ 196 h 241"/>
                <a:gd name="T104" fmla="*/ 110 w 185"/>
                <a:gd name="T105" fmla="*/ 188 h 241"/>
                <a:gd name="T106" fmla="*/ 144 w 185"/>
                <a:gd name="T107" fmla="*/ 169 h 241"/>
                <a:gd name="T108" fmla="*/ 158 w 185"/>
                <a:gd name="T109" fmla="*/ 153 h 241"/>
                <a:gd name="T110" fmla="*/ 166 w 185"/>
                <a:gd name="T111" fmla="*/ 131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5"/>
                <a:gd name="T169" fmla="*/ 0 h 241"/>
                <a:gd name="T170" fmla="*/ 185 w 185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5" h="241">
                  <a:moveTo>
                    <a:pt x="166" y="123"/>
                  </a:moveTo>
                  <a:lnTo>
                    <a:pt x="174" y="123"/>
                  </a:lnTo>
                  <a:lnTo>
                    <a:pt x="174" y="107"/>
                  </a:lnTo>
                  <a:lnTo>
                    <a:pt x="177" y="102"/>
                  </a:lnTo>
                  <a:lnTo>
                    <a:pt x="179" y="96"/>
                  </a:lnTo>
                  <a:lnTo>
                    <a:pt x="179" y="94"/>
                  </a:lnTo>
                  <a:lnTo>
                    <a:pt x="179" y="88"/>
                  </a:lnTo>
                  <a:lnTo>
                    <a:pt x="182" y="86"/>
                  </a:lnTo>
                  <a:lnTo>
                    <a:pt x="185" y="80"/>
                  </a:lnTo>
                  <a:lnTo>
                    <a:pt x="185" y="72"/>
                  </a:lnTo>
                  <a:lnTo>
                    <a:pt x="185" y="59"/>
                  </a:lnTo>
                  <a:lnTo>
                    <a:pt x="182" y="40"/>
                  </a:lnTo>
                  <a:lnTo>
                    <a:pt x="171" y="18"/>
                  </a:lnTo>
                  <a:lnTo>
                    <a:pt x="158" y="2"/>
                  </a:lnTo>
                  <a:lnTo>
                    <a:pt x="139" y="0"/>
                  </a:lnTo>
                  <a:lnTo>
                    <a:pt x="126" y="5"/>
                  </a:lnTo>
                  <a:lnTo>
                    <a:pt x="118" y="13"/>
                  </a:lnTo>
                  <a:lnTo>
                    <a:pt x="112" y="21"/>
                  </a:lnTo>
                  <a:lnTo>
                    <a:pt x="110" y="32"/>
                  </a:lnTo>
                  <a:lnTo>
                    <a:pt x="110" y="43"/>
                  </a:lnTo>
                  <a:lnTo>
                    <a:pt x="107" y="51"/>
                  </a:lnTo>
                  <a:lnTo>
                    <a:pt x="104" y="59"/>
                  </a:lnTo>
                  <a:lnTo>
                    <a:pt x="104" y="67"/>
                  </a:lnTo>
                  <a:lnTo>
                    <a:pt x="104" y="75"/>
                  </a:lnTo>
                  <a:lnTo>
                    <a:pt x="112" y="83"/>
                  </a:lnTo>
                  <a:lnTo>
                    <a:pt x="120" y="94"/>
                  </a:lnTo>
                  <a:lnTo>
                    <a:pt x="128" y="102"/>
                  </a:lnTo>
                  <a:lnTo>
                    <a:pt x="123" y="115"/>
                  </a:lnTo>
                  <a:lnTo>
                    <a:pt x="128" y="120"/>
                  </a:lnTo>
                  <a:lnTo>
                    <a:pt x="128" y="123"/>
                  </a:lnTo>
                  <a:lnTo>
                    <a:pt x="128" y="129"/>
                  </a:lnTo>
                  <a:lnTo>
                    <a:pt x="126" y="131"/>
                  </a:lnTo>
                  <a:lnTo>
                    <a:pt x="123" y="137"/>
                  </a:lnTo>
                  <a:lnTo>
                    <a:pt x="118" y="142"/>
                  </a:lnTo>
                  <a:lnTo>
                    <a:pt x="107" y="147"/>
                  </a:lnTo>
                  <a:lnTo>
                    <a:pt x="96" y="153"/>
                  </a:lnTo>
                  <a:lnTo>
                    <a:pt x="88" y="158"/>
                  </a:lnTo>
                  <a:lnTo>
                    <a:pt x="80" y="163"/>
                  </a:lnTo>
                  <a:lnTo>
                    <a:pt x="69" y="171"/>
                  </a:lnTo>
                  <a:lnTo>
                    <a:pt x="61" y="180"/>
                  </a:lnTo>
                  <a:lnTo>
                    <a:pt x="56" y="185"/>
                  </a:lnTo>
                  <a:lnTo>
                    <a:pt x="53" y="185"/>
                  </a:lnTo>
                  <a:lnTo>
                    <a:pt x="51" y="185"/>
                  </a:lnTo>
                  <a:lnTo>
                    <a:pt x="45" y="182"/>
                  </a:lnTo>
                  <a:lnTo>
                    <a:pt x="43" y="180"/>
                  </a:lnTo>
                  <a:lnTo>
                    <a:pt x="40" y="177"/>
                  </a:lnTo>
                  <a:lnTo>
                    <a:pt x="37" y="177"/>
                  </a:lnTo>
                  <a:lnTo>
                    <a:pt x="32" y="177"/>
                  </a:lnTo>
                  <a:lnTo>
                    <a:pt x="26" y="177"/>
                  </a:lnTo>
                  <a:lnTo>
                    <a:pt x="24" y="177"/>
                  </a:lnTo>
                  <a:lnTo>
                    <a:pt x="21" y="180"/>
                  </a:lnTo>
                  <a:lnTo>
                    <a:pt x="21" y="182"/>
                  </a:lnTo>
                  <a:lnTo>
                    <a:pt x="21" y="185"/>
                  </a:lnTo>
                  <a:lnTo>
                    <a:pt x="26" y="185"/>
                  </a:lnTo>
                  <a:lnTo>
                    <a:pt x="32" y="188"/>
                  </a:lnTo>
                  <a:lnTo>
                    <a:pt x="32" y="190"/>
                  </a:lnTo>
                  <a:lnTo>
                    <a:pt x="26" y="193"/>
                  </a:lnTo>
                  <a:lnTo>
                    <a:pt x="18" y="201"/>
                  </a:lnTo>
                  <a:lnTo>
                    <a:pt x="10" y="206"/>
                  </a:lnTo>
                  <a:lnTo>
                    <a:pt x="5" y="212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2"/>
                  </a:lnTo>
                  <a:lnTo>
                    <a:pt x="2" y="222"/>
                  </a:lnTo>
                  <a:lnTo>
                    <a:pt x="5" y="220"/>
                  </a:lnTo>
                  <a:lnTo>
                    <a:pt x="8" y="217"/>
                  </a:lnTo>
                  <a:lnTo>
                    <a:pt x="13" y="214"/>
                  </a:lnTo>
                  <a:lnTo>
                    <a:pt x="18" y="212"/>
                  </a:lnTo>
                  <a:lnTo>
                    <a:pt x="21" y="212"/>
                  </a:lnTo>
                  <a:lnTo>
                    <a:pt x="16" y="217"/>
                  </a:lnTo>
                  <a:lnTo>
                    <a:pt x="10" y="222"/>
                  </a:lnTo>
                  <a:lnTo>
                    <a:pt x="8" y="225"/>
                  </a:lnTo>
                  <a:lnTo>
                    <a:pt x="8" y="228"/>
                  </a:lnTo>
                  <a:lnTo>
                    <a:pt x="8" y="231"/>
                  </a:lnTo>
                  <a:lnTo>
                    <a:pt x="10" y="233"/>
                  </a:lnTo>
                  <a:lnTo>
                    <a:pt x="16" y="236"/>
                  </a:lnTo>
                  <a:lnTo>
                    <a:pt x="18" y="233"/>
                  </a:lnTo>
                  <a:lnTo>
                    <a:pt x="18" y="236"/>
                  </a:lnTo>
                  <a:lnTo>
                    <a:pt x="21" y="236"/>
                  </a:lnTo>
                  <a:lnTo>
                    <a:pt x="24" y="236"/>
                  </a:lnTo>
                  <a:lnTo>
                    <a:pt x="26" y="233"/>
                  </a:lnTo>
                  <a:lnTo>
                    <a:pt x="26" y="231"/>
                  </a:lnTo>
                  <a:lnTo>
                    <a:pt x="32" y="228"/>
                  </a:lnTo>
                  <a:lnTo>
                    <a:pt x="34" y="225"/>
                  </a:lnTo>
                  <a:lnTo>
                    <a:pt x="32" y="228"/>
                  </a:lnTo>
                  <a:lnTo>
                    <a:pt x="32" y="231"/>
                  </a:lnTo>
                  <a:lnTo>
                    <a:pt x="32" y="236"/>
                  </a:lnTo>
                  <a:lnTo>
                    <a:pt x="32" y="239"/>
                  </a:lnTo>
                  <a:lnTo>
                    <a:pt x="29" y="239"/>
                  </a:lnTo>
                  <a:lnTo>
                    <a:pt x="32" y="241"/>
                  </a:lnTo>
                  <a:lnTo>
                    <a:pt x="34" y="241"/>
                  </a:lnTo>
                  <a:lnTo>
                    <a:pt x="34" y="239"/>
                  </a:lnTo>
                  <a:lnTo>
                    <a:pt x="40" y="231"/>
                  </a:lnTo>
                  <a:lnTo>
                    <a:pt x="45" y="228"/>
                  </a:lnTo>
                  <a:lnTo>
                    <a:pt x="53" y="222"/>
                  </a:lnTo>
                  <a:lnTo>
                    <a:pt x="56" y="220"/>
                  </a:lnTo>
                  <a:lnTo>
                    <a:pt x="59" y="217"/>
                  </a:lnTo>
                  <a:lnTo>
                    <a:pt x="61" y="214"/>
                  </a:lnTo>
                  <a:lnTo>
                    <a:pt x="64" y="212"/>
                  </a:lnTo>
                  <a:lnTo>
                    <a:pt x="67" y="206"/>
                  </a:lnTo>
                  <a:lnTo>
                    <a:pt x="69" y="204"/>
                  </a:lnTo>
                  <a:lnTo>
                    <a:pt x="77" y="198"/>
                  </a:lnTo>
                  <a:lnTo>
                    <a:pt x="85" y="196"/>
                  </a:lnTo>
                  <a:lnTo>
                    <a:pt x="96" y="193"/>
                  </a:lnTo>
                  <a:lnTo>
                    <a:pt x="110" y="188"/>
                  </a:lnTo>
                  <a:lnTo>
                    <a:pt x="128" y="180"/>
                  </a:lnTo>
                  <a:lnTo>
                    <a:pt x="144" y="169"/>
                  </a:lnTo>
                  <a:lnTo>
                    <a:pt x="153" y="158"/>
                  </a:lnTo>
                  <a:lnTo>
                    <a:pt x="158" y="153"/>
                  </a:lnTo>
                  <a:lnTo>
                    <a:pt x="163" y="142"/>
                  </a:lnTo>
                  <a:lnTo>
                    <a:pt x="166" y="131"/>
                  </a:lnTo>
                  <a:lnTo>
                    <a:pt x="166" y="12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2850" y="3457"/>
              <a:ext cx="212" cy="131"/>
            </a:xfrm>
            <a:custGeom>
              <a:avLst/>
              <a:gdLst>
                <a:gd name="T0" fmla="*/ 134 w 212"/>
                <a:gd name="T1" fmla="*/ 53 h 131"/>
                <a:gd name="T2" fmla="*/ 158 w 212"/>
                <a:gd name="T3" fmla="*/ 21 h 131"/>
                <a:gd name="T4" fmla="*/ 169 w 212"/>
                <a:gd name="T5" fmla="*/ 5 h 131"/>
                <a:gd name="T6" fmla="*/ 187 w 212"/>
                <a:gd name="T7" fmla="*/ 0 h 131"/>
                <a:gd name="T8" fmla="*/ 209 w 212"/>
                <a:gd name="T9" fmla="*/ 18 h 131"/>
                <a:gd name="T10" fmla="*/ 209 w 212"/>
                <a:gd name="T11" fmla="*/ 45 h 131"/>
                <a:gd name="T12" fmla="*/ 198 w 212"/>
                <a:gd name="T13" fmla="*/ 67 h 131"/>
                <a:gd name="T14" fmla="*/ 179 w 212"/>
                <a:gd name="T15" fmla="*/ 102 h 131"/>
                <a:gd name="T16" fmla="*/ 171 w 212"/>
                <a:gd name="T17" fmla="*/ 112 h 131"/>
                <a:gd name="T18" fmla="*/ 163 w 212"/>
                <a:gd name="T19" fmla="*/ 104 h 131"/>
                <a:gd name="T20" fmla="*/ 158 w 212"/>
                <a:gd name="T21" fmla="*/ 112 h 131"/>
                <a:gd name="T22" fmla="*/ 147 w 212"/>
                <a:gd name="T23" fmla="*/ 123 h 131"/>
                <a:gd name="T24" fmla="*/ 134 w 212"/>
                <a:gd name="T25" fmla="*/ 131 h 131"/>
                <a:gd name="T26" fmla="*/ 102 w 212"/>
                <a:gd name="T27" fmla="*/ 123 h 131"/>
                <a:gd name="T28" fmla="*/ 83 w 212"/>
                <a:gd name="T29" fmla="*/ 107 h 131"/>
                <a:gd name="T30" fmla="*/ 59 w 212"/>
                <a:gd name="T31" fmla="*/ 94 h 131"/>
                <a:gd name="T32" fmla="*/ 37 w 212"/>
                <a:gd name="T33" fmla="*/ 94 h 131"/>
                <a:gd name="T34" fmla="*/ 18 w 212"/>
                <a:gd name="T35" fmla="*/ 96 h 131"/>
                <a:gd name="T36" fmla="*/ 10 w 212"/>
                <a:gd name="T37" fmla="*/ 88 h 131"/>
                <a:gd name="T38" fmla="*/ 5 w 212"/>
                <a:gd name="T39" fmla="*/ 80 h 131"/>
                <a:gd name="T40" fmla="*/ 2 w 212"/>
                <a:gd name="T41" fmla="*/ 75 h 131"/>
                <a:gd name="T42" fmla="*/ 0 w 212"/>
                <a:gd name="T43" fmla="*/ 69 h 131"/>
                <a:gd name="T44" fmla="*/ 0 w 212"/>
                <a:gd name="T45" fmla="*/ 61 h 131"/>
                <a:gd name="T46" fmla="*/ 5 w 212"/>
                <a:gd name="T47" fmla="*/ 48 h 131"/>
                <a:gd name="T48" fmla="*/ 16 w 212"/>
                <a:gd name="T49" fmla="*/ 48 h 131"/>
                <a:gd name="T50" fmla="*/ 16 w 212"/>
                <a:gd name="T51" fmla="*/ 43 h 131"/>
                <a:gd name="T52" fmla="*/ 21 w 212"/>
                <a:gd name="T53" fmla="*/ 40 h 131"/>
                <a:gd name="T54" fmla="*/ 29 w 212"/>
                <a:gd name="T55" fmla="*/ 43 h 131"/>
                <a:gd name="T56" fmla="*/ 37 w 212"/>
                <a:gd name="T57" fmla="*/ 45 h 131"/>
                <a:gd name="T58" fmla="*/ 48 w 212"/>
                <a:gd name="T59" fmla="*/ 53 h 131"/>
                <a:gd name="T60" fmla="*/ 53 w 212"/>
                <a:gd name="T61" fmla="*/ 59 h 131"/>
                <a:gd name="T62" fmla="*/ 61 w 212"/>
                <a:gd name="T63" fmla="*/ 67 h 131"/>
                <a:gd name="T64" fmla="*/ 72 w 212"/>
                <a:gd name="T65" fmla="*/ 69 h 131"/>
                <a:gd name="T66" fmla="*/ 99 w 212"/>
                <a:gd name="T67" fmla="*/ 75 h 131"/>
                <a:gd name="T68" fmla="*/ 120 w 212"/>
                <a:gd name="T69" fmla="*/ 72 h 131"/>
                <a:gd name="T70" fmla="*/ 131 w 212"/>
                <a:gd name="T71" fmla="*/ 75 h 131"/>
                <a:gd name="T72" fmla="*/ 131 w 212"/>
                <a:gd name="T73" fmla="*/ 72 h 131"/>
                <a:gd name="T74" fmla="*/ 126 w 212"/>
                <a:gd name="T75" fmla="*/ 67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"/>
                <a:gd name="T115" fmla="*/ 0 h 131"/>
                <a:gd name="T116" fmla="*/ 212 w 212"/>
                <a:gd name="T117" fmla="*/ 131 h 1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" h="131">
                  <a:moveTo>
                    <a:pt x="126" y="67"/>
                  </a:moveTo>
                  <a:lnTo>
                    <a:pt x="134" y="53"/>
                  </a:lnTo>
                  <a:lnTo>
                    <a:pt x="147" y="37"/>
                  </a:lnTo>
                  <a:lnTo>
                    <a:pt x="158" y="21"/>
                  </a:lnTo>
                  <a:lnTo>
                    <a:pt x="166" y="8"/>
                  </a:lnTo>
                  <a:lnTo>
                    <a:pt x="169" y="5"/>
                  </a:lnTo>
                  <a:lnTo>
                    <a:pt x="177" y="0"/>
                  </a:lnTo>
                  <a:lnTo>
                    <a:pt x="187" y="0"/>
                  </a:lnTo>
                  <a:lnTo>
                    <a:pt x="201" y="5"/>
                  </a:lnTo>
                  <a:lnTo>
                    <a:pt x="209" y="18"/>
                  </a:lnTo>
                  <a:lnTo>
                    <a:pt x="212" y="32"/>
                  </a:lnTo>
                  <a:lnTo>
                    <a:pt x="209" y="45"/>
                  </a:lnTo>
                  <a:lnTo>
                    <a:pt x="206" y="56"/>
                  </a:lnTo>
                  <a:lnTo>
                    <a:pt x="198" y="67"/>
                  </a:lnTo>
                  <a:lnTo>
                    <a:pt x="187" y="86"/>
                  </a:lnTo>
                  <a:lnTo>
                    <a:pt x="179" y="102"/>
                  </a:lnTo>
                  <a:lnTo>
                    <a:pt x="174" y="115"/>
                  </a:lnTo>
                  <a:lnTo>
                    <a:pt x="171" y="112"/>
                  </a:lnTo>
                  <a:lnTo>
                    <a:pt x="166" y="107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58" y="112"/>
                  </a:lnTo>
                  <a:lnTo>
                    <a:pt x="153" y="118"/>
                  </a:lnTo>
                  <a:lnTo>
                    <a:pt x="147" y="123"/>
                  </a:lnTo>
                  <a:lnTo>
                    <a:pt x="145" y="126"/>
                  </a:lnTo>
                  <a:lnTo>
                    <a:pt x="134" y="131"/>
                  </a:lnTo>
                  <a:lnTo>
                    <a:pt x="118" y="129"/>
                  </a:lnTo>
                  <a:lnTo>
                    <a:pt x="102" y="123"/>
                  </a:lnTo>
                  <a:lnTo>
                    <a:pt x="91" y="118"/>
                  </a:lnTo>
                  <a:lnTo>
                    <a:pt x="83" y="107"/>
                  </a:lnTo>
                  <a:lnTo>
                    <a:pt x="72" y="99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94"/>
                  </a:lnTo>
                  <a:lnTo>
                    <a:pt x="27" y="96"/>
                  </a:lnTo>
                  <a:lnTo>
                    <a:pt x="18" y="96"/>
                  </a:lnTo>
                  <a:lnTo>
                    <a:pt x="16" y="91"/>
                  </a:lnTo>
                  <a:lnTo>
                    <a:pt x="10" y="88"/>
                  </a:lnTo>
                  <a:lnTo>
                    <a:pt x="8" y="86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5" y="48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35" y="43"/>
                  </a:lnTo>
                  <a:lnTo>
                    <a:pt x="37" y="45"/>
                  </a:lnTo>
                  <a:lnTo>
                    <a:pt x="43" y="48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53" y="59"/>
                  </a:lnTo>
                  <a:lnTo>
                    <a:pt x="59" y="64"/>
                  </a:lnTo>
                  <a:lnTo>
                    <a:pt x="61" y="67"/>
                  </a:lnTo>
                  <a:lnTo>
                    <a:pt x="64" y="69"/>
                  </a:lnTo>
                  <a:lnTo>
                    <a:pt x="72" y="69"/>
                  </a:lnTo>
                  <a:lnTo>
                    <a:pt x="86" y="72"/>
                  </a:lnTo>
                  <a:lnTo>
                    <a:pt x="99" y="75"/>
                  </a:lnTo>
                  <a:lnTo>
                    <a:pt x="112" y="75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31" y="75"/>
                  </a:lnTo>
                  <a:lnTo>
                    <a:pt x="134" y="75"/>
                  </a:lnTo>
                  <a:lnTo>
                    <a:pt x="131" y="72"/>
                  </a:lnTo>
                  <a:lnTo>
                    <a:pt x="128" y="69"/>
                  </a:lnTo>
                  <a:lnTo>
                    <a:pt x="126" y="67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147" y="2877"/>
              <a:ext cx="2688" cy="1063"/>
              <a:chOff x="2147" y="2877"/>
              <a:chExt cx="2688" cy="1063"/>
            </a:xfrm>
          </p:grpSpPr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4274" y="3408"/>
                <a:ext cx="561" cy="532"/>
              </a:xfrm>
              <a:custGeom>
                <a:avLst/>
                <a:gdLst>
                  <a:gd name="T0" fmla="*/ 123 w 561"/>
                  <a:gd name="T1" fmla="*/ 505 h 532"/>
                  <a:gd name="T2" fmla="*/ 102 w 561"/>
                  <a:gd name="T3" fmla="*/ 526 h 532"/>
                  <a:gd name="T4" fmla="*/ 21 w 561"/>
                  <a:gd name="T5" fmla="*/ 486 h 532"/>
                  <a:gd name="T6" fmla="*/ 16 w 561"/>
                  <a:gd name="T7" fmla="*/ 446 h 532"/>
                  <a:gd name="T8" fmla="*/ 56 w 561"/>
                  <a:gd name="T9" fmla="*/ 462 h 532"/>
                  <a:gd name="T10" fmla="*/ 72 w 561"/>
                  <a:gd name="T11" fmla="*/ 449 h 532"/>
                  <a:gd name="T12" fmla="*/ 150 w 561"/>
                  <a:gd name="T13" fmla="*/ 341 h 532"/>
                  <a:gd name="T14" fmla="*/ 231 w 561"/>
                  <a:gd name="T15" fmla="*/ 328 h 532"/>
                  <a:gd name="T16" fmla="*/ 252 w 561"/>
                  <a:gd name="T17" fmla="*/ 317 h 532"/>
                  <a:gd name="T18" fmla="*/ 257 w 561"/>
                  <a:gd name="T19" fmla="*/ 285 h 532"/>
                  <a:gd name="T20" fmla="*/ 190 w 561"/>
                  <a:gd name="T21" fmla="*/ 277 h 532"/>
                  <a:gd name="T22" fmla="*/ 150 w 561"/>
                  <a:gd name="T23" fmla="*/ 258 h 532"/>
                  <a:gd name="T24" fmla="*/ 123 w 561"/>
                  <a:gd name="T25" fmla="*/ 231 h 532"/>
                  <a:gd name="T26" fmla="*/ 142 w 561"/>
                  <a:gd name="T27" fmla="*/ 210 h 532"/>
                  <a:gd name="T28" fmla="*/ 172 w 561"/>
                  <a:gd name="T29" fmla="*/ 223 h 532"/>
                  <a:gd name="T30" fmla="*/ 185 w 561"/>
                  <a:gd name="T31" fmla="*/ 242 h 532"/>
                  <a:gd name="T32" fmla="*/ 236 w 561"/>
                  <a:gd name="T33" fmla="*/ 242 h 532"/>
                  <a:gd name="T34" fmla="*/ 223 w 561"/>
                  <a:gd name="T35" fmla="*/ 202 h 532"/>
                  <a:gd name="T36" fmla="*/ 220 w 561"/>
                  <a:gd name="T37" fmla="*/ 178 h 532"/>
                  <a:gd name="T38" fmla="*/ 182 w 561"/>
                  <a:gd name="T39" fmla="*/ 164 h 532"/>
                  <a:gd name="T40" fmla="*/ 169 w 561"/>
                  <a:gd name="T41" fmla="*/ 140 h 532"/>
                  <a:gd name="T42" fmla="*/ 161 w 561"/>
                  <a:gd name="T43" fmla="*/ 121 h 532"/>
                  <a:gd name="T44" fmla="*/ 153 w 561"/>
                  <a:gd name="T45" fmla="*/ 76 h 532"/>
                  <a:gd name="T46" fmla="*/ 174 w 561"/>
                  <a:gd name="T47" fmla="*/ 11 h 532"/>
                  <a:gd name="T48" fmla="*/ 182 w 561"/>
                  <a:gd name="T49" fmla="*/ 27 h 532"/>
                  <a:gd name="T50" fmla="*/ 225 w 561"/>
                  <a:gd name="T51" fmla="*/ 16 h 532"/>
                  <a:gd name="T52" fmla="*/ 282 w 561"/>
                  <a:gd name="T53" fmla="*/ 41 h 532"/>
                  <a:gd name="T54" fmla="*/ 279 w 561"/>
                  <a:gd name="T55" fmla="*/ 59 h 532"/>
                  <a:gd name="T56" fmla="*/ 290 w 561"/>
                  <a:gd name="T57" fmla="*/ 94 h 532"/>
                  <a:gd name="T58" fmla="*/ 298 w 561"/>
                  <a:gd name="T59" fmla="*/ 108 h 532"/>
                  <a:gd name="T60" fmla="*/ 268 w 561"/>
                  <a:gd name="T61" fmla="*/ 143 h 532"/>
                  <a:gd name="T62" fmla="*/ 317 w 561"/>
                  <a:gd name="T63" fmla="*/ 161 h 532"/>
                  <a:gd name="T64" fmla="*/ 384 w 561"/>
                  <a:gd name="T65" fmla="*/ 164 h 532"/>
                  <a:gd name="T66" fmla="*/ 424 w 561"/>
                  <a:gd name="T67" fmla="*/ 210 h 532"/>
                  <a:gd name="T68" fmla="*/ 435 w 561"/>
                  <a:gd name="T69" fmla="*/ 261 h 532"/>
                  <a:gd name="T70" fmla="*/ 435 w 561"/>
                  <a:gd name="T71" fmla="*/ 309 h 532"/>
                  <a:gd name="T72" fmla="*/ 410 w 561"/>
                  <a:gd name="T73" fmla="*/ 306 h 532"/>
                  <a:gd name="T74" fmla="*/ 397 w 561"/>
                  <a:gd name="T75" fmla="*/ 290 h 532"/>
                  <a:gd name="T76" fmla="*/ 394 w 561"/>
                  <a:gd name="T77" fmla="*/ 263 h 532"/>
                  <a:gd name="T78" fmla="*/ 394 w 561"/>
                  <a:gd name="T79" fmla="*/ 250 h 532"/>
                  <a:gd name="T80" fmla="*/ 378 w 561"/>
                  <a:gd name="T81" fmla="*/ 207 h 532"/>
                  <a:gd name="T82" fmla="*/ 359 w 561"/>
                  <a:gd name="T83" fmla="*/ 204 h 532"/>
                  <a:gd name="T84" fmla="*/ 362 w 561"/>
                  <a:gd name="T85" fmla="*/ 280 h 532"/>
                  <a:gd name="T86" fmla="*/ 367 w 561"/>
                  <a:gd name="T87" fmla="*/ 328 h 532"/>
                  <a:gd name="T88" fmla="*/ 400 w 561"/>
                  <a:gd name="T89" fmla="*/ 390 h 532"/>
                  <a:gd name="T90" fmla="*/ 429 w 561"/>
                  <a:gd name="T91" fmla="*/ 390 h 532"/>
                  <a:gd name="T92" fmla="*/ 499 w 561"/>
                  <a:gd name="T93" fmla="*/ 382 h 532"/>
                  <a:gd name="T94" fmla="*/ 534 w 561"/>
                  <a:gd name="T95" fmla="*/ 382 h 532"/>
                  <a:gd name="T96" fmla="*/ 542 w 561"/>
                  <a:gd name="T97" fmla="*/ 481 h 532"/>
                  <a:gd name="T98" fmla="*/ 526 w 561"/>
                  <a:gd name="T99" fmla="*/ 454 h 532"/>
                  <a:gd name="T100" fmla="*/ 510 w 561"/>
                  <a:gd name="T101" fmla="*/ 433 h 532"/>
                  <a:gd name="T102" fmla="*/ 453 w 561"/>
                  <a:gd name="T103" fmla="*/ 443 h 532"/>
                  <a:gd name="T104" fmla="*/ 370 w 561"/>
                  <a:gd name="T105" fmla="*/ 465 h 532"/>
                  <a:gd name="T106" fmla="*/ 314 w 561"/>
                  <a:gd name="T107" fmla="*/ 400 h 532"/>
                  <a:gd name="T108" fmla="*/ 241 w 561"/>
                  <a:gd name="T109" fmla="*/ 384 h 532"/>
                  <a:gd name="T110" fmla="*/ 182 w 561"/>
                  <a:gd name="T111" fmla="*/ 398 h 5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1"/>
                  <a:gd name="T169" fmla="*/ 0 h 532"/>
                  <a:gd name="T170" fmla="*/ 561 w 561"/>
                  <a:gd name="T171" fmla="*/ 532 h 5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1" h="532">
                    <a:moveTo>
                      <a:pt x="174" y="414"/>
                    </a:moveTo>
                    <a:lnTo>
                      <a:pt x="161" y="449"/>
                    </a:lnTo>
                    <a:lnTo>
                      <a:pt x="150" y="475"/>
                    </a:lnTo>
                    <a:lnTo>
                      <a:pt x="137" y="494"/>
                    </a:lnTo>
                    <a:lnTo>
                      <a:pt x="126" y="505"/>
                    </a:lnTo>
                    <a:lnTo>
                      <a:pt x="123" y="505"/>
                    </a:lnTo>
                    <a:lnTo>
                      <a:pt x="121" y="502"/>
                    </a:lnTo>
                    <a:lnTo>
                      <a:pt x="115" y="502"/>
                    </a:lnTo>
                    <a:lnTo>
                      <a:pt x="110" y="497"/>
                    </a:lnTo>
                    <a:lnTo>
                      <a:pt x="110" y="505"/>
                    </a:lnTo>
                    <a:lnTo>
                      <a:pt x="110" y="518"/>
                    </a:lnTo>
                    <a:lnTo>
                      <a:pt x="102" y="526"/>
                    </a:lnTo>
                    <a:lnTo>
                      <a:pt x="91" y="532"/>
                    </a:lnTo>
                    <a:lnTo>
                      <a:pt x="80" y="526"/>
                    </a:lnTo>
                    <a:lnTo>
                      <a:pt x="67" y="516"/>
                    </a:lnTo>
                    <a:lnTo>
                      <a:pt x="54" y="505"/>
                    </a:lnTo>
                    <a:lnTo>
                      <a:pt x="35" y="494"/>
                    </a:lnTo>
                    <a:lnTo>
                      <a:pt x="21" y="486"/>
                    </a:lnTo>
                    <a:lnTo>
                      <a:pt x="11" y="475"/>
                    </a:lnTo>
                    <a:lnTo>
                      <a:pt x="3" y="465"/>
                    </a:lnTo>
                    <a:lnTo>
                      <a:pt x="0" y="454"/>
                    </a:lnTo>
                    <a:lnTo>
                      <a:pt x="3" y="446"/>
                    </a:lnTo>
                    <a:lnTo>
                      <a:pt x="11" y="446"/>
                    </a:lnTo>
                    <a:lnTo>
                      <a:pt x="16" y="446"/>
                    </a:lnTo>
                    <a:lnTo>
                      <a:pt x="21" y="449"/>
                    </a:lnTo>
                    <a:lnTo>
                      <a:pt x="27" y="454"/>
                    </a:lnTo>
                    <a:lnTo>
                      <a:pt x="35" y="459"/>
                    </a:lnTo>
                    <a:lnTo>
                      <a:pt x="43" y="462"/>
                    </a:lnTo>
                    <a:lnTo>
                      <a:pt x="48" y="462"/>
                    </a:lnTo>
                    <a:lnTo>
                      <a:pt x="56" y="462"/>
                    </a:lnTo>
                    <a:lnTo>
                      <a:pt x="64" y="462"/>
                    </a:lnTo>
                    <a:lnTo>
                      <a:pt x="72" y="462"/>
                    </a:lnTo>
                    <a:lnTo>
                      <a:pt x="83" y="462"/>
                    </a:lnTo>
                    <a:lnTo>
                      <a:pt x="78" y="457"/>
                    </a:lnTo>
                    <a:lnTo>
                      <a:pt x="75" y="454"/>
                    </a:lnTo>
                    <a:lnTo>
                      <a:pt x="72" y="449"/>
                    </a:lnTo>
                    <a:lnTo>
                      <a:pt x="70" y="449"/>
                    </a:lnTo>
                    <a:lnTo>
                      <a:pt x="94" y="430"/>
                    </a:lnTo>
                    <a:lnTo>
                      <a:pt x="115" y="400"/>
                    </a:lnTo>
                    <a:lnTo>
                      <a:pt x="131" y="371"/>
                    </a:lnTo>
                    <a:lnTo>
                      <a:pt x="145" y="352"/>
                    </a:lnTo>
                    <a:lnTo>
                      <a:pt x="150" y="341"/>
                    </a:lnTo>
                    <a:lnTo>
                      <a:pt x="158" y="333"/>
                    </a:lnTo>
                    <a:lnTo>
                      <a:pt x="172" y="331"/>
                    </a:lnTo>
                    <a:lnTo>
                      <a:pt x="180" y="331"/>
                    </a:lnTo>
                    <a:lnTo>
                      <a:pt x="193" y="331"/>
                    </a:lnTo>
                    <a:lnTo>
                      <a:pt x="212" y="328"/>
                    </a:lnTo>
                    <a:lnTo>
                      <a:pt x="231" y="328"/>
                    </a:lnTo>
                    <a:lnTo>
                      <a:pt x="244" y="331"/>
                    </a:lnTo>
                    <a:lnTo>
                      <a:pt x="247" y="331"/>
                    </a:lnTo>
                    <a:lnTo>
                      <a:pt x="249" y="328"/>
                    </a:lnTo>
                    <a:lnTo>
                      <a:pt x="255" y="325"/>
                    </a:lnTo>
                    <a:lnTo>
                      <a:pt x="257" y="322"/>
                    </a:lnTo>
                    <a:lnTo>
                      <a:pt x="252" y="317"/>
                    </a:lnTo>
                    <a:lnTo>
                      <a:pt x="252" y="312"/>
                    </a:lnTo>
                    <a:lnTo>
                      <a:pt x="252" y="309"/>
                    </a:lnTo>
                    <a:lnTo>
                      <a:pt x="255" y="304"/>
                    </a:lnTo>
                    <a:lnTo>
                      <a:pt x="257" y="301"/>
                    </a:lnTo>
                    <a:lnTo>
                      <a:pt x="257" y="293"/>
                    </a:lnTo>
                    <a:lnTo>
                      <a:pt x="257" y="285"/>
                    </a:lnTo>
                    <a:lnTo>
                      <a:pt x="255" y="277"/>
                    </a:lnTo>
                    <a:lnTo>
                      <a:pt x="247" y="282"/>
                    </a:lnTo>
                    <a:lnTo>
                      <a:pt x="231" y="285"/>
                    </a:lnTo>
                    <a:lnTo>
                      <a:pt x="215" y="285"/>
                    </a:lnTo>
                    <a:lnTo>
                      <a:pt x="201" y="282"/>
                    </a:lnTo>
                    <a:lnTo>
                      <a:pt x="190" y="277"/>
                    </a:lnTo>
                    <a:lnTo>
                      <a:pt x="177" y="271"/>
                    </a:lnTo>
                    <a:lnTo>
                      <a:pt x="161" y="266"/>
                    </a:lnTo>
                    <a:lnTo>
                      <a:pt x="148" y="261"/>
                    </a:lnTo>
                    <a:lnTo>
                      <a:pt x="150" y="258"/>
                    </a:lnTo>
                    <a:lnTo>
                      <a:pt x="153" y="255"/>
                    </a:lnTo>
                    <a:lnTo>
                      <a:pt x="134" y="253"/>
                    </a:lnTo>
                    <a:lnTo>
                      <a:pt x="123" y="245"/>
                    </a:lnTo>
                    <a:lnTo>
                      <a:pt x="121" y="237"/>
                    </a:lnTo>
                    <a:lnTo>
                      <a:pt x="126" y="234"/>
                    </a:lnTo>
                    <a:lnTo>
                      <a:pt x="123" y="231"/>
                    </a:lnTo>
                    <a:lnTo>
                      <a:pt x="126" y="226"/>
                    </a:lnTo>
                    <a:lnTo>
                      <a:pt x="129" y="223"/>
                    </a:lnTo>
                    <a:lnTo>
                      <a:pt x="134" y="220"/>
                    </a:lnTo>
                    <a:lnTo>
                      <a:pt x="134" y="218"/>
                    </a:lnTo>
                    <a:lnTo>
                      <a:pt x="137" y="212"/>
                    </a:lnTo>
                    <a:lnTo>
                      <a:pt x="142" y="210"/>
                    </a:lnTo>
                    <a:lnTo>
                      <a:pt x="145" y="212"/>
                    </a:lnTo>
                    <a:lnTo>
                      <a:pt x="148" y="207"/>
                    </a:lnTo>
                    <a:lnTo>
                      <a:pt x="156" y="207"/>
                    </a:lnTo>
                    <a:lnTo>
                      <a:pt x="161" y="212"/>
                    </a:lnTo>
                    <a:lnTo>
                      <a:pt x="166" y="220"/>
                    </a:lnTo>
                    <a:lnTo>
                      <a:pt x="172" y="223"/>
                    </a:lnTo>
                    <a:lnTo>
                      <a:pt x="174" y="229"/>
                    </a:lnTo>
                    <a:lnTo>
                      <a:pt x="174" y="234"/>
                    </a:lnTo>
                    <a:lnTo>
                      <a:pt x="172" y="242"/>
                    </a:lnTo>
                    <a:lnTo>
                      <a:pt x="174" y="239"/>
                    </a:lnTo>
                    <a:lnTo>
                      <a:pt x="177" y="239"/>
                    </a:lnTo>
                    <a:lnTo>
                      <a:pt x="185" y="242"/>
                    </a:lnTo>
                    <a:lnTo>
                      <a:pt x="193" y="245"/>
                    </a:lnTo>
                    <a:lnTo>
                      <a:pt x="201" y="242"/>
                    </a:lnTo>
                    <a:lnTo>
                      <a:pt x="209" y="242"/>
                    </a:lnTo>
                    <a:lnTo>
                      <a:pt x="220" y="242"/>
                    </a:lnTo>
                    <a:lnTo>
                      <a:pt x="228" y="242"/>
                    </a:lnTo>
                    <a:lnTo>
                      <a:pt x="236" y="242"/>
                    </a:lnTo>
                    <a:lnTo>
                      <a:pt x="236" y="239"/>
                    </a:lnTo>
                    <a:lnTo>
                      <a:pt x="236" y="237"/>
                    </a:lnTo>
                    <a:lnTo>
                      <a:pt x="233" y="231"/>
                    </a:lnTo>
                    <a:lnTo>
                      <a:pt x="231" y="226"/>
                    </a:lnTo>
                    <a:lnTo>
                      <a:pt x="223" y="212"/>
                    </a:lnTo>
                    <a:lnTo>
                      <a:pt x="223" y="202"/>
                    </a:lnTo>
                    <a:lnTo>
                      <a:pt x="225" y="194"/>
                    </a:lnTo>
                    <a:lnTo>
                      <a:pt x="231" y="191"/>
                    </a:lnTo>
                    <a:lnTo>
                      <a:pt x="231" y="188"/>
                    </a:lnTo>
                    <a:lnTo>
                      <a:pt x="228" y="183"/>
                    </a:lnTo>
                    <a:lnTo>
                      <a:pt x="225" y="180"/>
                    </a:lnTo>
                    <a:lnTo>
                      <a:pt x="220" y="178"/>
                    </a:lnTo>
                    <a:lnTo>
                      <a:pt x="231" y="169"/>
                    </a:lnTo>
                    <a:lnTo>
                      <a:pt x="225" y="159"/>
                    </a:lnTo>
                    <a:lnTo>
                      <a:pt x="217" y="159"/>
                    </a:lnTo>
                    <a:lnTo>
                      <a:pt x="204" y="159"/>
                    </a:lnTo>
                    <a:lnTo>
                      <a:pt x="193" y="164"/>
                    </a:lnTo>
                    <a:lnTo>
                      <a:pt x="182" y="164"/>
                    </a:lnTo>
                    <a:lnTo>
                      <a:pt x="180" y="161"/>
                    </a:lnTo>
                    <a:lnTo>
                      <a:pt x="177" y="156"/>
                    </a:lnTo>
                    <a:lnTo>
                      <a:pt x="174" y="151"/>
                    </a:lnTo>
                    <a:lnTo>
                      <a:pt x="172" y="148"/>
                    </a:lnTo>
                    <a:lnTo>
                      <a:pt x="172" y="143"/>
                    </a:lnTo>
                    <a:lnTo>
                      <a:pt x="169" y="140"/>
                    </a:lnTo>
                    <a:lnTo>
                      <a:pt x="166" y="137"/>
                    </a:lnTo>
                    <a:lnTo>
                      <a:pt x="161" y="137"/>
                    </a:lnTo>
                    <a:lnTo>
                      <a:pt x="158" y="135"/>
                    </a:lnTo>
                    <a:lnTo>
                      <a:pt x="156" y="129"/>
                    </a:lnTo>
                    <a:lnTo>
                      <a:pt x="158" y="124"/>
                    </a:lnTo>
                    <a:lnTo>
                      <a:pt x="161" y="121"/>
                    </a:lnTo>
                    <a:lnTo>
                      <a:pt x="164" y="116"/>
                    </a:lnTo>
                    <a:lnTo>
                      <a:pt x="164" y="110"/>
                    </a:lnTo>
                    <a:lnTo>
                      <a:pt x="161" y="108"/>
                    </a:lnTo>
                    <a:lnTo>
                      <a:pt x="156" y="100"/>
                    </a:lnTo>
                    <a:lnTo>
                      <a:pt x="153" y="89"/>
                    </a:lnTo>
                    <a:lnTo>
                      <a:pt x="153" y="76"/>
                    </a:lnTo>
                    <a:lnTo>
                      <a:pt x="161" y="62"/>
                    </a:lnTo>
                    <a:lnTo>
                      <a:pt x="153" y="54"/>
                    </a:lnTo>
                    <a:lnTo>
                      <a:pt x="150" y="43"/>
                    </a:lnTo>
                    <a:lnTo>
                      <a:pt x="153" y="30"/>
                    </a:lnTo>
                    <a:lnTo>
                      <a:pt x="164" y="19"/>
                    </a:lnTo>
                    <a:lnTo>
                      <a:pt x="174" y="11"/>
                    </a:lnTo>
                    <a:lnTo>
                      <a:pt x="188" y="6"/>
                    </a:lnTo>
                    <a:lnTo>
                      <a:pt x="201" y="0"/>
                    </a:lnTo>
                    <a:lnTo>
                      <a:pt x="215" y="3"/>
                    </a:lnTo>
                    <a:lnTo>
                      <a:pt x="201" y="6"/>
                    </a:lnTo>
                    <a:lnTo>
                      <a:pt x="190" y="16"/>
                    </a:lnTo>
                    <a:lnTo>
                      <a:pt x="182" y="27"/>
                    </a:lnTo>
                    <a:lnTo>
                      <a:pt x="180" y="38"/>
                    </a:lnTo>
                    <a:lnTo>
                      <a:pt x="188" y="27"/>
                    </a:lnTo>
                    <a:lnTo>
                      <a:pt x="204" y="22"/>
                    </a:lnTo>
                    <a:lnTo>
                      <a:pt x="220" y="16"/>
                    </a:lnTo>
                    <a:lnTo>
                      <a:pt x="231" y="14"/>
                    </a:lnTo>
                    <a:lnTo>
                      <a:pt x="225" y="16"/>
                    </a:lnTo>
                    <a:lnTo>
                      <a:pt x="220" y="19"/>
                    </a:lnTo>
                    <a:lnTo>
                      <a:pt x="217" y="25"/>
                    </a:lnTo>
                    <a:lnTo>
                      <a:pt x="215" y="27"/>
                    </a:lnTo>
                    <a:lnTo>
                      <a:pt x="236" y="22"/>
                    </a:lnTo>
                    <a:lnTo>
                      <a:pt x="260" y="27"/>
                    </a:lnTo>
                    <a:lnTo>
                      <a:pt x="282" y="41"/>
                    </a:lnTo>
                    <a:lnTo>
                      <a:pt x="292" y="46"/>
                    </a:lnTo>
                    <a:lnTo>
                      <a:pt x="290" y="51"/>
                    </a:lnTo>
                    <a:lnTo>
                      <a:pt x="284" y="54"/>
                    </a:lnTo>
                    <a:lnTo>
                      <a:pt x="276" y="59"/>
                    </a:lnTo>
                    <a:lnTo>
                      <a:pt x="279" y="59"/>
                    </a:lnTo>
                    <a:lnTo>
                      <a:pt x="282" y="59"/>
                    </a:lnTo>
                    <a:lnTo>
                      <a:pt x="287" y="59"/>
                    </a:lnTo>
                    <a:lnTo>
                      <a:pt x="292" y="59"/>
                    </a:lnTo>
                    <a:lnTo>
                      <a:pt x="295" y="67"/>
                    </a:lnTo>
                    <a:lnTo>
                      <a:pt x="292" y="81"/>
                    </a:lnTo>
                    <a:lnTo>
                      <a:pt x="290" y="94"/>
                    </a:lnTo>
                    <a:lnTo>
                      <a:pt x="284" y="102"/>
                    </a:lnTo>
                    <a:lnTo>
                      <a:pt x="287" y="102"/>
                    </a:lnTo>
                    <a:lnTo>
                      <a:pt x="292" y="100"/>
                    </a:lnTo>
                    <a:lnTo>
                      <a:pt x="298" y="100"/>
                    </a:lnTo>
                    <a:lnTo>
                      <a:pt x="303" y="100"/>
                    </a:lnTo>
                    <a:lnTo>
                      <a:pt x="298" y="108"/>
                    </a:lnTo>
                    <a:lnTo>
                      <a:pt x="287" y="116"/>
                    </a:lnTo>
                    <a:lnTo>
                      <a:pt x="276" y="124"/>
                    </a:lnTo>
                    <a:lnTo>
                      <a:pt x="271" y="129"/>
                    </a:lnTo>
                    <a:lnTo>
                      <a:pt x="268" y="132"/>
                    </a:lnTo>
                    <a:lnTo>
                      <a:pt x="268" y="137"/>
                    </a:lnTo>
                    <a:lnTo>
                      <a:pt x="268" y="143"/>
                    </a:lnTo>
                    <a:lnTo>
                      <a:pt x="271" y="151"/>
                    </a:lnTo>
                    <a:lnTo>
                      <a:pt x="290" y="143"/>
                    </a:lnTo>
                    <a:lnTo>
                      <a:pt x="290" y="164"/>
                    </a:lnTo>
                    <a:lnTo>
                      <a:pt x="300" y="159"/>
                    </a:lnTo>
                    <a:lnTo>
                      <a:pt x="308" y="159"/>
                    </a:lnTo>
                    <a:lnTo>
                      <a:pt x="317" y="161"/>
                    </a:lnTo>
                    <a:lnTo>
                      <a:pt x="325" y="164"/>
                    </a:lnTo>
                    <a:lnTo>
                      <a:pt x="333" y="161"/>
                    </a:lnTo>
                    <a:lnTo>
                      <a:pt x="343" y="161"/>
                    </a:lnTo>
                    <a:lnTo>
                      <a:pt x="357" y="161"/>
                    </a:lnTo>
                    <a:lnTo>
                      <a:pt x="370" y="161"/>
                    </a:lnTo>
                    <a:lnTo>
                      <a:pt x="384" y="164"/>
                    </a:lnTo>
                    <a:lnTo>
                      <a:pt x="394" y="167"/>
                    </a:lnTo>
                    <a:lnTo>
                      <a:pt x="405" y="167"/>
                    </a:lnTo>
                    <a:lnTo>
                      <a:pt x="410" y="169"/>
                    </a:lnTo>
                    <a:lnTo>
                      <a:pt x="416" y="178"/>
                    </a:lnTo>
                    <a:lnTo>
                      <a:pt x="421" y="194"/>
                    </a:lnTo>
                    <a:lnTo>
                      <a:pt x="424" y="210"/>
                    </a:lnTo>
                    <a:lnTo>
                      <a:pt x="424" y="220"/>
                    </a:lnTo>
                    <a:lnTo>
                      <a:pt x="424" y="231"/>
                    </a:lnTo>
                    <a:lnTo>
                      <a:pt x="426" y="239"/>
                    </a:lnTo>
                    <a:lnTo>
                      <a:pt x="432" y="247"/>
                    </a:lnTo>
                    <a:lnTo>
                      <a:pt x="437" y="255"/>
                    </a:lnTo>
                    <a:lnTo>
                      <a:pt x="435" y="261"/>
                    </a:lnTo>
                    <a:lnTo>
                      <a:pt x="437" y="266"/>
                    </a:lnTo>
                    <a:lnTo>
                      <a:pt x="443" y="274"/>
                    </a:lnTo>
                    <a:lnTo>
                      <a:pt x="445" y="282"/>
                    </a:lnTo>
                    <a:lnTo>
                      <a:pt x="443" y="293"/>
                    </a:lnTo>
                    <a:lnTo>
                      <a:pt x="437" y="304"/>
                    </a:lnTo>
                    <a:lnTo>
                      <a:pt x="435" y="309"/>
                    </a:lnTo>
                    <a:lnTo>
                      <a:pt x="429" y="309"/>
                    </a:lnTo>
                    <a:lnTo>
                      <a:pt x="426" y="306"/>
                    </a:lnTo>
                    <a:lnTo>
                      <a:pt x="424" y="304"/>
                    </a:lnTo>
                    <a:lnTo>
                      <a:pt x="418" y="306"/>
                    </a:lnTo>
                    <a:lnTo>
                      <a:pt x="413" y="306"/>
                    </a:lnTo>
                    <a:lnTo>
                      <a:pt x="410" y="306"/>
                    </a:lnTo>
                    <a:lnTo>
                      <a:pt x="410" y="301"/>
                    </a:lnTo>
                    <a:lnTo>
                      <a:pt x="405" y="306"/>
                    </a:lnTo>
                    <a:lnTo>
                      <a:pt x="402" y="301"/>
                    </a:lnTo>
                    <a:lnTo>
                      <a:pt x="400" y="296"/>
                    </a:lnTo>
                    <a:lnTo>
                      <a:pt x="400" y="288"/>
                    </a:lnTo>
                    <a:lnTo>
                      <a:pt x="397" y="290"/>
                    </a:lnTo>
                    <a:lnTo>
                      <a:pt x="392" y="293"/>
                    </a:lnTo>
                    <a:lnTo>
                      <a:pt x="389" y="290"/>
                    </a:lnTo>
                    <a:lnTo>
                      <a:pt x="386" y="277"/>
                    </a:lnTo>
                    <a:lnTo>
                      <a:pt x="389" y="271"/>
                    </a:lnTo>
                    <a:lnTo>
                      <a:pt x="392" y="266"/>
                    </a:lnTo>
                    <a:lnTo>
                      <a:pt x="394" y="263"/>
                    </a:lnTo>
                    <a:lnTo>
                      <a:pt x="400" y="261"/>
                    </a:lnTo>
                    <a:lnTo>
                      <a:pt x="400" y="258"/>
                    </a:lnTo>
                    <a:lnTo>
                      <a:pt x="400" y="255"/>
                    </a:lnTo>
                    <a:lnTo>
                      <a:pt x="397" y="255"/>
                    </a:lnTo>
                    <a:lnTo>
                      <a:pt x="394" y="253"/>
                    </a:lnTo>
                    <a:lnTo>
                      <a:pt x="394" y="250"/>
                    </a:lnTo>
                    <a:lnTo>
                      <a:pt x="397" y="245"/>
                    </a:lnTo>
                    <a:lnTo>
                      <a:pt x="397" y="239"/>
                    </a:lnTo>
                    <a:lnTo>
                      <a:pt x="394" y="231"/>
                    </a:lnTo>
                    <a:lnTo>
                      <a:pt x="389" y="226"/>
                    </a:lnTo>
                    <a:lnTo>
                      <a:pt x="381" y="215"/>
                    </a:lnTo>
                    <a:lnTo>
                      <a:pt x="378" y="207"/>
                    </a:lnTo>
                    <a:lnTo>
                      <a:pt x="376" y="199"/>
                    </a:lnTo>
                    <a:lnTo>
                      <a:pt x="373" y="202"/>
                    </a:lnTo>
                    <a:lnTo>
                      <a:pt x="367" y="204"/>
                    </a:lnTo>
                    <a:lnTo>
                      <a:pt x="362" y="204"/>
                    </a:lnTo>
                    <a:lnTo>
                      <a:pt x="359" y="204"/>
                    </a:lnTo>
                    <a:lnTo>
                      <a:pt x="354" y="207"/>
                    </a:lnTo>
                    <a:lnTo>
                      <a:pt x="346" y="212"/>
                    </a:lnTo>
                    <a:lnTo>
                      <a:pt x="338" y="212"/>
                    </a:lnTo>
                    <a:lnTo>
                      <a:pt x="351" y="234"/>
                    </a:lnTo>
                    <a:lnTo>
                      <a:pt x="359" y="258"/>
                    </a:lnTo>
                    <a:lnTo>
                      <a:pt x="362" y="280"/>
                    </a:lnTo>
                    <a:lnTo>
                      <a:pt x="362" y="296"/>
                    </a:lnTo>
                    <a:lnTo>
                      <a:pt x="367" y="304"/>
                    </a:lnTo>
                    <a:lnTo>
                      <a:pt x="365" y="309"/>
                    </a:lnTo>
                    <a:lnTo>
                      <a:pt x="362" y="317"/>
                    </a:lnTo>
                    <a:lnTo>
                      <a:pt x="359" y="322"/>
                    </a:lnTo>
                    <a:lnTo>
                      <a:pt x="367" y="328"/>
                    </a:lnTo>
                    <a:lnTo>
                      <a:pt x="373" y="336"/>
                    </a:lnTo>
                    <a:lnTo>
                      <a:pt x="373" y="344"/>
                    </a:lnTo>
                    <a:lnTo>
                      <a:pt x="367" y="349"/>
                    </a:lnTo>
                    <a:lnTo>
                      <a:pt x="378" y="363"/>
                    </a:lnTo>
                    <a:lnTo>
                      <a:pt x="389" y="376"/>
                    </a:lnTo>
                    <a:lnTo>
                      <a:pt x="400" y="390"/>
                    </a:lnTo>
                    <a:lnTo>
                      <a:pt x="402" y="400"/>
                    </a:lnTo>
                    <a:lnTo>
                      <a:pt x="405" y="398"/>
                    </a:lnTo>
                    <a:lnTo>
                      <a:pt x="410" y="395"/>
                    </a:lnTo>
                    <a:lnTo>
                      <a:pt x="416" y="392"/>
                    </a:lnTo>
                    <a:lnTo>
                      <a:pt x="429" y="390"/>
                    </a:lnTo>
                    <a:lnTo>
                      <a:pt x="453" y="382"/>
                    </a:lnTo>
                    <a:lnTo>
                      <a:pt x="477" y="373"/>
                    </a:lnTo>
                    <a:lnTo>
                      <a:pt x="491" y="365"/>
                    </a:lnTo>
                    <a:lnTo>
                      <a:pt x="491" y="368"/>
                    </a:lnTo>
                    <a:lnTo>
                      <a:pt x="496" y="376"/>
                    </a:lnTo>
                    <a:lnTo>
                      <a:pt x="499" y="382"/>
                    </a:lnTo>
                    <a:lnTo>
                      <a:pt x="499" y="387"/>
                    </a:lnTo>
                    <a:lnTo>
                      <a:pt x="504" y="382"/>
                    </a:lnTo>
                    <a:lnTo>
                      <a:pt x="515" y="379"/>
                    </a:lnTo>
                    <a:lnTo>
                      <a:pt x="526" y="379"/>
                    </a:lnTo>
                    <a:lnTo>
                      <a:pt x="534" y="379"/>
                    </a:lnTo>
                    <a:lnTo>
                      <a:pt x="534" y="382"/>
                    </a:lnTo>
                    <a:lnTo>
                      <a:pt x="536" y="387"/>
                    </a:lnTo>
                    <a:lnTo>
                      <a:pt x="542" y="400"/>
                    </a:lnTo>
                    <a:lnTo>
                      <a:pt x="553" y="419"/>
                    </a:lnTo>
                    <a:lnTo>
                      <a:pt x="561" y="441"/>
                    </a:lnTo>
                    <a:lnTo>
                      <a:pt x="555" y="465"/>
                    </a:lnTo>
                    <a:lnTo>
                      <a:pt x="542" y="481"/>
                    </a:lnTo>
                    <a:lnTo>
                      <a:pt x="526" y="494"/>
                    </a:lnTo>
                    <a:lnTo>
                      <a:pt x="518" y="484"/>
                    </a:lnTo>
                    <a:lnTo>
                      <a:pt x="518" y="475"/>
                    </a:lnTo>
                    <a:lnTo>
                      <a:pt x="523" y="467"/>
                    </a:lnTo>
                    <a:lnTo>
                      <a:pt x="526" y="462"/>
                    </a:lnTo>
                    <a:lnTo>
                      <a:pt x="526" y="454"/>
                    </a:lnTo>
                    <a:lnTo>
                      <a:pt x="520" y="443"/>
                    </a:lnTo>
                    <a:lnTo>
                      <a:pt x="512" y="435"/>
                    </a:lnTo>
                    <a:lnTo>
                      <a:pt x="504" y="427"/>
                    </a:lnTo>
                    <a:lnTo>
                      <a:pt x="504" y="433"/>
                    </a:lnTo>
                    <a:lnTo>
                      <a:pt x="507" y="433"/>
                    </a:lnTo>
                    <a:lnTo>
                      <a:pt x="510" y="433"/>
                    </a:lnTo>
                    <a:lnTo>
                      <a:pt x="510" y="435"/>
                    </a:lnTo>
                    <a:lnTo>
                      <a:pt x="504" y="435"/>
                    </a:lnTo>
                    <a:lnTo>
                      <a:pt x="496" y="435"/>
                    </a:lnTo>
                    <a:lnTo>
                      <a:pt x="485" y="438"/>
                    </a:lnTo>
                    <a:lnTo>
                      <a:pt x="469" y="441"/>
                    </a:lnTo>
                    <a:lnTo>
                      <a:pt x="453" y="443"/>
                    </a:lnTo>
                    <a:lnTo>
                      <a:pt x="435" y="449"/>
                    </a:lnTo>
                    <a:lnTo>
                      <a:pt x="418" y="454"/>
                    </a:lnTo>
                    <a:lnTo>
                      <a:pt x="405" y="459"/>
                    </a:lnTo>
                    <a:lnTo>
                      <a:pt x="394" y="462"/>
                    </a:lnTo>
                    <a:lnTo>
                      <a:pt x="381" y="465"/>
                    </a:lnTo>
                    <a:lnTo>
                      <a:pt x="370" y="465"/>
                    </a:lnTo>
                    <a:lnTo>
                      <a:pt x="362" y="462"/>
                    </a:lnTo>
                    <a:lnTo>
                      <a:pt x="359" y="454"/>
                    </a:lnTo>
                    <a:lnTo>
                      <a:pt x="351" y="443"/>
                    </a:lnTo>
                    <a:lnTo>
                      <a:pt x="338" y="430"/>
                    </a:lnTo>
                    <a:lnTo>
                      <a:pt x="325" y="414"/>
                    </a:lnTo>
                    <a:lnTo>
                      <a:pt x="314" y="400"/>
                    </a:lnTo>
                    <a:lnTo>
                      <a:pt x="308" y="392"/>
                    </a:lnTo>
                    <a:lnTo>
                      <a:pt x="300" y="387"/>
                    </a:lnTo>
                    <a:lnTo>
                      <a:pt x="287" y="387"/>
                    </a:lnTo>
                    <a:lnTo>
                      <a:pt x="271" y="384"/>
                    </a:lnTo>
                    <a:lnTo>
                      <a:pt x="257" y="384"/>
                    </a:lnTo>
                    <a:lnTo>
                      <a:pt x="241" y="384"/>
                    </a:lnTo>
                    <a:lnTo>
                      <a:pt x="220" y="387"/>
                    </a:lnTo>
                    <a:lnTo>
                      <a:pt x="201" y="387"/>
                    </a:lnTo>
                    <a:lnTo>
                      <a:pt x="196" y="390"/>
                    </a:lnTo>
                    <a:lnTo>
                      <a:pt x="190" y="395"/>
                    </a:lnTo>
                    <a:lnTo>
                      <a:pt x="185" y="398"/>
                    </a:lnTo>
                    <a:lnTo>
                      <a:pt x="182" y="398"/>
                    </a:lnTo>
                    <a:lnTo>
                      <a:pt x="174" y="414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3437" y="3212"/>
                <a:ext cx="429" cy="639"/>
              </a:xfrm>
              <a:custGeom>
                <a:avLst/>
                <a:gdLst>
                  <a:gd name="T0" fmla="*/ 132 w 429"/>
                  <a:gd name="T1" fmla="*/ 94 h 639"/>
                  <a:gd name="T2" fmla="*/ 156 w 429"/>
                  <a:gd name="T3" fmla="*/ 41 h 639"/>
                  <a:gd name="T4" fmla="*/ 228 w 429"/>
                  <a:gd name="T5" fmla="*/ 22 h 639"/>
                  <a:gd name="T6" fmla="*/ 258 w 429"/>
                  <a:gd name="T7" fmla="*/ 33 h 639"/>
                  <a:gd name="T8" fmla="*/ 276 w 429"/>
                  <a:gd name="T9" fmla="*/ 22 h 639"/>
                  <a:gd name="T10" fmla="*/ 298 w 429"/>
                  <a:gd name="T11" fmla="*/ 86 h 639"/>
                  <a:gd name="T12" fmla="*/ 301 w 429"/>
                  <a:gd name="T13" fmla="*/ 102 h 639"/>
                  <a:gd name="T14" fmla="*/ 327 w 429"/>
                  <a:gd name="T15" fmla="*/ 132 h 639"/>
                  <a:gd name="T16" fmla="*/ 279 w 429"/>
                  <a:gd name="T17" fmla="*/ 143 h 639"/>
                  <a:gd name="T18" fmla="*/ 295 w 429"/>
                  <a:gd name="T19" fmla="*/ 156 h 639"/>
                  <a:gd name="T20" fmla="*/ 247 w 429"/>
                  <a:gd name="T21" fmla="*/ 143 h 639"/>
                  <a:gd name="T22" fmla="*/ 236 w 429"/>
                  <a:gd name="T23" fmla="*/ 153 h 639"/>
                  <a:gd name="T24" fmla="*/ 250 w 429"/>
                  <a:gd name="T25" fmla="*/ 156 h 639"/>
                  <a:gd name="T26" fmla="*/ 279 w 429"/>
                  <a:gd name="T27" fmla="*/ 218 h 639"/>
                  <a:gd name="T28" fmla="*/ 284 w 429"/>
                  <a:gd name="T29" fmla="*/ 263 h 639"/>
                  <a:gd name="T30" fmla="*/ 287 w 429"/>
                  <a:gd name="T31" fmla="*/ 301 h 639"/>
                  <a:gd name="T32" fmla="*/ 357 w 429"/>
                  <a:gd name="T33" fmla="*/ 363 h 639"/>
                  <a:gd name="T34" fmla="*/ 408 w 429"/>
                  <a:gd name="T35" fmla="*/ 443 h 639"/>
                  <a:gd name="T36" fmla="*/ 354 w 429"/>
                  <a:gd name="T37" fmla="*/ 459 h 639"/>
                  <a:gd name="T38" fmla="*/ 354 w 429"/>
                  <a:gd name="T39" fmla="*/ 510 h 639"/>
                  <a:gd name="T40" fmla="*/ 394 w 429"/>
                  <a:gd name="T41" fmla="*/ 561 h 639"/>
                  <a:gd name="T42" fmla="*/ 429 w 429"/>
                  <a:gd name="T43" fmla="*/ 591 h 639"/>
                  <a:gd name="T44" fmla="*/ 381 w 429"/>
                  <a:gd name="T45" fmla="*/ 639 h 639"/>
                  <a:gd name="T46" fmla="*/ 335 w 429"/>
                  <a:gd name="T47" fmla="*/ 626 h 639"/>
                  <a:gd name="T48" fmla="*/ 360 w 429"/>
                  <a:gd name="T49" fmla="*/ 610 h 639"/>
                  <a:gd name="T50" fmla="*/ 362 w 429"/>
                  <a:gd name="T51" fmla="*/ 594 h 639"/>
                  <a:gd name="T52" fmla="*/ 373 w 429"/>
                  <a:gd name="T53" fmla="*/ 583 h 639"/>
                  <a:gd name="T54" fmla="*/ 330 w 429"/>
                  <a:gd name="T55" fmla="*/ 551 h 639"/>
                  <a:gd name="T56" fmla="*/ 279 w 429"/>
                  <a:gd name="T57" fmla="*/ 513 h 639"/>
                  <a:gd name="T58" fmla="*/ 242 w 429"/>
                  <a:gd name="T59" fmla="*/ 502 h 639"/>
                  <a:gd name="T60" fmla="*/ 183 w 429"/>
                  <a:gd name="T61" fmla="*/ 478 h 639"/>
                  <a:gd name="T62" fmla="*/ 140 w 429"/>
                  <a:gd name="T63" fmla="*/ 521 h 639"/>
                  <a:gd name="T64" fmla="*/ 99 w 429"/>
                  <a:gd name="T65" fmla="*/ 591 h 639"/>
                  <a:gd name="T66" fmla="*/ 78 w 429"/>
                  <a:gd name="T67" fmla="*/ 618 h 639"/>
                  <a:gd name="T68" fmla="*/ 35 w 429"/>
                  <a:gd name="T69" fmla="*/ 594 h 639"/>
                  <a:gd name="T70" fmla="*/ 0 w 429"/>
                  <a:gd name="T71" fmla="*/ 564 h 639"/>
                  <a:gd name="T72" fmla="*/ 16 w 429"/>
                  <a:gd name="T73" fmla="*/ 559 h 639"/>
                  <a:gd name="T74" fmla="*/ 40 w 429"/>
                  <a:gd name="T75" fmla="*/ 556 h 639"/>
                  <a:gd name="T76" fmla="*/ 59 w 429"/>
                  <a:gd name="T77" fmla="*/ 556 h 639"/>
                  <a:gd name="T78" fmla="*/ 94 w 429"/>
                  <a:gd name="T79" fmla="*/ 516 h 639"/>
                  <a:gd name="T80" fmla="*/ 102 w 429"/>
                  <a:gd name="T81" fmla="*/ 435 h 639"/>
                  <a:gd name="T82" fmla="*/ 145 w 429"/>
                  <a:gd name="T83" fmla="*/ 371 h 639"/>
                  <a:gd name="T84" fmla="*/ 193 w 429"/>
                  <a:gd name="T85" fmla="*/ 298 h 639"/>
                  <a:gd name="T86" fmla="*/ 201 w 429"/>
                  <a:gd name="T87" fmla="*/ 285 h 639"/>
                  <a:gd name="T88" fmla="*/ 193 w 429"/>
                  <a:gd name="T89" fmla="*/ 269 h 639"/>
                  <a:gd name="T90" fmla="*/ 196 w 429"/>
                  <a:gd name="T91" fmla="*/ 175 h 639"/>
                  <a:gd name="T92" fmla="*/ 180 w 429"/>
                  <a:gd name="T93" fmla="*/ 161 h 639"/>
                  <a:gd name="T94" fmla="*/ 161 w 429"/>
                  <a:gd name="T95" fmla="*/ 145 h 639"/>
                  <a:gd name="T96" fmla="*/ 156 w 429"/>
                  <a:gd name="T97" fmla="*/ 135 h 639"/>
                  <a:gd name="T98" fmla="*/ 148 w 429"/>
                  <a:gd name="T99" fmla="*/ 121 h 639"/>
                  <a:gd name="T100" fmla="*/ 145 w 429"/>
                  <a:gd name="T101" fmla="*/ 105 h 6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9"/>
                  <a:gd name="T154" fmla="*/ 0 h 639"/>
                  <a:gd name="T155" fmla="*/ 429 w 429"/>
                  <a:gd name="T156" fmla="*/ 639 h 6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9" h="639">
                    <a:moveTo>
                      <a:pt x="145" y="86"/>
                    </a:moveTo>
                    <a:lnTo>
                      <a:pt x="140" y="86"/>
                    </a:lnTo>
                    <a:lnTo>
                      <a:pt x="137" y="86"/>
                    </a:lnTo>
                    <a:lnTo>
                      <a:pt x="134" y="89"/>
                    </a:lnTo>
                    <a:lnTo>
                      <a:pt x="132" y="94"/>
                    </a:lnTo>
                    <a:lnTo>
                      <a:pt x="126" y="84"/>
                    </a:lnTo>
                    <a:lnTo>
                      <a:pt x="129" y="70"/>
                    </a:lnTo>
                    <a:lnTo>
                      <a:pt x="137" y="59"/>
                    </a:lnTo>
                    <a:lnTo>
                      <a:pt x="153" y="57"/>
                    </a:lnTo>
                    <a:lnTo>
                      <a:pt x="156" y="41"/>
                    </a:lnTo>
                    <a:lnTo>
                      <a:pt x="166" y="30"/>
                    </a:lnTo>
                    <a:lnTo>
                      <a:pt x="177" y="22"/>
                    </a:lnTo>
                    <a:lnTo>
                      <a:pt x="193" y="22"/>
                    </a:lnTo>
                    <a:lnTo>
                      <a:pt x="212" y="25"/>
                    </a:lnTo>
                    <a:lnTo>
                      <a:pt x="228" y="22"/>
                    </a:lnTo>
                    <a:lnTo>
                      <a:pt x="242" y="17"/>
                    </a:lnTo>
                    <a:lnTo>
                      <a:pt x="244" y="0"/>
                    </a:lnTo>
                    <a:lnTo>
                      <a:pt x="252" y="6"/>
                    </a:lnTo>
                    <a:lnTo>
                      <a:pt x="258" y="19"/>
                    </a:lnTo>
                    <a:lnTo>
                      <a:pt x="258" y="33"/>
                    </a:lnTo>
                    <a:lnTo>
                      <a:pt x="244" y="43"/>
                    </a:lnTo>
                    <a:lnTo>
                      <a:pt x="255" y="46"/>
                    </a:lnTo>
                    <a:lnTo>
                      <a:pt x="268" y="46"/>
                    </a:lnTo>
                    <a:lnTo>
                      <a:pt x="276" y="38"/>
                    </a:lnTo>
                    <a:lnTo>
                      <a:pt x="276" y="22"/>
                    </a:lnTo>
                    <a:lnTo>
                      <a:pt x="290" y="30"/>
                    </a:lnTo>
                    <a:lnTo>
                      <a:pt x="303" y="46"/>
                    </a:lnTo>
                    <a:lnTo>
                      <a:pt x="309" y="62"/>
                    </a:lnTo>
                    <a:lnTo>
                      <a:pt x="306" y="78"/>
                    </a:lnTo>
                    <a:lnTo>
                      <a:pt x="298" y="86"/>
                    </a:lnTo>
                    <a:lnTo>
                      <a:pt x="290" y="92"/>
                    </a:lnTo>
                    <a:lnTo>
                      <a:pt x="282" y="94"/>
                    </a:lnTo>
                    <a:lnTo>
                      <a:pt x="276" y="94"/>
                    </a:lnTo>
                    <a:lnTo>
                      <a:pt x="287" y="100"/>
                    </a:lnTo>
                    <a:lnTo>
                      <a:pt x="301" y="102"/>
                    </a:lnTo>
                    <a:lnTo>
                      <a:pt x="311" y="100"/>
                    </a:lnTo>
                    <a:lnTo>
                      <a:pt x="319" y="94"/>
                    </a:lnTo>
                    <a:lnTo>
                      <a:pt x="325" y="105"/>
                    </a:lnTo>
                    <a:lnTo>
                      <a:pt x="327" y="119"/>
                    </a:lnTo>
                    <a:lnTo>
                      <a:pt x="327" y="132"/>
                    </a:lnTo>
                    <a:lnTo>
                      <a:pt x="325" y="140"/>
                    </a:lnTo>
                    <a:lnTo>
                      <a:pt x="314" y="145"/>
                    </a:lnTo>
                    <a:lnTo>
                      <a:pt x="303" y="145"/>
                    </a:lnTo>
                    <a:lnTo>
                      <a:pt x="290" y="145"/>
                    </a:lnTo>
                    <a:lnTo>
                      <a:pt x="279" y="143"/>
                    </a:lnTo>
                    <a:lnTo>
                      <a:pt x="284" y="145"/>
                    </a:lnTo>
                    <a:lnTo>
                      <a:pt x="292" y="148"/>
                    </a:lnTo>
                    <a:lnTo>
                      <a:pt x="298" y="151"/>
                    </a:lnTo>
                    <a:lnTo>
                      <a:pt x="303" y="153"/>
                    </a:lnTo>
                    <a:lnTo>
                      <a:pt x="295" y="156"/>
                    </a:lnTo>
                    <a:lnTo>
                      <a:pt x="284" y="159"/>
                    </a:lnTo>
                    <a:lnTo>
                      <a:pt x="268" y="159"/>
                    </a:lnTo>
                    <a:lnTo>
                      <a:pt x="258" y="153"/>
                    </a:lnTo>
                    <a:lnTo>
                      <a:pt x="250" y="145"/>
                    </a:lnTo>
                    <a:lnTo>
                      <a:pt x="247" y="143"/>
                    </a:lnTo>
                    <a:lnTo>
                      <a:pt x="244" y="143"/>
                    </a:lnTo>
                    <a:lnTo>
                      <a:pt x="242" y="143"/>
                    </a:lnTo>
                    <a:lnTo>
                      <a:pt x="239" y="148"/>
                    </a:lnTo>
                    <a:lnTo>
                      <a:pt x="236" y="151"/>
                    </a:lnTo>
                    <a:lnTo>
                      <a:pt x="236" y="153"/>
                    </a:lnTo>
                    <a:lnTo>
                      <a:pt x="236" y="156"/>
                    </a:lnTo>
                    <a:lnTo>
                      <a:pt x="242" y="156"/>
                    </a:lnTo>
                    <a:lnTo>
                      <a:pt x="247" y="156"/>
                    </a:lnTo>
                    <a:lnTo>
                      <a:pt x="250" y="156"/>
                    </a:lnTo>
                    <a:lnTo>
                      <a:pt x="255" y="161"/>
                    </a:lnTo>
                    <a:lnTo>
                      <a:pt x="263" y="164"/>
                    </a:lnTo>
                    <a:lnTo>
                      <a:pt x="271" y="175"/>
                    </a:lnTo>
                    <a:lnTo>
                      <a:pt x="276" y="194"/>
                    </a:lnTo>
                    <a:lnTo>
                      <a:pt x="279" y="218"/>
                    </a:lnTo>
                    <a:lnTo>
                      <a:pt x="279" y="239"/>
                    </a:lnTo>
                    <a:lnTo>
                      <a:pt x="279" y="250"/>
                    </a:lnTo>
                    <a:lnTo>
                      <a:pt x="282" y="253"/>
                    </a:lnTo>
                    <a:lnTo>
                      <a:pt x="284" y="258"/>
                    </a:lnTo>
                    <a:lnTo>
                      <a:pt x="284" y="263"/>
                    </a:lnTo>
                    <a:lnTo>
                      <a:pt x="287" y="269"/>
                    </a:lnTo>
                    <a:lnTo>
                      <a:pt x="284" y="272"/>
                    </a:lnTo>
                    <a:lnTo>
                      <a:pt x="276" y="274"/>
                    </a:lnTo>
                    <a:lnTo>
                      <a:pt x="279" y="288"/>
                    </a:lnTo>
                    <a:lnTo>
                      <a:pt x="287" y="301"/>
                    </a:lnTo>
                    <a:lnTo>
                      <a:pt x="292" y="309"/>
                    </a:lnTo>
                    <a:lnTo>
                      <a:pt x="303" y="314"/>
                    </a:lnTo>
                    <a:lnTo>
                      <a:pt x="314" y="325"/>
                    </a:lnTo>
                    <a:lnTo>
                      <a:pt x="335" y="341"/>
                    </a:lnTo>
                    <a:lnTo>
                      <a:pt x="357" y="363"/>
                    </a:lnTo>
                    <a:lnTo>
                      <a:pt x="376" y="384"/>
                    </a:lnTo>
                    <a:lnTo>
                      <a:pt x="389" y="403"/>
                    </a:lnTo>
                    <a:lnTo>
                      <a:pt x="397" y="419"/>
                    </a:lnTo>
                    <a:lnTo>
                      <a:pt x="402" y="433"/>
                    </a:lnTo>
                    <a:lnTo>
                      <a:pt x="408" y="443"/>
                    </a:lnTo>
                    <a:lnTo>
                      <a:pt x="397" y="443"/>
                    </a:lnTo>
                    <a:lnTo>
                      <a:pt x="384" y="446"/>
                    </a:lnTo>
                    <a:lnTo>
                      <a:pt x="370" y="449"/>
                    </a:lnTo>
                    <a:lnTo>
                      <a:pt x="362" y="454"/>
                    </a:lnTo>
                    <a:lnTo>
                      <a:pt x="354" y="459"/>
                    </a:lnTo>
                    <a:lnTo>
                      <a:pt x="346" y="467"/>
                    </a:lnTo>
                    <a:lnTo>
                      <a:pt x="335" y="476"/>
                    </a:lnTo>
                    <a:lnTo>
                      <a:pt x="327" y="481"/>
                    </a:lnTo>
                    <a:lnTo>
                      <a:pt x="338" y="494"/>
                    </a:lnTo>
                    <a:lnTo>
                      <a:pt x="354" y="510"/>
                    </a:lnTo>
                    <a:lnTo>
                      <a:pt x="365" y="527"/>
                    </a:lnTo>
                    <a:lnTo>
                      <a:pt x="373" y="540"/>
                    </a:lnTo>
                    <a:lnTo>
                      <a:pt x="381" y="548"/>
                    </a:lnTo>
                    <a:lnTo>
                      <a:pt x="389" y="556"/>
                    </a:lnTo>
                    <a:lnTo>
                      <a:pt x="394" y="561"/>
                    </a:lnTo>
                    <a:lnTo>
                      <a:pt x="402" y="564"/>
                    </a:lnTo>
                    <a:lnTo>
                      <a:pt x="413" y="569"/>
                    </a:lnTo>
                    <a:lnTo>
                      <a:pt x="421" y="578"/>
                    </a:lnTo>
                    <a:lnTo>
                      <a:pt x="427" y="586"/>
                    </a:lnTo>
                    <a:lnTo>
                      <a:pt x="429" y="591"/>
                    </a:lnTo>
                    <a:lnTo>
                      <a:pt x="429" y="596"/>
                    </a:lnTo>
                    <a:lnTo>
                      <a:pt x="424" y="607"/>
                    </a:lnTo>
                    <a:lnTo>
                      <a:pt x="413" y="620"/>
                    </a:lnTo>
                    <a:lnTo>
                      <a:pt x="397" y="631"/>
                    </a:lnTo>
                    <a:lnTo>
                      <a:pt x="381" y="639"/>
                    </a:lnTo>
                    <a:lnTo>
                      <a:pt x="362" y="639"/>
                    </a:lnTo>
                    <a:lnTo>
                      <a:pt x="349" y="637"/>
                    </a:lnTo>
                    <a:lnTo>
                      <a:pt x="338" y="634"/>
                    </a:lnTo>
                    <a:lnTo>
                      <a:pt x="333" y="631"/>
                    </a:lnTo>
                    <a:lnTo>
                      <a:pt x="335" y="626"/>
                    </a:lnTo>
                    <a:lnTo>
                      <a:pt x="341" y="620"/>
                    </a:lnTo>
                    <a:lnTo>
                      <a:pt x="346" y="618"/>
                    </a:lnTo>
                    <a:lnTo>
                      <a:pt x="352" y="618"/>
                    </a:lnTo>
                    <a:lnTo>
                      <a:pt x="357" y="615"/>
                    </a:lnTo>
                    <a:lnTo>
                      <a:pt x="360" y="610"/>
                    </a:lnTo>
                    <a:lnTo>
                      <a:pt x="362" y="604"/>
                    </a:lnTo>
                    <a:lnTo>
                      <a:pt x="354" y="604"/>
                    </a:lnTo>
                    <a:lnTo>
                      <a:pt x="354" y="602"/>
                    </a:lnTo>
                    <a:lnTo>
                      <a:pt x="360" y="596"/>
                    </a:lnTo>
                    <a:lnTo>
                      <a:pt x="362" y="594"/>
                    </a:lnTo>
                    <a:lnTo>
                      <a:pt x="362" y="591"/>
                    </a:lnTo>
                    <a:lnTo>
                      <a:pt x="368" y="596"/>
                    </a:lnTo>
                    <a:lnTo>
                      <a:pt x="370" y="591"/>
                    </a:lnTo>
                    <a:lnTo>
                      <a:pt x="373" y="586"/>
                    </a:lnTo>
                    <a:lnTo>
                      <a:pt x="373" y="583"/>
                    </a:lnTo>
                    <a:lnTo>
                      <a:pt x="368" y="578"/>
                    </a:lnTo>
                    <a:lnTo>
                      <a:pt x="362" y="575"/>
                    </a:lnTo>
                    <a:lnTo>
                      <a:pt x="354" y="569"/>
                    </a:lnTo>
                    <a:lnTo>
                      <a:pt x="343" y="561"/>
                    </a:lnTo>
                    <a:lnTo>
                      <a:pt x="330" y="551"/>
                    </a:lnTo>
                    <a:lnTo>
                      <a:pt x="317" y="540"/>
                    </a:lnTo>
                    <a:lnTo>
                      <a:pt x="306" y="529"/>
                    </a:lnTo>
                    <a:lnTo>
                      <a:pt x="292" y="521"/>
                    </a:lnTo>
                    <a:lnTo>
                      <a:pt x="284" y="516"/>
                    </a:lnTo>
                    <a:lnTo>
                      <a:pt x="279" y="513"/>
                    </a:lnTo>
                    <a:lnTo>
                      <a:pt x="276" y="508"/>
                    </a:lnTo>
                    <a:lnTo>
                      <a:pt x="276" y="505"/>
                    </a:lnTo>
                    <a:lnTo>
                      <a:pt x="276" y="502"/>
                    </a:lnTo>
                    <a:lnTo>
                      <a:pt x="260" y="505"/>
                    </a:lnTo>
                    <a:lnTo>
                      <a:pt x="242" y="502"/>
                    </a:lnTo>
                    <a:lnTo>
                      <a:pt x="228" y="500"/>
                    </a:lnTo>
                    <a:lnTo>
                      <a:pt x="215" y="494"/>
                    </a:lnTo>
                    <a:lnTo>
                      <a:pt x="204" y="489"/>
                    </a:lnTo>
                    <a:lnTo>
                      <a:pt x="193" y="481"/>
                    </a:lnTo>
                    <a:lnTo>
                      <a:pt x="183" y="478"/>
                    </a:lnTo>
                    <a:lnTo>
                      <a:pt x="172" y="481"/>
                    </a:lnTo>
                    <a:lnTo>
                      <a:pt x="169" y="489"/>
                    </a:lnTo>
                    <a:lnTo>
                      <a:pt x="164" y="500"/>
                    </a:lnTo>
                    <a:lnTo>
                      <a:pt x="153" y="510"/>
                    </a:lnTo>
                    <a:lnTo>
                      <a:pt x="140" y="521"/>
                    </a:lnTo>
                    <a:lnTo>
                      <a:pt x="129" y="532"/>
                    </a:lnTo>
                    <a:lnTo>
                      <a:pt x="115" y="545"/>
                    </a:lnTo>
                    <a:lnTo>
                      <a:pt x="105" y="561"/>
                    </a:lnTo>
                    <a:lnTo>
                      <a:pt x="99" y="578"/>
                    </a:lnTo>
                    <a:lnTo>
                      <a:pt x="99" y="591"/>
                    </a:lnTo>
                    <a:lnTo>
                      <a:pt x="97" y="604"/>
                    </a:lnTo>
                    <a:lnTo>
                      <a:pt x="94" y="612"/>
                    </a:lnTo>
                    <a:lnTo>
                      <a:pt x="86" y="618"/>
                    </a:lnTo>
                    <a:lnTo>
                      <a:pt x="83" y="618"/>
                    </a:lnTo>
                    <a:lnTo>
                      <a:pt x="78" y="618"/>
                    </a:lnTo>
                    <a:lnTo>
                      <a:pt x="73" y="615"/>
                    </a:lnTo>
                    <a:lnTo>
                      <a:pt x="62" y="610"/>
                    </a:lnTo>
                    <a:lnTo>
                      <a:pt x="54" y="602"/>
                    </a:lnTo>
                    <a:lnTo>
                      <a:pt x="46" y="596"/>
                    </a:lnTo>
                    <a:lnTo>
                      <a:pt x="35" y="594"/>
                    </a:lnTo>
                    <a:lnTo>
                      <a:pt x="27" y="591"/>
                    </a:lnTo>
                    <a:lnTo>
                      <a:pt x="19" y="586"/>
                    </a:lnTo>
                    <a:lnTo>
                      <a:pt x="11" y="580"/>
                    </a:lnTo>
                    <a:lnTo>
                      <a:pt x="3" y="572"/>
                    </a:lnTo>
                    <a:lnTo>
                      <a:pt x="0" y="564"/>
                    </a:lnTo>
                    <a:lnTo>
                      <a:pt x="0" y="559"/>
                    </a:lnTo>
                    <a:lnTo>
                      <a:pt x="3" y="556"/>
                    </a:lnTo>
                    <a:lnTo>
                      <a:pt x="8" y="556"/>
                    </a:lnTo>
                    <a:lnTo>
                      <a:pt x="14" y="556"/>
                    </a:lnTo>
                    <a:lnTo>
                      <a:pt x="16" y="559"/>
                    </a:lnTo>
                    <a:lnTo>
                      <a:pt x="24" y="561"/>
                    </a:lnTo>
                    <a:lnTo>
                      <a:pt x="32" y="561"/>
                    </a:lnTo>
                    <a:lnTo>
                      <a:pt x="43" y="561"/>
                    </a:lnTo>
                    <a:lnTo>
                      <a:pt x="38" y="556"/>
                    </a:lnTo>
                    <a:lnTo>
                      <a:pt x="40" y="556"/>
                    </a:lnTo>
                    <a:lnTo>
                      <a:pt x="43" y="553"/>
                    </a:lnTo>
                    <a:lnTo>
                      <a:pt x="51" y="551"/>
                    </a:lnTo>
                    <a:lnTo>
                      <a:pt x="56" y="551"/>
                    </a:lnTo>
                    <a:lnTo>
                      <a:pt x="56" y="556"/>
                    </a:lnTo>
                    <a:lnTo>
                      <a:pt x="59" y="556"/>
                    </a:lnTo>
                    <a:lnTo>
                      <a:pt x="65" y="556"/>
                    </a:lnTo>
                    <a:lnTo>
                      <a:pt x="67" y="556"/>
                    </a:lnTo>
                    <a:lnTo>
                      <a:pt x="70" y="556"/>
                    </a:lnTo>
                    <a:lnTo>
                      <a:pt x="78" y="543"/>
                    </a:lnTo>
                    <a:lnTo>
                      <a:pt x="94" y="516"/>
                    </a:lnTo>
                    <a:lnTo>
                      <a:pt x="110" y="486"/>
                    </a:lnTo>
                    <a:lnTo>
                      <a:pt x="118" y="465"/>
                    </a:lnTo>
                    <a:lnTo>
                      <a:pt x="113" y="457"/>
                    </a:lnTo>
                    <a:lnTo>
                      <a:pt x="107" y="446"/>
                    </a:lnTo>
                    <a:lnTo>
                      <a:pt x="102" y="435"/>
                    </a:lnTo>
                    <a:lnTo>
                      <a:pt x="99" y="430"/>
                    </a:lnTo>
                    <a:lnTo>
                      <a:pt x="107" y="419"/>
                    </a:lnTo>
                    <a:lnTo>
                      <a:pt x="118" y="408"/>
                    </a:lnTo>
                    <a:lnTo>
                      <a:pt x="132" y="392"/>
                    </a:lnTo>
                    <a:lnTo>
                      <a:pt x="145" y="371"/>
                    </a:lnTo>
                    <a:lnTo>
                      <a:pt x="156" y="349"/>
                    </a:lnTo>
                    <a:lnTo>
                      <a:pt x="166" y="328"/>
                    </a:lnTo>
                    <a:lnTo>
                      <a:pt x="174" y="312"/>
                    </a:lnTo>
                    <a:lnTo>
                      <a:pt x="183" y="301"/>
                    </a:lnTo>
                    <a:lnTo>
                      <a:pt x="193" y="298"/>
                    </a:lnTo>
                    <a:lnTo>
                      <a:pt x="201" y="296"/>
                    </a:lnTo>
                    <a:lnTo>
                      <a:pt x="207" y="290"/>
                    </a:lnTo>
                    <a:lnTo>
                      <a:pt x="207" y="285"/>
                    </a:lnTo>
                    <a:lnTo>
                      <a:pt x="204" y="285"/>
                    </a:lnTo>
                    <a:lnTo>
                      <a:pt x="201" y="285"/>
                    </a:lnTo>
                    <a:lnTo>
                      <a:pt x="196" y="285"/>
                    </a:lnTo>
                    <a:lnTo>
                      <a:pt x="193" y="285"/>
                    </a:lnTo>
                    <a:lnTo>
                      <a:pt x="196" y="277"/>
                    </a:lnTo>
                    <a:lnTo>
                      <a:pt x="196" y="274"/>
                    </a:lnTo>
                    <a:lnTo>
                      <a:pt x="193" y="269"/>
                    </a:lnTo>
                    <a:lnTo>
                      <a:pt x="188" y="263"/>
                    </a:lnTo>
                    <a:lnTo>
                      <a:pt x="183" y="250"/>
                    </a:lnTo>
                    <a:lnTo>
                      <a:pt x="180" y="226"/>
                    </a:lnTo>
                    <a:lnTo>
                      <a:pt x="183" y="199"/>
                    </a:lnTo>
                    <a:lnTo>
                      <a:pt x="196" y="175"/>
                    </a:lnTo>
                    <a:lnTo>
                      <a:pt x="196" y="170"/>
                    </a:lnTo>
                    <a:lnTo>
                      <a:pt x="196" y="167"/>
                    </a:lnTo>
                    <a:lnTo>
                      <a:pt x="193" y="161"/>
                    </a:lnTo>
                    <a:lnTo>
                      <a:pt x="188" y="161"/>
                    </a:lnTo>
                    <a:lnTo>
                      <a:pt x="180" y="161"/>
                    </a:lnTo>
                    <a:lnTo>
                      <a:pt x="172" y="161"/>
                    </a:lnTo>
                    <a:lnTo>
                      <a:pt x="164" y="159"/>
                    </a:lnTo>
                    <a:lnTo>
                      <a:pt x="161" y="153"/>
                    </a:lnTo>
                    <a:lnTo>
                      <a:pt x="161" y="151"/>
                    </a:lnTo>
                    <a:lnTo>
                      <a:pt x="161" y="145"/>
                    </a:lnTo>
                    <a:lnTo>
                      <a:pt x="158" y="143"/>
                    </a:lnTo>
                    <a:lnTo>
                      <a:pt x="158" y="140"/>
                    </a:lnTo>
                    <a:lnTo>
                      <a:pt x="158" y="137"/>
                    </a:lnTo>
                    <a:lnTo>
                      <a:pt x="156" y="135"/>
                    </a:lnTo>
                    <a:lnTo>
                      <a:pt x="153" y="132"/>
                    </a:lnTo>
                    <a:lnTo>
                      <a:pt x="148" y="132"/>
                    </a:lnTo>
                    <a:lnTo>
                      <a:pt x="148" y="129"/>
                    </a:lnTo>
                    <a:lnTo>
                      <a:pt x="145" y="124"/>
                    </a:lnTo>
                    <a:lnTo>
                      <a:pt x="148" y="121"/>
                    </a:lnTo>
                    <a:lnTo>
                      <a:pt x="150" y="119"/>
                    </a:lnTo>
                    <a:lnTo>
                      <a:pt x="153" y="116"/>
                    </a:lnTo>
                    <a:lnTo>
                      <a:pt x="150" y="113"/>
                    </a:lnTo>
                    <a:lnTo>
                      <a:pt x="148" y="108"/>
                    </a:lnTo>
                    <a:lnTo>
                      <a:pt x="145" y="105"/>
                    </a:lnTo>
                    <a:lnTo>
                      <a:pt x="145" y="100"/>
                    </a:lnTo>
                    <a:lnTo>
                      <a:pt x="145" y="94"/>
                    </a:lnTo>
                    <a:lnTo>
                      <a:pt x="145" y="86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9"/>
              <p:cNvSpPr>
                <a:spLocks/>
              </p:cNvSpPr>
              <p:nvPr/>
            </p:nvSpPr>
            <p:spPr bwMode="auto">
              <a:xfrm>
                <a:off x="3931" y="3215"/>
                <a:ext cx="429" cy="639"/>
              </a:xfrm>
              <a:custGeom>
                <a:avLst/>
                <a:gdLst>
                  <a:gd name="T0" fmla="*/ 61 w 429"/>
                  <a:gd name="T1" fmla="*/ 27 h 639"/>
                  <a:gd name="T2" fmla="*/ 69 w 429"/>
                  <a:gd name="T3" fmla="*/ 27 h 639"/>
                  <a:gd name="T4" fmla="*/ 110 w 429"/>
                  <a:gd name="T5" fmla="*/ 0 h 639"/>
                  <a:gd name="T6" fmla="*/ 145 w 429"/>
                  <a:gd name="T7" fmla="*/ 14 h 639"/>
                  <a:gd name="T8" fmla="*/ 166 w 429"/>
                  <a:gd name="T9" fmla="*/ 27 h 639"/>
                  <a:gd name="T10" fmla="*/ 222 w 429"/>
                  <a:gd name="T11" fmla="*/ 67 h 639"/>
                  <a:gd name="T12" fmla="*/ 195 w 429"/>
                  <a:gd name="T13" fmla="*/ 102 h 639"/>
                  <a:gd name="T14" fmla="*/ 177 w 429"/>
                  <a:gd name="T15" fmla="*/ 118 h 639"/>
                  <a:gd name="T16" fmla="*/ 177 w 429"/>
                  <a:gd name="T17" fmla="*/ 124 h 639"/>
                  <a:gd name="T18" fmla="*/ 158 w 429"/>
                  <a:gd name="T19" fmla="*/ 126 h 639"/>
                  <a:gd name="T20" fmla="*/ 163 w 429"/>
                  <a:gd name="T21" fmla="*/ 134 h 639"/>
                  <a:gd name="T22" fmla="*/ 185 w 429"/>
                  <a:gd name="T23" fmla="*/ 148 h 639"/>
                  <a:gd name="T24" fmla="*/ 193 w 429"/>
                  <a:gd name="T25" fmla="*/ 193 h 639"/>
                  <a:gd name="T26" fmla="*/ 201 w 429"/>
                  <a:gd name="T27" fmla="*/ 199 h 639"/>
                  <a:gd name="T28" fmla="*/ 206 w 429"/>
                  <a:gd name="T29" fmla="*/ 234 h 639"/>
                  <a:gd name="T30" fmla="*/ 212 w 429"/>
                  <a:gd name="T31" fmla="*/ 263 h 639"/>
                  <a:gd name="T32" fmla="*/ 246 w 429"/>
                  <a:gd name="T33" fmla="*/ 303 h 639"/>
                  <a:gd name="T34" fmla="*/ 311 w 429"/>
                  <a:gd name="T35" fmla="*/ 341 h 639"/>
                  <a:gd name="T36" fmla="*/ 340 w 429"/>
                  <a:gd name="T37" fmla="*/ 368 h 639"/>
                  <a:gd name="T38" fmla="*/ 289 w 429"/>
                  <a:gd name="T39" fmla="*/ 387 h 639"/>
                  <a:gd name="T40" fmla="*/ 263 w 429"/>
                  <a:gd name="T41" fmla="*/ 416 h 639"/>
                  <a:gd name="T42" fmla="*/ 276 w 429"/>
                  <a:gd name="T43" fmla="*/ 438 h 639"/>
                  <a:gd name="T44" fmla="*/ 308 w 429"/>
                  <a:gd name="T45" fmla="*/ 440 h 639"/>
                  <a:gd name="T46" fmla="*/ 373 w 429"/>
                  <a:gd name="T47" fmla="*/ 462 h 639"/>
                  <a:gd name="T48" fmla="*/ 418 w 429"/>
                  <a:gd name="T49" fmla="*/ 462 h 639"/>
                  <a:gd name="T50" fmla="*/ 426 w 429"/>
                  <a:gd name="T51" fmla="*/ 507 h 639"/>
                  <a:gd name="T52" fmla="*/ 418 w 429"/>
                  <a:gd name="T53" fmla="*/ 553 h 639"/>
                  <a:gd name="T54" fmla="*/ 389 w 429"/>
                  <a:gd name="T55" fmla="*/ 556 h 639"/>
                  <a:gd name="T56" fmla="*/ 386 w 429"/>
                  <a:gd name="T57" fmla="*/ 526 h 639"/>
                  <a:gd name="T58" fmla="*/ 373 w 429"/>
                  <a:gd name="T59" fmla="*/ 497 h 639"/>
                  <a:gd name="T60" fmla="*/ 335 w 429"/>
                  <a:gd name="T61" fmla="*/ 489 h 639"/>
                  <a:gd name="T62" fmla="*/ 273 w 429"/>
                  <a:gd name="T63" fmla="*/ 481 h 639"/>
                  <a:gd name="T64" fmla="*/ 228 w 429"/>
                  <a:gd name="T65" fmla="*/ 456 h 639"/>
                  <a:gd name="T66" fmla="*/ 198 w 429"/>
                  <a:gd name="T67" fmla="*/ 430 h 639"/>
                  <a:gd name="T68" fmla="*/ 150 w 429"/>
                  <a:gd name="T69" fmla="*/ 451 h 639"/>
                  <a:gd name="T70" fmla="*/ 139 w 429"/>
                  <a:gd name="T71" fmla="*/ 497 h 639"/>
                  <a:gd name="T72" fmla="*/ 96 w 429"/>
                  <a:gd name="T73" fmla="*/ 572 h 639"/>
                  <a:gd name="T74" fmla="*/ 83 w 429"/>
                  <a:gd name="T75" fmla="*/ 626 h 639"/>
                  <a:gd name="T76" fmla="*/ 56 w 429"/>
                  <a:gd name="T77" fmla="*/ 626 h 639"/>
                  <a:gd name="T78" fmla="*/ 16 w 429"/>
                  <a:gd name="T79" fmla="*/ 634 h 639"/>
                  <a:gd name="T80" fmla="*/ 0 w 429"/>
                  <a:gd name="T81" fmla="*/ 615 h 639"/>
                  <a:gd name="T82" fmla="*/ 18 w 429"/>
                  <a:gd name="T83" fmla="*/ 607 h 639"/>
                  <a:gd name="T84" fmla="*/ 35 w 429"/>
                  <a:gd name="T85" fmla="*/ 593 h 639"/>
                  <a:gd name="T86" fmla="*/ 48 w 429"/>
                  <a:gd name="T87" fmla="*/ 580 h 639"/>
                  <a:gd name="T88" fmla="*/ 69 w 429"/>
                  <a:gd name="T89" fmla="*/ 548 h 639"/>
                  <a:gd name="T90" fmla="*/ 99 w 429"/>
                  <a:gd name="T91" fmla="*/ 443 h 639"/>
                  <a:gd name="T92" fmla="*/ 94 w 429"/>
                  <a:gd name="T93" fmla="*/ 430 h 639"/>
                  <a:gd name="T94" fmla="*/ 102 w 429"/>
                  <a:gd name="T95" fmla="*/ 387 h 639"/>
                  <a:gd name="T96" fmla="*/ 118 w 429"/>
                  <a:gd name="T97" fmla="*/ 287 h 639"/>
                  <a:gd name="T98" fmla="*/ 131 w 429"/>
                  <a:gd name="T99" fmla="*/ 269 h 639"/>
                  <a:gd name="T100" fmla="*/ 102 w 429"/>
                  <a:gd name="T101" fmla="*/ 207 h 639"/>
                  <a:gd name="T102" fmla="*/ 96 w 429"/>
                  <a:gd name="T103" fmla="*/ 150 h 639"/>
                  <a:gd name="T104" fmla="*/ 112 w 429"/>
                  <a:gd name="T105" fmla="*/ 132 h 639"/>
                  <a:gd name="T106" fmla="*/ 75 w 429"/>
                  <a:gd name="T107" fmla="*/ 113 h 639"/>
                  <a:gd name="T108" fmla="*/ 69 w 429"/>
                  <a:gd name="T109" fmla="*/ 91 h 639"/>
                  <a:gd name="T110" fmla="*/ 67 w 429"/>
                  <a:gd name="T111" fmla="*/ 81 h 639"/>
                  <a:gd name="T112" fmla="*/ 61 w 429"/>
                  <a:gd name="T113" fmla="*/ 67 h 6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9"/>
                  <a:gd name="T172" fmla="*/ 0 h 639"/>
                  <a:gd name="T173" fmla="*/ 429 w 429"/>
                  <a:gd name="T174" fmla="*/ 639 h 6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9" h="639">
                    <a:moveTo>
                      <a:pt x="61" y="56"/>
                    </a:moveTo>
                    <a:lnTo>
                      <a:pt x="59" y="54"/>
                    </a:lnTo>
                    <a:lnTo>
                      <a:pt x="56" y="43"/>
                    </a:lnTo>
                    <a:lnTo>
                      <a:pt x="56" y="35"/>
                    </a:lnTo>
                    <a:lnTo>
                      <a:pt x="61" y="27"/>
                    </a:lnTo>
                    <a:lnTo>
                      <a:pt x="61" y="30"/>
                    </a:lnTo>
                    <a:lnTo>
                      <a:pt x="64" y="32"/>
                    </a:lnTo>
                    <a:lnTo>
                      <a:pt x="69" y="35"/>
                    </a:lnTo>
                    <a:lnTo>
                      <a:pt x="72" y="35"/>
                    </a:lnTo>
                    <a:lnTo>
                      <a:pt x="69" y="27"/>
                    </a:lnTo>
                    <a:lnTo>
                      <a:pt x="69" y="22"/>
                    </a:lnTo>
                    <a:lnTo>
                      <a:pt x="75" y="14"/>
                    </a:lnTo>
                    <a:lnTo>
                      <a:pt x="83" y="5"/>
                    </a:lnTo>
                    <a:lnTo>
                      <a:pt x="94" y="3"/>
                    </a:lnTo>
                    <a:lnTo>
                      <a:pt x="110" y="0"/>
                    </a:lnTo>
                    <a:lnTo>
                      <a:pt x="128" y="3"/>
                    </a:lnTo>
                    <a:lnTo>
                      <a:pt x="155" y="8"/>
                    </a:lnTo>
                    <a:lnTo>
                      <a:pt x="150" y="8"/>
                    </a:lnTo>
                    <a:lnTo>
                      <a:pt x="147" y="8"/>
                    </a:lnTo>
                    <a:lnTo>
                      <a:pt x="145" y="14"/>
                    </a:lnTo>
                    <a:lnTo>
                      <a:pt x="142" y="19"/>
                    </a:lnTo>
                    <a:lnTo>
                      <a:pt x="145" y="14"/>
                    </a:lnTo>
                    <a:lnTo>
                      <a:pt x="153" y="16"/>
                    </a:lnTo>
                    <a:lnTo>
                      <a:pt x="158" y="22"/>
                    </a:lnTo>
                    <a:lnTo>
                      <a:pt x="166" y="27"/>
                    </a:lnTo>
                    <a:lnTo>
                      <a:pt x="174" y="38"/>
                    </a:lnTo>
                    <a:lnTo>
                      <a:pt x="190" y="51"/>
                    </a:lnTo>
                    <a:lnTo>
                      <a:pt x="206" y="62"/>
                    </a:lnTo>
                    <a:lnTo>
                      <a:pt x="220" y="56"/>
                    </a:lnTo>
                    <a:lnTo>
                      <a:pt x="222" y="67"/>
                    </a:lnTo>
                    <a:lnTo>
                      <a:pt x="222" y="83"/>
                    </a:lnTo>
                    <a:lnTo>
                      <a:pt x="212" y="94"/>
                    </a:lnTo>
                    <a:lnTo>
                      <a:pt x="185" y="97"/>
                    </a:lnTo>
                    <a:lnTo>
                      <a:pt x="190" y="99"/>
                    </a:lnTo>
                    <a:lnTo>
                      <a:pt x="195" y="102"/>
                    </a:lnTo>
                    <a:lnTo>
                      <a:pt x="201" y="102"/>
                    </a:lnTo>
                    <a:lnTo>
                      <a:pt x="206" y="102"/>
                    </a:lnTo>
                    <a:lnTo>
                      <a:pt x="201" y="110"/>
                    </a:lnTo>
                    <a:lnTo>
                      <a:pt x="190" y="116"/>
                    </a:lnTo>
                    <a:lnTo>
                      <a:pt x="177" y="118"/>
                    </a:lnTo>
                    <a:lnTo>
                      <a:pt x="158" y="116"/>
                    </a:lnTo>
                    <a:lnTo>
                      <a:pt x="166" y="118"/>
                    </a:lnTo>
                    <a:lnTo>
                      <a:pt x="169" y="121"/>
                    </a:lnTo>
                    <a:lnTo>
                      <a:pt x="174" y="124"/>
                    </a:lnTo>
                    <a:lnTo>
                      <a:pt x="177" y="124"/>
                    </a:lnTo>
                    <a:lnTo>
                      <a:pt x="174" y="126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6" y="129"/>
                    </a:lnTo>
                    <a:lnTo>
                      <a:pt x="158" y="126"/>
                    </a:lnTo>
                    <a:lnTo>
                      <a:pt x="153" y="126"/>
                    </a:lnTo>
                    <a:lnTo>
                      <a:pt x="150" y="129"/>
                    </a:lnTo>
                    <a:lnTo>
                      <a:pt x="150" y="132"/>
                    </a:lnTo>
                    <a:lnTo>
                      <a:pt x="155" y="132"/>
                    </a:lnTo>
                    <a:lnTo>
                      <a:pt x="163" y="134"/>
                    </a:lnTo>
                    <a:lnTo>
                      <a:pt x="171" y="137"/>
                    </a:lnTo>
                    <a:lnTo>
                      <a:pt x="177" y="140"/>
                    </a:lnTo>
                    <a:lnTo>
                      <a:pt x="177" y="142"/>
                    </a:lnTo>
                    <a:lnTo>
                      <a:pt x="182" y="145"/>
                    </a:lnTo>
                    <a:lnTo>
                      <a:pt x="185" y="148"/>
                    </a:lnTo>
                    <a:lnTo>
                      <a:pt x="185" y="150"/>
                    </a:lnTo>
                    <a:lnTo>
                      <a:pt x="190" y="156"/>
                    </a:lnTo>
                    <a:lnTo>
                      <a:pt x="193" y="167"/>
                    </a:lnTo>
                    <a:lnTo>
                      <a:pt x="195" y="183"/>
                    </a:lnTo>
                    <a:lnTo>
                      <a:pt x="193" y="193"/>
                    </a:lnTo>
                    <a:lnTo>
                      <a:pt x="195" y="193"/>
                    </a:lnTo>
                    <a:lnTo>
                      <a:pt x="198" y="193"/>
                    </a:lnTo>
                    <a:lnTo>
                      <a:pt x="201" y="199"/>
                    </a:lnTo>
                    <a:lnTo>
                      <a:pt x="206" y="207"/>
                    </a:lnTo>
                    <a:lnTo>
                      <a:pt x="209" y="215"/>
                    </a:lnTo>
                    <a:lnTo>
                      <a:pt x="212" y="220"/>
                    </a:lnTo>
                    <a:lnTo>
                      <a:pt x="209" y="226"/>
                    </a:lnTo>
                    <a:lnTo>
                      <a:pt x="206" y="234"/>
                    </a:lnTo>
                    <a:lnTo>
                      <a:pt x="204" y="244"/>
                    </a:lnTo>
                    <a:lnTo>
                      <a:pt x="206" y="255"/>
                    </a:lnTo>
                    <a:lnTo>
                      <a:pt x="209" y="260"/>
                    </a:lnTo>
                    <a:lnTo>
                      <a:pt x="212" y="263"/>
                    </a:lnTo>
                    <a:lnTo>
                      <a:pt x="214" y="263"/>
                    </a:lnTo>
                    <a:lnTo>
                      <a:pt x="225" y="271"/>
                    </a:lnTo>
                    <a:lnTo>
                      <a:pt x="236" y="282"/>
                    </a:lnTo>
                    <a:lnTo>
                      <a:pt x="244" y="295"/>
                    </a:lnTo>
                    <a:lnTo>
                      <a:pt x="246" y="303"/>
                    </a:lnTo>
                    <a:lnTo>
                      <a:pt x="252" y="311"/>
                    </a:lnTo>
                    <a:lnTo>
                      <a:pt x="263" y="320"/>
                    </a:lnTo>
                    <a:lnTo>
                      <a:pt x="276" y="328"/>
                    </a:lnTo>
                    <a:lnTo>
                      <a:pt x="292" y="336"/>
                    </a:lnTo>
                    <a:lnTo>
                      <a:pt x="311" y="341"/>
                    </a:lnTo>
                    <a:lnTo>
                      <a:pt x="330" y="346"/>
                    </a:lnTo>
                    <a:lnTo>
                      <a:pt x="348" y="349"/>
                    </a:lnTo>
                    <a:lnTo>
                      <a:pt x="364" y="346"/>
                    </a:lnTo>
                    <a:lnTo>
                      <a:pt x="354" y="360"/>
                    </a:lnTo>
                    <a:lnTo>
                      <a:pt x="340" y="368"/>
                    </a:lnTo>
                    <a:lnTo>
                      <a:pt x="327" y="373"/>
                    </a:lnTo>
                    <a:lnTo>
                      <a:pt x="316" y="373"/>
                    </a:lnTo>
                    <a:lnTo>
                      <a:pt x="308" y="376"/>
                    </a:lnTo>
                    <a:lnTo>
                      <a:pt x="300" y="381"/>
                    </a:lnTo>
                    <a:lnTo>
                      <a:pt x="289" y="387"/>
                    </a:lnTo>
                    <a:lnTo>
                      <a:pt x="281" y="395"/>
                    </a:lnTo>
                    <a:lnTo>
                      <a:pt x="276" y="403"/>
                    </a:lnTo>
                    <a:lnTo>
                      <a:pt x="273" y="411"/>
                    </a:lnTo>
                    <a:lnTo>
                      <a:pt x="268" y="413"/>
                    </a:lnTo>
                    <a:lnTo>
                      <a:pt x="263" y="416"/>
                    </a:lnTo>
                    <a:lnTo>
                      <a:pt x="268" y="422"/>
                    </a:lnTo>
                    <a:lnTo>
                      <a:pt x="271" y="427"/>
                    </a:lnTo>
                    <a:lnTo>
                      <a:pt x="276" y="432"/>
                    </a:lnTo>
                    <a:lnTo>
                      <a:pt x="276" y="435"/>
                    </a:lnTo>
                    <a:lnTo>
                      <a:pt x="276" y="438"/>
                    </a:lnTo>
                    <a:lnTo>
                      <a:pt x="279" y="440"/>
                    </a:lnTo>
                    <a:lnTo>
                      <a:pt x="284" y="443"/>
                    </a:lnTo>
                    <a:lnTo>
                      <a:pt x="289" y="443"/>
                    </a:lnTo>
                    <a:lnTo>
                      <a:pt x="297" y="443"/>
                    </a:lnTo>
                    <a:lnTo>
                      <a:pt x="308" y="440"/>
                    </a:lnTo>
                    <a:lnTo>
                      <a:pt x="322" y="440"/>
                    </a:lnTo>
                    <a:lnTo>
                      <a:pt x="335" y="443"/>
                    </a:lnTo>
                    <a:lnTo>
                      <a:pt x="348" y="448"/>
                    </a:lnTo>
                    <a:lnTo>
                      <a:pt x="359" y="456"/>
                    </a:lnTo>
                    <a:lnTo>
                      <a:pt x="373" y="462"/>
                    </a:lnTo>
                    <a:lnTo>
                      <a:pt x="383" y="464"/>
                    </a:lnTo>
                    <a:lnTo>
                      <a:pt x="394" y="464"/>
                    </a:lnTo>
                    <a:lnTo>
                      <a:pt x="402" y="462"/>
                    </a:lnTo>
                    <a:lnTo>
                      <a:pt x="410" y="459"/>
                    </a:lnTo>
                    <a:lnTo>
                      <a:pt x="418" y="462"/>
                    </a:lnTo>
                    <a:lnTo>
                      <a:pt x="426" y="467"/>
                    </a:lnTo>
                    <a:lnTo>
                      <a:pt x="429" y="478"/>
                    </a:lnTo>
                    <a:lnTo>
                      <a:pt x="429" y="489"/>
                    </a:lnTo>
                    <a:lnTo>
                      <a:pt x="426" y="499"/>
                    </a:lnTo>
                    <a:lnTo>
                      <a:pt x="426" y="507"/>
                    </a:lnTo>
                    <a:lnTo>
                      <a:pt x="423" y="518"/>
                    </a:lnTo>
                    <a:lnTo>
                      <a:pt x="421" y="526"/>
                    </a:lnTo>
                    <a:lnTo>
                      <a:pt x="421" y="537"/>
                    </a:lnTo>
                    <a:lnTo>
                      <a:pt x="421" y="545"/>
                    </a:lnTo>
                    <a:lnTo>
                      <a:pt x="418" y="553"/>
                    </a:lnTo>
                    <a:lnTo>
                      <a:pt x="413" y="561"/>
                    </a:lnTo>
                    <a:lnTo>
                      <a:pt x="405" y="566"/>
                    </a:lnTo>
                    <a:lnTo>
                      <a:pt x="397" y="564"/>
                    </a:lnTo>
                    <a:lnTo>
                      <a:pt x="391" y="561"/>
                    </a:lnTo>
                    <a:lnTo>
                      <a:pt x="389" y="556"/>
                    </a:lnTo>
                    <a:lnTo>
                      <a:pt x="391" y="548"/>
                    </a:lnTo>
                    <a:lnTo>
                      <a:pt x="391" y="545"/>
                    </a:lnTo>
                    <a:lnTo>
                      <a:pt x="391" y="537"/>
                    </a:lnTo>
                    <a:lnTo>
                      <a:pt x="389" y="532"/>
                    </a:lnTo>
                    <a:lnTo>
                      <a:pt x="386" y="526"/>
                    </a:lnTo>
                    <a:lnTo>
                      <a:pt x="383" y="521"/>
                    </a:lnTo>
                    <a:lnTo>
                      <a:pt x="381" y="513"/>
                    </a:lnTo>
                    <a:lnTo>
                      <a:pt x="378" y="505"/>
                    </a:lnTo>
                    <a:lnTo>
                      <a:pt x="378" y="499"/>
                    </a:lnTo>
                    <a:lnTo>
                      <a:pt x="373" y="497"/>
                    </a:lnTo>
                    <a:lnTo>
                      <a:pt x="364" y="494"/>
                    </a:lnTo>
                    <a:lnTo>
                      <a:pt x="356" y="489"/>
                    </a:lnTo>
                    <a:lnTo>
                      <a:pt x="351" y="489"/>
                    </a:lnTo>
                    <a:lnTo>
                      <a:pt x="346" y="489"/>
                    </a:lnTo>
                    <a:lnTo>
                      <a:pt x="335" y="489"/>
                    </a:lnTo>
                    <a:lnTo>
                      <a:pt x="324" y="486"/>
                    </a:lnTo>
                    <a:lnTo>
                      <a:pt x="311" y="486"/>
                    </a:lnTo>
                    <a:lnTo>
                      <a:pt x="295" y="483"/>
                    </a:lnTo>
                    <a:lnTo>
                      <a:pt x="284" y="481"/>
                    </a:lnTo>
                    <a:lnTo>
                      <a:pt x="273" y="481"/>
                    </a:lnTo>
                    <a:lnTo>
                      <a:pt x="268" y="478"/>
                    </a:lnTo>
                    <a:lnTo>
                      <a:pt x="260" y="475"/>
                    </a:lnTo>
                    <a:lnTo>
                      <a:pt x="249" y="473"/>
                    </a:lnTo>
                    <a:lnTo>
                      <a:pt x="238" y="464"/>
                    </a:lnTo>
                    <a:lnTo>
                      <a:pt x="228" y="456"/>
                    </a:lnTo>
                    <a:lnTo>
                      <a:pt x="217" y="446"/>
                    </a:lnTo>
                    <a:lnTo>
                      <a:pt x="212" y="438"/>
                    </a:lnTo>
                    <a:lnTo>
                      <a:pt x="206" y="430"/>
                    </a:lnTo>
                    <a:lnTo>
                      <a:pt x="204" y="427"/>
                    </a:lnTo>
                    <a:lnTo>
                      <a:pt x="198" y="430"/>
                    </a:lnTo>
                    <a:lnTo>
                      <a:pt x="187" y="435"/>
                    </a:lnTo>
                    <a:lnTo>
                      <a:pt x="174" y="440"/>
                    </a:lnTo>
                    <a:lnTo>
                      <a:pt x="158" y="440"/>
                    </a:lnTo>
                    <a:lnTo>
                      <a:pt x="155" y="443"/>
                    </a:lnTo>
                    <a:lnTo>
                      <a:pt x="150" y="451"/>
                    </a:lnTo>
                    <a:lnTo>
                      <a:pt x="147" y="456"/>
                    </a:lnTo>
                    <a:lnTo>
                      <a:pt x="145" y="462"/>
                    </a:lnTo>
                    <a:lnTo>
                      <a:pt x="145" y="470"/>
                    </a:lnTo>
                    <a:lnTo>
                      <a:pt x="142" y="483"/>
                    </a:lnTo>
                    <a:lnTo>
                      <a:pt x="139" y="497"/>
                    </a:lnTo>
                    <a:lnTo>
                      <a:pt x="131" y="510"/>
                    </a:lnTo>
                    <a:lnTo>
                      <a:pt x="123" y="524"/>
                    </a:lnTo>
                    <a:lnTo>
                      <a:pt x="112" y="537"/>
                    </a:lnTo>
                    <a:lnTo>
                      <a:pt x="102" y="553"/>
                    </a:lnTo>
                    <a:lnTo>
                      <a:pt x="96" y="572"/>
                    </a:lnTo>
                    <a:lnTo>
                      <a:pt x="96" y="585"/>
                    </a:lnTo>
                    <a:lnTo>
                      <a:pt x="96" y="596"/>
                    </a:lnTo>
                    <a:lnTo>
                      <a:pt x="94" y="609"/>
                    </a:lnTo>
                    <a:lnTo>
                      <a:pt x="88" y="623"/>
                    </a:lnTo>
                    <a:lnTo>
                      <a:pt x="83" y="626"/>
                    </a:lnTo>
                    <a:lnTo>
                      <a:pt x="80" y="626"/>
                    </a:lnTo>
                    <a:lnTo>
                      <a:pt x="75" y="623"/>
                    </a:lnTo>
                    <a:lnTo>
                      <a:pt x="72" y="623"/>
                    </a:lnTo>
                    <a:lnTo>
                      <a:pt x="67" y="623"/>
                    </a:lnTo>
                    <a:lnTo>
                      <a:pt x="56" y="626"/>
                    </a:lnTo>
                    <a:lnTo>
                      <a:pt x="48" y="631"/>
                    </a:lnTo>
                    <a:lnTo>
                      <a:pt x="40" y="636"/>
                    </a:lnTo>
                    <a:lnTo>
                      <a:pt x="32" y="639"/>
                    </a:lnTo>
                    <a:lnTo>
                      <a:pt x="24" y="636"/>
                    </a:lnTo>
                    <a:lnTo>
                      <a:pt x="16" y="634"/>
                    </a:lnTo>
                    <a:lnTo>
                      <a:pt x="10" y="628"/>
                    </a:lnTo>
                    <a:lnTo>
                      <a:pt x="5" y="626"/>
                    </a:lnTo>
                    <a:lnTo>
                      <a:pt x="2" y="620"/>
                    </a:lnTo>
                    <a:lnTo>
                      <a:pt x="0" y="617"/>
                    </a:lnTo>
                    <a:lnTo>
                      <a:pt x="0" y="615"/>
                    </a:lnTo>
                    <a:lnTo>
                      <a:pt x="0" y="609"/>
                    </a:lnTo>
                    <a:lnTo>
                      <a:pt x="2" y="607"/>
                    </a:lnTo>
                    <a:lnTo>
                      <a:pt x="8" y="604"/>
                    </a:lnTo>
                    <a:lnTo>
                      <a:pt x="13" y="607"/>
                    </a:lnTo>
                    <a:lnTo>
                      <a:pt x="18" y="607"/>
                    </a:lnTo>
                    <a:lnTo>
                      <a:pt x="21" y="607"/>
                    </a:lnTo>
                    <a:lnTo>
                      <a:pt x="26" y="604"/>
                    </a:lnTo>
                    <a:lnTo>
                      <a:pt x="26" y="601"/>
                    </a:lnTo>
                    <a:lnTo>
                      <a:pt x="32" y="599"/>
                    </a:lnTo>
                    <a:lnTo>
                      <a:pt x="35" y="593"/>
                    </a:lnTo>
                    <a:lnTo>
                      <a:pt x="40" y="591"/>
                    </a:lnTo>
                    <a:lnTo>
                      <a:pt x="40" y="588"/>
                    </a:lnTo>
                    <a:lnTo>
                      <a:pt x="35" y="583"/>
                    </a:lnTo>
                    <a:lnTo>
                      <a:pt x="48" y="575"/>
                    </a:lnTo>
                    <a:lnTo>
                      <a:pt x="48" y="580"/>
                    </a:lnTo>
                    <a:lnTo>
                      <a:pt x="51" y="580"/>
                    </a:lnTo>
                    <a:lnTo>
                      <a:pt x="56" y="577"/>
                    </a:lnTo>
                    <a:lnTo>
                      <a:pt x="59" y="572"/>
                    </a:lnTo>
                    <a:lnTo>
                      <a:pt x="61" y="566"/>
                    </a:lnTo>
                    <a:lnTo>
                      <a:pt x="69" y="548"/>
                    </a:lnTo>
                    <a:lnTo>
                      <a:pt x="80" y="513"/>
                    </a:lnTo>
                    <a:lnTo>
                      <a:pt x="88" y="478"/>
                    </a:lnTo>
                    <a:lnTo>
                      <a:pt x="94" y="456"/>
                    </a:lnTo>
                    <a:lnTo>
                      <a:pt x="94" y="448"/>
                    </a:lnTo>
                    <a:lnTo>
                      <a:pt x="99" y="443"/>
                    </a:lnTo>
                    <a:lnTo>
                      <a:pt x="102" y="435"/>
                    </a:lnTo>
                    <a:lnTo>
                      <a:pt x="102" y="430"/>
                    </a:lnTo>
                    <a:lnTo>
                      <a:pt x="99" y="430"/>
                    </a:lnTo>
                    <a:lnTo>
                      <a:pt x="96" y="430"/>
                    </a:lnTo>
                    <a:lnTo>
                      <a:pt x="94" y="430"/>
                    </a:lnTo>
                    <a:lnTo>
                      <a:pt x="99" y="419"/>
                    </a:lnTo>
                    <a:lnTo>
                      <a:pt x="104" y="408"/>
                    </a:lnTo>
                    <a:lnTo>
                      <a:pt x="104" y="397"/>
                    </a:lnTo>
                    <a:lnTo>
                      <a:pt x="102" y="387"/>
                    </a:lnTo>
                    <a:lnTo>
                      <a:pt x="102" y="368"/>
                    </a:lnTo>
                    <a:lnTo>
                      <a:pt x="102" y="341"/>
                    </a:lnTo>
                    <a:lnTo>
                      <a:pt x="104" y="317"/>
                    </a:lnTo>
                    <a:lnTo>
                      <a:pt x="110" y="298"/>
                    </a:lnTo>
                    <a:lnTo>
                      <a:pt x="118" y="287"/>
                    </a:lnTo>
                    <a:lnTo>
                      <a:pt x="120" y="282"/>
                    </a:lnTo>
                    <a:lnTo>
                      <a:pt x="126" y="279"/>
                    </a:lnTo>
                    <a:lnTo>
                      <a:pt x="128" y="277"/>
                    </a:lnTo>
                    <a:lnTo>
                      <a:pt x="131" y="274"/>
                    </a:lnTo>
                    <a:lnTo>
                      <a:pt x="131" y="269"/>
                    </a:lnTo>
                    <a:lnTo>
                      <a:pt x="131" y="260"/>
                    </a:lnTo>
                    <a:lnTo>
                      <a:pt x="123" y="250"/>
                    </a:lnTo>
                    <a:lnTo>
                      <a:pt x="115" y="239"/>
                    </a:lnTo>
                    <a:lnTo>
                      <a:pt x="107" y="223"/>
                    </a:lnTo>
                    <a:lnTo>
                      <a:pt x="102" y="207"/>
                    </a:lnTo>
                    <a:lnTo>
                      <a:pt x="102" y="188"/>
                    </a:lnTo>
                    <a:lnTo>
                      <a:pt x="102" y="172"/>
                    </a:lnTo>
                    <a:lnTo>
                      <a:pt x="102" y="161"/>
                    </a:lnTo>
                    <a:lnTo>
                      <a:pt x="99" y="153"/>
                    </a:lnTo>
                    <a:lnTo>
                      <a:pt x="96" y="150"/>
                    </a:lnTo>
                    <a:lnTo>
                      <a:pt x="102" y="145"/>
                    </a:lnTo>
                    <a:lnTo>
                      <a:pt x="107" y="140"/>
                    </a:lnTo>
                    <a:lnTo>
                      <a:pt x="112" y="137"/>
                    </a:lnTo>
                    <a:lnTo>
                      <a:pt x="115" y="137"/>
                    </a:lnTo>
                    <a:lnTo>
                      <a:pt x="112" y="132"/>
                    </a:lnTo>
                    <a:lnTo>
                      <a:pt x="107" y="126"/>
                    </a:lnTo>
                    <a:lnTo>
                      <a:pt x="102" y="121"/>
                    </a:lnTo>
                    <a:lnTo>
                      <a:pt x="88" y="118"/>
                    </a:lnTo>
                    <a:lnTo>
                      <a:pt x="80" y="116"/>
                    </a:lnTo>
                    <a:lnTo>
                      <a:pt x="75" y="113"/>
                    </a:lnTo>
                    <a:lnTo>
                      <a:pt x="72" y="105"/>
                    </a:lnTo>
                    <a:lnTo>
                      <a:pt x="72" y="97"/>
                    </a:lnTo>
                    <a:lnTo>
                      <a:pt x="72" y="94"/>
                    </a:lnTo>
                    <a:lnTo>
                      <a:pt x="72" y="91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1" y="91"/>
                    </a:lnTo>
                    <a:lnTo>
                      <a:pt x="61" y="86"/>
                    </a:lnTo>
                    <a:lnTo>
                      <a:pt x="64" y="83"/>
                    </a:lnTo>
                    <a:lnTo>
                      <a:pt x="67" y="81"/>
                    </a:lnTo>
                    <a:lnTo>
                      <a:pt x="69" y="78"/>
                    </a:lnTo>
                    <a:lnTo>
                      <a:pt x="69" y="75"/>
                    </a:lnTo>
                    <a:lnTo>
                      <a:pt x="64" y="73"/>
                    </a:lnTo>
                    <a:lnTo>
                      <a:pt x="61" y="70"/>
                    </a:lnTo>
                    <a:lnTo>
                      <a:pt x="61" y="67"/>
                    </a:lnTo>
                    <a:lnTo>
                      <a:pt x="61" y="62"/>
                    </a:lnTo>
                    <a:lnTo>
                      <a:pt x="61" y="59"/>
                    </a:lnTo>
                    <a:lnTo>
                      <a:pt x="61" y="56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2933" y="3298"/>
                <a:ext cx="394" cy="532"/>
              </a:xfrm>
              <a:custGeom>
                <a:avLst/>
                <a:gdLst>
                  <a:gd name="T0" fmla="*/ 346 w 394"/>
                  <a:gd name="T1" fmla="*/ 403 h 532"/>
                  <a:gd name="T2" fmla="*/ 351 w 394"/>
                  <a:gd name="T3" fmla="*/ 411 h 532"/>
                  <a:gd name="T4" fmla="*/ 367 w 394"/>
                  <a:gd name="T5" fmla="*/ 414 h 532"/>
                  <a:gd name="T6" fmla="*/ 394 w 394"/>
                  <a:gd name="T7" fmla="*/ 489 h 532"/>
                  <a:gd name="T8" fmla="*/ 370 w 394"/>
                  <a:gd name="T9" fmla="*/ 521 h 532"/>
                  <a:gd name="T10" fmla="*/ 357 w 394"/>
                  <a:gd name="T11" fmla="*/ 500 h 532"/>
                  <a:gd name="T12" fmla="*/ 338 w 394"/>
                  <a:gd name="T13" fmla="*/ 475 h 532"/>
                  <a:gd name="T14" fmla="*/ 327 w 394"/>
                  <a:gd name="T15" fmla="*/ 451 h 532"/>
                  <a:gd name="T16" fmla="*/ 319 w 394"/>
                  <a:gd name="T17" fmla="*/ 454 h 532"/>
                  <a:gd name="T18" fmla="*/ 308 w 394"/>
                  <a:gd name="T19" fmla="*/ 454 h 532"/>
                  <a:gd name="T20" fmla="*/ 276 w 394"/>
                  <a:gd name="T21" fmla="*/ 443 h 532"/>
                  <a:gd name="T22" fmla="*/ 244 w 394"/>
                  <a:gd name="T23" fmla="*/ 430 h 532"/>
                  <a:gd name="T24" fmla="*/ 214 w 394"/>
                  <a:gd name="T25" fmla="*/ 406 h 532"/>
                  <a:gd name="T26" fmla="*/ 190 w 394"/>
                  <a:gd name="T27" fmla="*/ 371 h 532"/>
                  <a:gd name="T28" fmla="*/ 174 w 394"/>
                  <a:gd name="T29" fmla="*/ 357 h 532"/>
                  <a:gd name="T30" fmla="*/ 137 w 394"/>
                  <a:gd name="T31" fmla="*/ 395 h 532"/>
                  <a:gd name="T32" fmla="*/ 129 w 394"/>
                  <a:gd name="T33" fmla="*/ 438 h 532"/>
                  <a:gd name="T34" fmla="*/ 118 w 394"/>
                  <a:gd name="T35" fmla="*/ 478 h 532"/>
                  <a:gd name="T36" fmla="*/ 110 w 394"/>
                  <a:gd name="T37" fmla="*/ 478 h 532"/>
                  <a:gd name="T38" fmla="*/ 113 w 394"/>
                  <a:gd name="T39" fmla="*/ 521 h 532"/>
                  <a:gd name="T40" fmla="*/ 88 w 394"/>
                  <a:gd name="T41" fmla="*/ 526 h 532"/>
                  <a:gd name="T42" fmla="*/ 32 w 394"/>
                  <a:gd name="T43" fmla="*/ 508 h 532"/>
                  <a:gd name="T44" fmla="*/ 0 w 394"/>
                  <a:gd name="T45" fmla="*/ 497 h 532"/>
                  <a:gd name="T46" fmla="*/ 19 w 394"/>
                  <a:gd name="T47" fmla="*/ 473 h 532"/>
                  <a:gd name="T48" fmla="*/ 54 w 394"/>
                  <a:gd name="T49" fmla="*/ 470 h 532"/>
                  <a:gd name="T50" fmla="*/ 56 w 394"/>
                  <a:gd name="T51" fmla="*/ 465 h 532"/>
                  <a:gd name="T52" fmla="*/ 64 w 394"/>
                  <a:gd name="T53" fmla="*/ 368 h 532"/>
                  <a:gd name="T54" fmla="*/ 94 w 394"/>
                  <a:gd name="T55" fmla="*/ 328 h 532"/>
                  <a:gd name="T56" fmla="*/ 123 w 394"/>
                  <a:gd name="T57" fmla="*/ 309 h 532"/>
                  <a:gd name="T58" fmla="*/ 126 w 394"/>
                  <a:gd name="T59" fmla="*/ 290 h 532"/>
                  <a:gd name="T60" fmla="*/ 94 w 394"/>
                  <a:gd name="T61" fmla="*/ 234 h 532"/>
                  <a:gd name="T62" fmla="*/ 91 w 394"/>
                  <a:gd name="T63" fmla="*/ 172 h 532"/>
                  <a:gd name="T64" fmla="*/ 56 w 394"/>
                  <a:gd name="T65" fmla="*/ 140 h 532"/>
                  <a:gd name="T66" fmla="*/ 29 w 394"/>
                  <a:gd name="T67" fmla="*/ 132 h 532"/>
                  <a:gd name="T68" fmla="*/ 24 w 394"/>
                  <a:gd name="T69" fmla="*/ 110 h 532"/>
                  <a:gd name="T70" fmla="*/ 16 w 394"/>
                  <a:gd name="T71" fmla="*/ 100 h 532"/>
                  <a:gd name="T72" fmla="*/ 19 w 394"/>
                  <a:gd name="T73" fmla="*/ 89 h 532"/>
                  <a:gd name="T74" fmla="*/ 27 w 394"/>
                  <a:gd name="T75" fmla="*/ 81 h 532"/>
                  <a:gd name="T76" fmla="*/ 21 w 394"/>
                  <a:gd name="T77" fmla="*/ 59 h 532"/>
                  <a:gd name="T78" fmla="*/ 24 w 394"/>
                  <a:gd name="T79" fmla="*/ 22 h 532"/>
                  <a:gd name="T80" fmla="*/ 37 w 394"/>
                  <a:gd name="T81" fmla="*/ 8 h 532"/>
                  <a:gd name="T82" fmla="*/ 40 w 394"/>
                  <a:gd name="T83" fmla="*/ 22 h 532"/>
                  <a:gd name="T84" fmla="*/ 70 w 394"/>
                  <a:gd name="T85" fmla="*/ 0 h 532"/>
                  <a:gd name="T86" fmla="*/ 86 w 394"/>
                  <a:gd name="T87" fmla="*/ 11 h 532"/>
                  <a:gd name="T88" fmla="*/ 91 w 394"/>
                  <a:gd name="T89" fmla="*/ 14 h 532"/>
                  <a:gd name="T90" fmla="*/ 145 w 394"/>
                  <a:gd name="T91" fmla="*/ 46 h 532"/>
                  <a:gd name="T92" fmla="*/ 134 w 394"/>
                  <a:gd name="T93" fmla="*/ 46 h 532"/>
                  <a:gd name="T94" fmla="*/ 142 w 394"/>
                  <a:gd name="T95" fmla="*/ 54 h 532"/>
                  <a:gd name="T96" fmla="*/ 145 w 394"/>
                  <a:gd name="T97" fmla="*/ 81 h 532"/>
                  <a:gd name="T98" fmla="*/ 131 w 394"/>
                  <a:gd name="T99" fmla="*/ 84 h 532"/>
                  <a:gd name="T100" fmla="*/ 137 w 394"/>
                  <a:gd name="T101" fmla="*/ 102 h 532"/>
                  <a:gd name="T102" fmla="*/ 115 w 394"/>
                  <a:gd name="T103" fmla="*/ 118 h 532"/>
                  <a:gd name="T104" fmla="*/ 121 w 394"/>
                  <a:gd name="T105" fmla="*/ 124 h 532"/>
                  <a:gd name="T106" fmla="*/ 131 w 394"/>
                  <a:gd name="T107" fmla="*/ 140 h 532"/>
                  <a:gd name="T108" fmla="*/ 161 w 394"/>
                  <a:gd name="T109" fmla="*/ 156 h 532"/>
                  <a:gd name="T110" fmla="*/ 206 w 394"/>
                  <a:gd name="T111" fmla="*/ 215 h 532"/>
                  <a:gd name="T112" fmla="*/ 220 w 394"/>
                  <a:gd name="T113" fmla="*/ 271 h 532"/>
                  <a:gd name="T114" fmla="*/ 228 w 394"/>
                  <a:gd name="T115" fmla="*/ 269 h 532"/>
                  <a:gd name="T116" fmla="*/ 233 w 394"/>
                  <a:gd name="T117" fmla="*/ 301 h 532"/>
                  <a:gd name="T118" fmla="*/ 257 w 394"/>
                  <a:gd name="T119" fmla="*/ 339 h 532"/>
                  <a:gd name="T120" fmla="*/ 292 w 394"/>
                  <a:gd name="T121" fmla="*/ 387 h 532"/>
                  <a:gd name="T122" fmla="*/ 346 w 394"/>
                  <a:gd name="T123" fmla="*/ 395 h 5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"/>
                  <a:gd name="T187" fmla="*/ 0 h 532"/>
                  <a:gd name="T188" fmla="*/ 394 w 394"/>
                  <a:gd name="T189" fmla="*/ 532 h 5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" h="532">
                    <a:moveTo>
                      <a:pt x="346" y="395"/>
                    </a:moveTo>
                    <a:lnTo>
                      <a:pt x="346" y="400"/>
                    </a:lnTo>
                    <a:lnTo>
                      <a:pt x="346" y="403"/>
                    </a:lnTo>
                    <a:lnTo>
                      <a:pt x="346" y="408"/>
                    </a:lnTo>
                    <a:lnTo>
                      <a:pt x="346" y="414"/>
                    </a:lnTo>
                    <a:lnTo>
                      <a:pt x="351" y="411"/>
                    </a:lnTo>
                    <a:lnTo>
                      <a:pt x="357" y="411"/>
                    </a:lnTo>
                    <a:lnTo>
                      <a:pt x="362" y="414"/>
                    </a:lnTo>
                    <a:lnTo>
                      <a:pt x="367" y="414"/>
                    </a:lnTo>
                    <a:lnTo>
                      <a:pt x="375" y="430"/>
                    </a:lnTo>
                    <a:lnTo>
                      <a:pt x="389" y="457"/>
                    </a:lnTo>
                    <a:lnTo>
                      <a:pt x="394" y="489"/>
                    </a:lnTo>
                    <a:lnTo>
                      <a:pt x="386" y="524"/>
                    </a:lnTo>
                    <a:lnTo>
                      <a:pt x="375" y="524"/>
                    </a:lnTo>
                    <a:lnTo>
                      <a:pt x="370" y="521"/>
                    </a:lnTo>
                    <a:lnTo>
                      <a:pt x="365" y="516"/>
                    </a:lnTo>
                    <a:lnTo>
                      <a:pt x="362" y="510"/>
                    </a:lnTo>
                    <a:lnTo>
                      <a:pt x="357" y="500"/>
                    </a:lnTo>
                    <a:lnTo>
                      <a:pt x="351" y="489"/>
                    </a:lnTo>
                    <a:lnTo>
                      <a:pt x="343" y="481"/>
                    </a:lnTo>
                    <a:lnTo>
                      <a:pt x="338" y="475"/>
                    </a:lnTo>
                    <a:lnTo>
                      <a:pt x="335" y="470"/>
                    </a:lnTo>
                    <a:lnTo>
                      <a:pt x="330" y="459"/>
                    </a:lnTo>
                    <a:lnTo>
                      <a:pt x="327" y="451"/>
                    </a:lnTo>
                    <a:lnTo>
                      <a:pt x="327" y="449"/>
                    </a:lnTo>
                    <a:lnTo>
                      <a:pt x="322" y="451"/>
                    </a:lnTo>
                    <a:lnTo>
                      <a:pt x="319" y="454"/>
                    </a:lnTo>
                    <a:lnTo>
                      <a:pt x="316" y="457"/>
                    </a:lnTo>
                    <a:lnTo>
                      <a:pt x="308" y="454"/>
                    </a:lnTo>
                    <a:lnTo>
                      <a:pt x="300" y="451"/>
                    </a:lnTo>
                    <a:lnTo>
                      <a:pt x="290" y="449"/>
                    </a:lnTo>
                    <a:lnTo>
                      <a:pt x="276" y="443"/>
                    </a:lnTo>
                    <a:lnTo>
                      <a:pt x="263" y="441"/>
                    </a:lnTo>
                    <a:lnTo>
                      <a:pt x="252" y="435"/>
                    </a:lnTo>
                    <a:lnTo>
                      <a:pt x="244" y="430"/>
                    </a:lnTo>
                    <a:lnTo>
                      <a:pt x="236" y="427"/>
                    </a:lnTo>
                    <a:lnTo>
                      <a:pt x="228" y="416"/>
                    </a:lnTo>
                    <a:lnTo>
                      <a:pt x="214" y="406"/>
                    </a:lnTo>
                    <a:lnTo>
                      <a:pt x="204" y="392"/>
                    </a:lnTo>
                    <a:lnTo>
                      <a:pt x="196" y="381"/>
                    </a:lnTo>
                    <a:lnTo>
                      <a:pt x="190" y="371"/>
                    </a:lnTo>
                    <a:lnTo>
                      <a:pt x="185" y="363"/>
                    </a:lnTo>
                    <a:lnTo>
                      <a:pt x="177" y="360"/>
                    </a:lnTo>
                    <a:lnTo>
                      <a:pt x="174" y="357"/>
                    </a:lnTo>
                    <a:lnTo>
                      <a:pt x="166" y="368"/>
                    </a:lnTo>
                    <a:lnTo>
                      <a:pt x="153" y="381"/>
                    </a:lnTo>
                    <a:lnTo>
                      <a:pt x="137" y="395"/>
                    </a:lnTo>
                    <a:lnTo>
                      <a:pt x="118" y="400"/>
                    </a:lnTo>
                    <a:lnTo>
                      <a:pt x="126" y="416"/>
                    </a:lnTo>
                    <a:lnTo>
                      <a:pt x="129" y="438"/>
                    </a:lnTo>
                    <a:lnTo>
                      <a:pt x="129" y="462"/>
                    </a:lnTo>
                    <a:lnTo>
                      <a:pt x="126" y="478"/>
                    </a:lnTo>
                    <a:lnTo>
                      <a:pt x="118" y="478"/>
                    </a:lnTo>
                    <a:lnTo>
                      <a:pt x="113" y="478"/>
                    </a:lnTo>
                    <a:lnTo>
                      <a:pt x="110" y="478"/>
                    </a:lnTo>
                    <a:lnTo>
                      <a:pt x="113" y="492"/>
                    </a:lnTo>
                    <a:lnTo>
                      <a:pt x="113" y="508"/>
                    </a:lnTo>
                    <a:lnTo>
                      <a:pt x="113" y="521"/>
                    </a:lnTo>
                    <a:lnTo>
                      <a:pt x="110" y="532"/>
                    </a:lnTo>
                    <a:lnTo>
                      <a:pt x="102" y="529"/>
                    </a:lnTo>
                    <a:lnTo>
                      <a:pt x="88" y="526"/>
                    </a:lnTo>
                    <a:lnTo>
                      <a:pt x="72" y="521"/>
                    </a:lnTo>
                    <a:lnTo>
                      <a:pt x="51" y="513"/>
                    </a:lnTo>
                    <a:lnTo>
                      <a:pt x="32" y="508"/>
                    </a:lnTo>
                    <a:lnTo>
                      <a:pt x="16" y="502"/>
                    </a:lnTo>
                    <a:lnTo>
                      <a:pt x="5" y="500"/>
                    </a:lnTo>
                    <a:lnTo>
                      <a:pt x="0" y="497"/>
                    </a:lnTo>
                    <a:lnTo>
                      <a:pt x="3" y="489"/>
                    </a:lnTo>
                    <a:lnTo>
                      <a:pt x="8" y="481"/>
                    </a:lnTo>
                    <a:lnTo>
                      <a:pt x="19" y="473"/>
                    </a:lnTo>
                    <a:lnTo>
                      <a:pt x="29" y="470"/>
                    </a:lnTo>
                    <a:lnTo>
                      <a:pt x="43" y="473"/>
                    </a:lnTo>
                    <a:lnTo>
                      <a:pt x="54" y="470"/>
                    </a:lnTo>
                    <a:lnTo>
                      <a:pt x="64" y="467"/>
                    </a:lnTo>
                    <a:lnTo>
                      <a:pt x="70" y="465"/>
                    </a:lnTo>
                    <a:lnTo>
                      <a:pt x="56" y="465"/>
                    </a:lnTo>
                    <a:lnTo>
                      <a:pt x="56" y="435"/>
                    </a:lnTo>
                    <a:lnTo>
                      <a:pt x="59" y="400"/>
                    </a:lnTo>
                    <a:lnTo>
                      <a:pt x="64" y="368"/>
                    </a:lnTo>
                    <a:lnTo>
                      <a:pt x="70" y="352"/>
                    </a:lnTo>
                    <a:lnTo>
                      <a:pt x="78" y="341"/>
                    </a:lnTo>
                    <a:lnTo>
                      <a:pt x="94" y="328"/>
                    </a:lnTo>
                    <a:lnTo>
                      <a:pt x="113" y="317"/>
                    </a:lnTo>
                    <a:lnTo>
                      <a:pt x="126" y="312"/>
                    </a:lnTo>
                    <a:lnTo>
                      <a:pt x="123" y="309"/>
                    </a:lnTo>
                    <a:lnTo>
                      <a:pt x="123" y="301"/>
                    </a:lnTo>
                    <a:lnTo>
                      <a:pt x="123" y="296"/>
                    </a:lnTo>
                    <a:lnTo>
                      <a:pt x="126" y="290"/>
                    </a:lnTo>
                    <a:lnTo>
                      <a:pt x="115" y="277"/>
                    </a:lnTo>
                    <a:lnTo>
                      <a:pt x="104" y="255"/>
                    </a:lnTo>
                    <a:lnTo>
                      <a:pt x="94" y="234"/>
                    </a:lnTo>
                    <a:lnTo>
                      <a:pt x="91" y="215"/>
                    </a:lnTo>
                    <a:lnTo>
                      <a:pt x="94" y="196"/>
                    </a:lnTo>
                    <a:lnTo>
                      <a:pt x="91" y="172"/>
                    </a:lnTo>
                    <a:lnTo>
                      <a:pt x="83" y="151"/>
                    </a:lnTo>
                    <a:lnTo>
                      <a:pt x="64" y="140"/>
                    </a:lnTo>
                    <a:lnTo>
                      <a:pt x="56" y="140"/>
                    </a:lnTo>
                    <a:lnTo>
                      <a:pt x="45" y="140"/>
                    </a:lnTo>
                    <a:lnTo>
                      <a:pt x="35" y="140"/>
                    </a:lnTo>
                    <a:lnTo>
                      <a:pt x="29" y="132"/>
                    </a:lnTo>
                    <a:lnTo>
                      <a:pt x="27" y="124"/>
                    </a:lnTo>
                    <a:lnTo>
                      <a:pt x="27" y="118"/>
                    </a:lnTo>
                    <a:lnTo>
                      <a:pt x="24" y="110"/>
                    </a:lnTo>
                    <a:lnTo>
                      <a:pt x="21" y="105"/>
                    </a:lnTo>
                    <a:lnTo>
                      <a:pt x="19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6" y="94"/>
                    </a:lnTo>
                    <a:lnTo>
                      <a:pt x="19" y="89"/>
                    </a:lnTo>
                    <a:lnTo>
                      <a:pt x="21" y="86"/>
                    </a:lnTo>
                    <a:lnTo>
                      <a:pt x="27" y="84"/>
                    </a:lnTo>
                    <a:lnTo>
                      <a:pt x="27" y="81"/>
                    </a:lnTo>
                    <a:lnTo>
                      <a:pt x="24" y="73"/>
                    </a:lnTo>
                    <a:lnTo>
                      <a:pt x="24" y="67"/>
                    </a:lnTo>
                    <a:lnTo>
                      <a:pt x="21" y="59"/>
                    </a:lnTo>
                    <a:lnTo>
                      <a:pt x="27" y="46"/>
                    </a:lnTo>
                    <a:lnTo>
                      <a:pt x="24" y="35"/>
                    </a:lnTo>
                    <a:lnTo>
                      <a:pt x="24" y="22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37" y="8"/>
                    </a:lnTo>
                    <a:lnTo>
                      <a:pt x="37" y="14"/>
                    </a:lnTo>
                    <a:lnTo>
                      <a:pt x="37" y="19"/>
                    </a:lnTo>
                    <a:lnTo>
                      <a:pt x="40" y="22"/>
                    </a:lnTo>
                    <a:lnTo>
                      <a:pt x="43" y="14"/>
                    </a:lnTo>
                    <a:lnTo>
                      <a:pt x="54" y="3"/>
                    </a:lnTo>
                    <a:lnTo>
                      <a:pt x="70" y="0"/>
                    </a:lnTo>
                    <a:lnTo>
                      <a:pt x="91" y="6"/>
                    </a:lnTo>
                    <a:lnTo>
                      <a:pt x="88" y="6"/>
                    </a:lnTo>
                    <a:lnTo>
                      <a:pt x="86" y="11"/>
                    </a:lnTo>
                    <a:lnTo>
                      <a:pt x="83" y="14"/>
                    </a:lnTo>
                    <a:lnTo>
                      <a:pt x="83" y="19"/>
                    </a:lnTo>
                    <a:lnTo>
                      <a:pt x="91" y="14"/>
                    </a:lnTo>
                    <a:lnTo>
                      <a:pt x="107" y="11"/>
                    </a:lnTo>
                    <a:lnTo>
                      <a:pt x="123" y="22"/>
                    </a:lnTo>
                    <a:lnTo>
                      <a:pt x="145" y="46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4" y="46"/>
                    </a:lnTo>
                    <a:lnTo>
                      <a:pt x="131" y="49"/>
                    </a:lnTo>
                    <a:lnTo>
                      <a:pt x="137" y="49"/>
                    </a:lnTo>
                    <a:lnTo>
                      <a:pt x="142" y="54"/>
                    </a:lnTo>
                    <a:lnTo>
                      <a:pt x="145" y="65"/>
                    </a:lnTo>
                    <a:lnTo>
                      <a:pt x="145" y="84"/>
                    </a:lnTo>
                    <a:lnTo>
                      <a:pt x="145" y="81"/>
                    </a:lnTo>
                    <a:lnTo>
                      <a:pt x="139" y="81"/>
                    </a:lnTo>
                    <a:lnTo>
                      <a:pt x="137" y="81"/>
                    </a:lnTo>
                    <a:lnTo>
                      <a:pt x="131" y="84"/>
                    </a:lnTo>
                    <a:lnTo>
                      <a:pt x="137" y="86"/>
                    </a:lnTo>
                    <a:lnTo>
                      <a:pt x="139" y="94"/>
                    </a:lnTo>
                    <a:lnTo>
                      <a:pt x="137" y="102"/>
                    </a:lnTo>
                    <a:lnTo>
                      <a:pt x="126" y="110"/>
                    </a:lnTo>
                    <a:lnTo>
                      <a:pt x="118" y="116"/>
                    </a:lnTo>
                    <a:lnTo>
                      <a:pt x="115" y="118"/>
                    </a:lnTo>
                    <a:lnTo>
                      <a:pt x="118" y="118"/>
                    </a:lnTo>
                    <a:lnTo>
                      <a:pt x="121" y="124"/>
                    </a:lnTo>
                    <a:lnTo>
                      <a:pt x="126" y="129"/>
                    </a:lnTo>
                    <a:lnTo>
                      <a:pt x="129" y="137"/>
                    </a:lnTo>
                    <a:lnTo>
                      <a:pt x="131" y="140"/>
                    </a:lnTo>
                    <a:lnTo>
                      <a:pt x="137" y="143"/>
                    </a:lnTo>
                    <a:lnTo>
                      <a:pt x="147" y="148"/>
                    </a:lnTo>
                    <a:lnTo>
                      <a:pt x="161" y="156"/>
                    </a:lnTo>
                    <a:lnTo>
                      <a:pt x="172" y="167"/>
                    </a:lnTo>
                    <a:lnTo>
                      <a:pt x="188" y="188"/>
                    </a:lnTo>
                    <a:lnTo>
                      <a:pt x="206" y="215"/>
                    </a:lnTo>
                    <a:lnTo>
                      <a:pt x="217" y="247"/>
                    </a:lnTo>
                    <a:lnTo>
                      <a:pt x="214" y="274"/>
                    </a:lnTo>
                    <a:lnTo>
                      <a:pt x="220" y="271"/>
                    </a:lnTo>
                    <a:lnTo>
                      <a:pt x="222" y="269"/>
                    </a:lnTo>
                    <a:lnTo>
                      <a:pt x="228" y="269"/>
                    </a:lnTo>
                    <a:lnTo>
                      <a:pt x="231" y="277"/>
                    </a:lnTo>
                    <a:lnTo>
                      <a:pt x="233" y="288"/>
                    </a:lnTo>
                    <a:lnTo>
                      <a:pt x="233" y="301"/>
                    </a:lnTo>
                    <a:lnTo>
                      <a:pt x="231" y="312"/>
                    </a:lnTo>
                    <a:lnTo>
                      <a:pt x="241" y="320"/>
                    </a:lnTo>
                    <a:lnTo>
                      <a:pt x="257" y="339"/>
                    </a:lnTo>
                    <a:lnTo>
                      <a:pt x="268" y="360"/>
                    </a:lnTo>
                    <a:lnTo>
                      <a:pt x="276" y="381"/>
                    </a:lnTo>
                    <a:lnTo>
                      <a:pt x="292" y="387"/>
                    </a:lnTo>
                    <a:lnTo>
                      <a:pt x="316" y="390"/>
                    </a:lnTo>
                    <a:lnTo>
                      <a:pt x="335" y="392"/>
                    </a:lnTo>
                    <a:lnTo>
                      <a:pt x="346" y="395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2147" y="2877"/>
                <a:ext cx="676" cy="955"/>
              </a:xfrm>
              <a:custGeom>
                <a:avLst/>
                <a:gdLst>
                  <a:gd name="T0" fmla="*/ 225 w 676"/>
                  <a:gd name="T1" fmla="*/ 419 h 955"/>
                  <a:gd name="T2" fmla="*/ 228 w 676"/>
                  <a:gd name="T3" fmla="*/ 620 h 955"/>
                  <a:gd name="T4" fmla="*/ 223 w 676"/>
                  <a:gd name="T5" fmla="*/ 717 h 955"/>
                  <a:gd name="T6" fmla="*/ 225 w 676"/>
                  <a:gd name="T7" fmla="*/ 910 h 955"/>
                  <a:gd name="T8" fmla="*/ 231 w 676"/>
                  <a:gd name="T9" fmla="*/ 953 h 955"/>
                  <a:gd name="T10" fmla="*/ 306 w 676"/>
                  <a:gd name="T11" fmla="*/ 953 h 955"/>
                  <a:gd name="T12" fmla="*/ 341 w 676"/>
                  <a:gd name="T13" fmla="*/ 931 h 955"/>
                  <a:gd name="T14" fmla="*/ 306 w 676"/>
                  <a:gd name="T15" fmla="*/ 910 h 955"/>
                  <a:gd name="T16" fmla="*/ 306 w 676"/>
                  <a:gd name="T17" fmla="*/ 896 h 955"/>
                  <a:gd name="T18" fmla="*/ 295 w 676"/>
                  <a:gd name="T19" fmla="*/ 727 h 955"/>
                  <a:gd name="T20" fmla="*/ 314 w 676"/>
                  <a:gd name="T21" fmla="*/ 601 h 955"/>
                  <a:gd name="T22" fmla="*/ 351 w 676"/>
                  <a:gd name="T23" fmla="*/ 700 h 955"/>
                  <a:gd name="T24" fmla="*/ 362 w 676"/>
                  <a:gd name="T25" fmla="*/ 904 h 955"/>
                  <a:gd name="T26" fmla="*/ 365 w 676"/>
                  <a:gd name="T27" fmla="*/ 934 h 955"/>
                  <a:gd name="T28" fmla="*/ 453 w 676"/>
                  <a:gd name="T29" fmla="*/ 947 h 955"/>
                  <a:gd name="T30" fmla="*/ 445 w 676"/>
                  <a:gd name="T31" fmla="*/ 918 h 955"/>
                  <a:gd name="T32" fmla="*/ 426 w 676"/>
                  <a:gd name="T33" fmla="*/ 821 h 955"/>
                  <a:gd name="T34" fmla="*/ 424 w 676"/>
                  <a:gd name="T35" fmla="*/ 598 h 955"/>
                  <a:gd name="T36" fmla="*/ 416 w 676"/>
                  <a:gd name="T37" fmla="*/ 421 h 955"/>
                  <a:gd name="T38" fmla="*/ 485 w 676"/>
                  <a:gd name="T39" fmla="*/ 421 h 955"/>
                  <a:gd name="T40" fmla="*/ 555 w 676"/>
                  <a:gd name="T41" fmla="*/ 376 h 955"/>
                  <a:gd name="T42" fmla="*/ 617 w 676"/>
                  <a:gd name="T43" fmla="*/ 338 h 955"/>
                  <a:gd name="T44" fmla="*/ 671 w 676"/>
                  <a:gd name="T45" fmla="*/ 282 h 955"/>
                  <a:gd name="T46" fmla="*/ 657 w 676"/>
                  <a:gd name="T47" fmla="*/ 239 h 955"/>
                  <a:gd name="T48" fmla="*/ 630 w 676"/>
                  <a:gd name="T49" fmla="*/ 239 h 955"/>
                  <a:gd name="T50" fmla="*/ 620 w 676"/>
                  <a:gd name="T51" fmla="*/ 260 h 955"/>
                  <a:gd name="T52" fmla="*/ 598 w 676"/>
                  <a:gd name="T53" fmla="*/ 241 h 955"/>
                  <a:gd name="T54" fmla="*/ 606 w 676"/>
                  <a:gd name="T55" fmla="*/ 263 h 955"/>
                  <a:gd name="T56" fmla="*/ 595 w 676"/>
                  <a:gd name="T57" fmla="*/ 282 h 955"/>
                  <a:gd name="T58" fmla="*/ 582 w 676"/>
                  <a:gd name="T59" fmla="*/ 287 h 955"/>
                  <a:gd name="T60" fmla="*/ 544 w 676"/>
                  <a:gd name="T61" fmla="*/ 322 h 955"/>
                  <a:gd name="T62" fmla="*/ 493 w 676"/>
                  <a:gd name="T63" fmla="*/ 325 h 955"/>
                  <a:gd name="T64" fmla="*/ 488 w 676"/>
                  <a:gd name="T65" fmla="*/ 258 h 955"/>
                  <a:gd name="T66" fmla="*/ 480 w 676"/>
                  <a:gd name="T67" fmla="*/ 199 h 955"/>
                  <a:gd name="T68" fmla="*/ 459 w 676"/>
                  <a:gd name="T69" fmla="*/ 172 h 955"/>
                  <a:gd name="T70" fmla="*/ 475 w 676"/>
                  <a:gd name="T71" fmla="*/ 166 h 955"/>
                  <a:gd name="T72" fmla="*/ 499 w 676"/>
                  <a:gd name="T73" fmla="*/ 129 h 955"/>
                  <a:gd name="T74" fmla="*/ 515 w 676"/>
                  <a:gd name="T75" fmla="*/ 115 h 955"/>
                  <a:gd name="T76" fmla="*/ 515 w 676"/>
                  <a:gd name="T77" fmla="*/ 83 h 955"/>
                  <a:gd name="T78" fmla="*/ 526 w 676"/>
                  <a:gd name="T79" fmla="*/ 35 h 955"/>
                  <a:gd name="T80" fmla="*/ 421 w 676"/>
                  <a:gd name="T81" fmla="*/ 8 h 955"/>
                  <a:gd name="T82" fmla="*/ 394 w 676"/>
                  <a:gd name="T83" fmla="*/ 59 h 955"/>
                  <a:gd name="T84" fmla="*/ 386 w 676"/>
                  <a:gd name="T85" fmla="*/ 78 h 955"/>
                  <a:gd name="T86" fmla="*/ 386 w 676"/>
                  <a:gd name="T87" fmla="*/ 123 h 955"/>
                  <a:gd name="T88" fmla="*/ 346 w 676"/>
                  <a:gd name="T89" fmla="*/ 148 h 955"/>
                  <a:gd name="T90" fmla="*/ 306 w 676"/>
                  <a:gd name="T91" fmla="*/ 150 h 955"/>
                  <a:gd name="T92" fmla="*/ 244 w 676"/>
                  <a:gd name="T93" fmla="*/ 174 h 955"/>
                  <a:gd name="T94" fmla="*/ 212 w 676"/>
                  <a:gd name="T95" fmla="*/ 180 h 955"/>
                  <a:gd name="T96" fmla="*/ 139 w 676"/>
                  <a:gd name="T97" fmla="*/ 158 h 955"/>
                  <a:gd name="T98" fmla="*/ 102 w 676"/>
                  <a:gd name="T99" fmla="*/ 156 h 955"/>
                  <a:gd name="T100" fmla="*/ 86 w 676"/>
                  <a:gd name="T101" fmla="*/ 156 h 955"/>
                  <a:gd name="T102" fmla="*/ 62 w 676"/>
                  <a:gd name="T103" fmla="*/ 134 h 955"/>
                  <a:gd name="T104" fmla="*/ 24 w 676"/>
                  <a:gd name="T105" fmla="*/ 123 h 955"/>
                  <a:gd name="T106" fmla="*/ 3 w 676"/>
                  <a:gd name="T107" fmla="*/ 156 h 955"/>
                  <a:gd name="T108" fmla="*/ 11 w 676"/>
                  <a:gd name="T109" fmla="*/ 182 h 955"/>
                  <a:gd name="T110" fmla="*/ 21 w 676"/>
                  <a:gd name="T111" fmla="*/ 199 h 955"/>
                  <a:gd name="T112" fmla="*/ 56 w 676"/>
                  <a:gd name="T113" fmla="*/ 193 h 955"/>
                  <a:gd name="T114" fmla="*/ 67 w 676"/>
                  <a:gd name="T115" fmla="*/ 204 h 955"/>
                  <a:gd name="T116" fmla="*/ 105 w 676"/>
                  <a:gd name="T117" fmla="*/ 209 h 955"/>
                  <a:gd name="T118" fmla="*/ 204 w 676"/>
                  <a:gd name="T119" fmla="*/ 250 h 955"/>
                  <a:gd name="T120" fmla="*/ 247 w 676"/>
                  <a:gd name="T121" fmla="*/ 239 h 9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6"/>
                  <a:gd name="T184" fmla="*/ 0 h 955"/>
                  <a:gd name="T185" fmla="*/ 676 w 676"/>
                  <a:gd name="T186" fmla="*/ 955 h 9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6" h="955">
                    <a:moveTo>
                      <a:pt x="276" y="241"/>
                    </a:moveTo>
                    <a:lnTo>
                      <a:pt x="266" y="260"/>
                    </a:lnTo>
                    <a:lnTo>
                      <a:pt x="247" y="346"/>
                    </a:lnTo>
                    <a:lnTo>
                      <a:pt x="239" y="362"/>
                    </a:lnTo>
                    <a:lnTo>
                      <a:pt x="231" y="386"/>
                    </a:lnTo>
                    <a:lnTo>
                      <a:pt x="228" y="408"/>
                    </a:lnTo>
                    <a:lnTo>
                      <a:pt x="225" y="419"/>
                    </a:lnTo>
                    <a:lnTo>
                      <a:pt x="225" y="432"/>
                    </a:lnTo>
                    <a:lnTo>
                      <a:pt x="225" y="459"/>
                    </a:lnTo>
                    <a:lnTo>
                      <a:pt x="223" y="494"/>
                    </a:lnTo>
                    <a:lnTo>
                      <a:pt x="223" y="531"/>
                    </a:lnTo>
                    <a:lnTo>
                      <a:pt x="223" y="569"/>
                    </a:lnTo>
                    <a:lnTo>
                      <a:pt x="225" y="598"/>
                    </a:lnTo>
                    <a:lnTo>
                      <a:pt x="228" y="620"/>
                    </a:lnTo>
                    <a:lnTo>
                      <a:pt x="231" y="636"/>
                    </a:lnTo>
                    <a:lnTo>
                      <a:pt x="231" y="649"/>
                    </a:lnTo>
                    <a:lnTo>
                      <a:pt x="231" y="663"/>
                    </a:lnTo>
                    <a:lnTo>
                      <a:pt x="231" y="674"/>
                    </a:lnTo>
                    <a:lnTo>
                      <a:pt x="231" y="682"/>
                    </a:lnTo>
                    <a:lnTo>
                      <a:pt x="228" y="695"/>
                    </a:lnTo>
                    <a:lnTo>
                      <a:pt x="223" y="717"/>
                    </a:lnTo>
                    <a:lnTo>
                      <a:pt x="220" y="746"/>
                    </a:lnTo>
                    <a:lnTo>
                      <a:pt x="220" y="781"/>
                    </a:lnTo>
                    <a:lnTo>
                      <a:pt x="220" y="821"/>
                    </a:lnTo>
                    <a:lnTo>
                      <a:pt x="220" y="859"/>
                    </a:lnTo>
                    <a:lnTo>
                      <a:pt x="220" y="891"/>
                    </a:lnTo>
                    <a:lnTo>
                      <a:pt x="220" y="910"/>
                    </a:lnTo>
                    <a:lnTo>
                      <a:pt x="225" y="910"/>
                    </a:lnTo>
                    <a:lnTo>
                      <a:pt x="228" y="910"/>
                    </a:lnTo>
                    <a:lnTo>
                      <a:pt x="233" y="910"/>
                    </a:lnTo>
                    <a:lnTo>
                      <a:pt x="231" y="918"/>
                    </a:lnTo>
                    <a:lnTo>
                      <a:pt x="228" y="926"/>
                    </a:lnTo>
                    <a:lnTo>
                      <a:pt x="228" y="939"/>
                    </a:lnTo>
                    <a:lnTo>
                      <a:pt x="231" y="953"/>
                    </a:lnTo>
                    <a:lnTo>
                      <a:pt x="236" y="955"/>
                    </a:lnTo>
                    <a:lnTo>
                      <a:pt x="247" y="955"/>
                    </a:lnTo>
                    <a:lnTo>
                      <a:pt x="257" y="955"/>
                    </a:lnTo>
                    <a:lnTo>
                      <a:pt x="271" y="955"/>
                    </a:lnTo>
                    <a:lnTo>
                      <a:pt x="282" y="955"/>
                    </a:lnTo>
                    <a:lnTo>
                      <a:pt x="295" y="953"/>
                    </a:lnTo>
                    <a:lnTo>
                      <a:pt x="306" y="953"/>
                    </a:lnTo>
                    <a:lnTo>
                      <a:pt x="314" y="953"/>
                    </a:lnTo>
                    <a:lnTo>
                      <a:pt x="325" y="953"/>
                    </a:lnTo>
                    <a:lnTo>
                      <a:pt x="335" y="950"/>
                    </a:lnTo>
                    <a:lnTo>
                      <a:pt x="341" y="947"/>
                    </a:lnTo>
                    <a:lnTo>
                      <a:pt x="343" y="947"/>
                    </a:lnTo>
                    <a:lnTo>
                      <a:pt x="343" y="939"/>
                    </a:lnTo>
                    <a:lnTo>
                      <a:pt x="341" y="931"/>
                    </a:lnTo>
                    <a:lnTo>
                      <a:pt x="338" y="923"/>
                    </a:lnTo>
                    <a:lnTo>
                      <a:pt x="330" y="921"/>
                    </a:lnTo>
                    <a:lnTo>
                      <a:pt x="322" y="921"/>
                    </a:lnTo>
                    <a:lnTo>
                      <a:pt x="316" y="918"/>
                    </a:lnTo>
                    <a:lnTo>
                      <a:pt x="314" y="915"/>
                    </a:lnTo>
                    <a:lnTo>
                      <a:pt x="308" y="913"/>
                    </a:lnTo>
                    <a:lnTo>
                      <a:pt x="306" y="910"/>
                    </a:lnTo>
                    <a:lnTo>
                      <a:pt x="300" y="904"/>
                    </a:lnTo>
                    <a:lnTo>
                      <a:pt x="298" y="902"/>
                    </a:lnTo>
                    <a:lnTo>
                      <a:pt x="295" y="899"/>
                    </a:lnTo>
                    <a:lnTo>
                      <a:pt x="298" y="899"/>
                    </a:lnTo>
                    <a:lnTo>
                      <a:pt x="303" y="896"/>
                    </a:lnTo>
                    <a:lnTo>
                      <a:pt x="306" y="896"/>
                    </a:lnTo>
                    <a:lnTo>
                      <a:pt x="300" y="875"/>
                    </a:lnTo>
                    <a:lnTo>
                      <a:pt x="298" y="848"/>
                    </a:lnTo>
                    <a:lnTo>
                      <a:pt x="295" y="819"/>
                    </a:lnTo>
                    <a:lnTo>
                      <a:pt x="295" y="800"/>
                    </a:lnTo>
                    <a:lnTo>
                      <a:pt x="295" y="778"/>
                    </a:lnTo>
                    <a:lnTo>
                      <a:pt x="295" y="751"/>
                    </a:lnTo>
                    <a:lnTo>
                      <a:pt x="295" y="727"/>
                    </a:lnTo>
                    <a:lnTo>
                      <a:pt x="295" y="711"/>
                    </a:lnTo>
                    <a:lnTo>
                      <a:pt x="298" y="698"/>
                    </a:lnTo>
                    <a:lnTo>
                      <a:pt x="303" y="676"/>
                    </a:lnTo>
                    <a:lnTo>
                      <a:pt x="306" y="658"/>
                    </a:lnTo>
                    <a:lnTo>
                      <a:pt x="306" y="647"/>
                    </a:lnTo>
                    <a:lnTo>
                      <a:pt x="308" y="631"/>
                    </a:lnTo>
                    <a:lnTo>
                      <a:pt x="314" y="601"/>
                    </a:lnTo>
                    <a:lnTo>
                      <a:pt x="319" y="572"/>
                    </a:lnTo>
                    <a:lnTo>
                      <a:pt x="327" y="550"/>
                    </a:lnTo>
                    <a:lnTo>
                      <a:pt x="330" y="577"/>
                    </a:lnTo>
                    <a:lnTo>
                      <a:pt x="338" y="617"/>
                    </a:lnTo>
                    <a:lnTo>
                      <a:pt x="343" y="660"/>
                    </a:lnTo>
                    <a:lnTo>
                      <a:pt x="349" y="684"/>
                    </a:lnTo>
                    <a:lnTo>
                      <a:pt x="351" y="700"/>
                    </a:lnTo>
                    <a:lnTo>
                      <a:pt x="354" y="717"/>
                    </a:lnTo>
                    <a:lnTo>
                      <a:pt x="354" y="733"/>
                    </a:lnTo>
                    <a:lnTo>
                      <a:pt x="351" y="746"/>
                    </a:lnTo>
                    <a:lnTo>
                      <a:pt x="351" y="773"/>
                    </a:lnTo>
                    <a:lnTo>
                      <a:pt x="354" y="821"/>
                    </a:lnTo>
                    <a:lnTo>
                      <a:pt x="359" y="872"/>
                    </a:lnTo>
                    <a:lnTo>
                      <a:pt x="362" y="904"/>
                    </a:lnTo>
                    <a:lnTo>
                      <a:pt x="367" y="904"/>
                    </a:lnTo>
                    <a:lnTo>
                      <a:pt x="373" y="904"/>
                    </a:lnTo>
                    <a:lnTo>
                      <a:pt x="375" y="904"/>
                    </a:lnTo>
                    <a:lnTo>
                      <a:pt x="370" y="913"/>
                    </a:lnTo>
                    <a:lnTo>
                      <a:pt x="365" y="923"/>
                    </a:lnTo>
                    <a:lnTo>
                      <a:pt x="365" y="934"/>
                    </a:lnTo>
                    <a:lnTo>
                      <a:pt x="365" y="947"/>
                    </a:lnTo>
                    <a:lnTo>
                      <a:pt x="378" y="950"/>
                    </a:lnTo>
                    <a:lnTo>
                      <a:pt x="400" y="953"/>
                    </a:lnTo>
                    <a:lnTo>
                      <a:pt x="418" y="953"/>
                    </a:lnTo>
                    <a:lnTo>
                      <a:pt x="432" y="953"/>
                    </a:lnTo>
                    <a:lnTo>
                      <a:pt x="443" y="953"/>
                    </a:lnTo>
                    <a:lnTo>
                      <a:pt x="453" y="947"/>
                    </a:lnTo>
                    <a:lnTo>
                      <a:pt x="464" y="945"/>
                    </a:lnTo>
                    <a:lnTo>
                      <a:pt x="467" y="945"/>
                    </a:lnTo>
                    <a:lnTo>
                      <a:pt x="467" y="937"/>
                    </a:lnTo>
                    <a:lnTo>
                      <a:pt x="467" y="929"/>
                    </a:lnTo>
                    <a:lnTo>
                      <a:pt x="461" y="923"/>
                    </a:lnTo>
                    <a:lnTo>
                      <a:pt x="456" y="921"/>
                    </a:lnTo>
                    <a:lnTo>
                      <a:pt x="445" y="918"/>
                    </a:lnTo>
                    <a:lnTo>
                      <a:pt x="437" y="913"/>
                    </a:lnTo>
                    <a:lnTo>
                      <a:pt x="429" y="907"/>
                    </a:lnTo>
                    <a:lnTo>
                      <a:pt x="421" y="904"/>
                    </a:lnTo>
                    <a:lnTo>
                      <a:pt x="421" y="891"/>
                    </a:lnTo>
                    <a:lnTo>
                      <a:pt x="424" y="867"/>
                    </a:lnTo>
                    <a:lnTo>
                      <a:pt x="426" y="843"/>
                    </a:lnTo>
                    <a:lnTo>
                      <a:pt x="426" y="821"/>
                    </a:lnTo>
                    <a:lnTo>
                      <a:pt x="426" y="797"/>
                    </a:lnTo>
                    <a:lnTo>
                      <a:pt x="432" y="762"/>
                    </a:lnTo>
                    <a:lnTo>
                      <a:pt x="434" y="730"/>
                    </a:lnTo>
                    <a:lnTo>
                      <a:pt x="434" y="706"/>
                    </a:lnTo>
                    <a:lnTo>
                      <a:pt x="432" y="679"/>
                    </a:lnTo>
                    <a:lnTo>
                      <a:pt x="429" y="639"/>
                    </a:lnTo>
                    <a:lnTo>
                      <a:pt x="424" y="598"/>
                    </a:lnTo>
                    <a:lnTo>
                      <a:pt x="418" y="574"/>
                    </a:lnTo>
                    <a:lnTo>
                      <a:pt x="413" y="547"/>
                    </a:lnTo>
                    <a:lnTo>
                      <a:pt x="402" y="510"/>
                    </a:lnTo>
                    <a:lnTo>
                      <a:pt x="394" y="472"/>
                    </a:lnTo>
                    <a:lnTo>
                      <a:pt x="392" y="454"/>
                    </a:lnTo>
                    <a:lnTo>
                      <a:pt x="400" y="445"/>
                    </a:lnTo>
                    <a:lnTo>
                      <a:pt x="416" y="421"/>
                    </a:lnTo>
                    <a:lnTo>
                      <a:pt x="432" y="392"/>
                    </a:lnTo>
                    <a:lnTo>
                      <a:pt x="443" y="373"/>
                    </a:lnTo>
                    <a:lnTo>
                      <a:pt x="453" y="384"/>
                    </a:lnTo>
                    <a:lnTo>
                      <a:pt x="464" y="400"/>
                    </a:lnTo>
                    <a:lnTo>
                      <a:pt x="475" y="411"/>
                    </a:lnTo>
                    <a:lnTo>
                      <a:pt x="480" y="419"/>
                    </a:lnTo>
                    <a:lnTo>
                      <a:pt x="485" y="421"/>
                    </a:lnTo>
                    <a:lnTo>
                      <a:pt x="493" y="421"/>
                    </a:lnTo>
                    <a:lnTo>
                      <a:pt x="504" y="421"/>
                    </a:lnTo>
                    <a:lnTo>
                      <a:pt x="515" y="413"/>
                    </a:lnTo>
                    <a:lnTo>
                      <a:pt x="523" y="405"/>
                    </a:lnTo>
                    <a:lnTo>
                      <a:pt x="531" y="397"/>
                    </a:lnTo>
                    <a:lnTo>
                      <a:pt x="542" y="386"/>
                    </a:lnTo>
                    <a:lnTo>
                      <a:pt x="555" y="376"/>
                    </a:lnTo>
                    <a:lnTo>
                      <a:pt x="569" y="368"/>
                    </a:lnTo>
                    <a:lnTo>
                      <a:pt x="582" y="360"/>
                    </a:lnTo>
                    <a:lnTo>
                      <a:pt x="595" y="352"/>
                    </a:lnTo>
                    <a:lnTo>
                      <a:pt x="609" y="346"/>
                    </a:lnTo>
                    <a:lnTo>
                      <a:pt x="617" y="341"/>
                    </a:lnTo>
                    <a:lnTo>
                      <a:pt x="620" y="338"/>
                    </a:lnTo>
                    <a:lnTo>
                      <a:pt x="617" y="338"/>
                    </a:lnTo>
                    <a:lnTo>
                      <a:pt x="614" y="335"/>
                    </a:lnTo>
                    <a:lnTo>
                      <a:pt x="628" y="325"/>
                    </a:lnTo>
                    <a:lnTo>
                      <a:pt x="622" y="317"/>
                    </a:lnTo>
                    <a:lnTo>
                      <a:pt x="636" y="311"/>
                    </a:lnTo>
                    <a:lnTo>
                      <a:pt x="649" y="306"/>
                    </a:lnTo>
                    <a:lnTo>
                      <a:pt x="662" y="295"/>
                    </a:lnTo>
                    <a:lnTo>
                      <a:pt x="671" y="282"/>
                    </a:lnTo>
                    <a:lnTo>
                      <a:pt x="676" y="274"/>
                    </a:lnTo>
                    <a:lnTo>
                      <a:pt x="676" y="266"/>
                    </a:lnTo>
                    <a:lnTo>
                      <a:pt x="673" y="263"/>
                    </a:lnTo>
                    <a:lnTo>
                      <a:pt x="671" y="260"/>
                    </a:lnTo>
                    <a:lnTo>
                      <a:pt x="668" y="255"/>
                    </a:lnTo>
                    <a:lnTo>
                      <a:pt x="662" y="247"/>
                    </a:lnTo>
                    <a:lnTo>
                      <a:pt x="657" y="239"/>
                    </a:lnTo>
                    <a:lnTo>
                      <a:pt x="654" y="228"/>
                    </a:lnTo>
                    <a:lnTo>
                      <a:pt x="652" y="225"/>
                    </a:lnTo>
                    <a:lnTo>
                      <a:pt x="649" y="231"/>
                    </a:lnTo>
                    <a:lnTo>
                      <a:pt x="644" y="236"/>
                    </a:lnTo>
                    <a:lnTo>
                      <a:pt x="641" y="239"/>
                    </a:lnTo>
                    <a:lnTo>
                      <a:pt x="636" y="236"/>
                    </a:lnTo>
                    <a:lnTo>
                      <a:pt x="630" y="239"/>
                    </a:lnTo>
                    <a:lnTo>
                      <a:pt x="628" y="244"/>
                    </a:lnTo>
                    <a:lnTo>
                      <a:pt x="628" y="250"/>
                    </a:lnTo>
                    <a:lnTo>
                      <a:pt x="630" y="255"/>
                    </a:lnTo>
                    <a:lnTo>
                      <a:pt x="628" y="258"/>
                    </a:lnTo>
                    <a:lnTo>
                      <a:pt x="625" y="260"/>
                    </a:lnTo>
                    <a:lnTo>
                      <a:pt x="622" y="263"/>
                    </a:lnTo>
                    <a:lnTo>
                      <a:pt x="620" y="260"/>
                    </a:lnTo>
                    <a:lnTo>
                      <a:pt x="620" y="252"/>
                    </a:lnTo>
                    <a:lnTo>
                      <a:pt x="617" y="247"/>
                    </a:lnTo>
                    <a:lnTo>
                      <a:pt x="612" y="241"/>
                    </a:lnTo>
                    <a:lnTo>
                      <a:pt x="609" y="239"/>
                    </a:lnTo>
                    <a:lnTo>
                      <a:pt x="603" y="239"/>
                    </a:lnTo>
                    <a:lnTo>
                      <a:pt x="601" y="239"/>
                    </a:lnTo>
                    <a:lnTo>
                      <a:pt x="598" y="241"/>
                    </a:lnTo>
                    <a:lnTo>
                      <a:pt x="595" y="244"/>
                    </a:lnTo>
                    <a:lnTo>
                      <a:pt x="595" y="247"/>
                    </a:lnTo>
                    <a:lnTo>
                      <a:pt x="598" y="247"/>
                    </a:lnTo>
                    <a:lnTo>
                      <a:pt x="601" y="250"/>
                    </a:lnTo>
                    <a:lnTo>
                      <a:pt x="606" y="255"/>
                    </a:lnTo>
                    <a:lnTo>
                      <a:pt x="606" y="258"/>
                    </a:lnTo>
                    <a:lnTo>
                      <a:pt x="606" y="263"/>
                    </a:lnTo>
                    <a:lnTo>
                      <a:pt x="601" y="268"/>
                    </a:lnTo>
                    <a:lnTo>
                      <a:pt x="601" y="274"/>
                    </a:lnTo>
                    <a:lnTo>
                      <a:pt x="601" y="276"/>
                    </a:lnTo>
                    <a:lnTo>
                      <a:pt x="601" y="282"/>
                    </a:lnTo>
                    <a:lnTo>
                      <a:pt x="601" y="287"/>
                    </a:lnTo>
                    <a:lnTo>
                      <a:pt x="598" y="284"/>
                    </a:lnTo>
                    <a:lnTo>
                      <a:pt x="595" y="282"/>
                    </a:lnTo>
                    <a:lnTo>
                      <a:pt x="593" y="282"/>
                    </a:lnTo>
                    <a:lnTo>
                      <a:pt x="593" y="284"/>
                    </a:lnTo>
                    <a:lnTo>
                      <a:pt x="590" y="287"/>
                    </a:lnTo>
                    <a:lnTo>
                      <a:pt x="587" y="290"/>
                    </a:lnTo>
                    <a:lnTo>
                      <a:pt x="582" y="287"/>
                    </a:lnTo>
                    <a:lnTo>
                      <a:pt x="579" y="284"/>
                    </a:lnTo>
                    <a:lnTo>
                      <a:pt x="577" y="287"/>
                    </a:lnTo>
                    <a:lnTo>
                      <a:pt x="571" y="290"/>
                    </a:lnTo>
                    <a:lnTo>
                      <a:pt x="566" y="298"/>
                    </a:lnTo>
                    <a:lnTo>
                      <a:pt x="561" y="306"/>
                    </a:lnTo>
                    <a:lnTo>
                      <a:pt x="553" y="317"/>
                    </a:lnTo>
                    <a:lnTo>
                      <a:pt x="544" y="322"/>
                    </a:lnTo>
                    <a:lnTo>
                      <a:pt x="536" y="325"/>
                    </a:lnTo>
                    <a:lnTo>
                      <a:pt x="523" y="327"/>
                    </a:lnTo>
                    <a:lnTo>
                      <a:pt x="512" y="335"/>
                    </a:lnTo>
                    <a:lnTo>
                      <a:pt x="504" y="343"/>
                    </a:lnTo>
                    <a:lnTo>
                      <a:pt x="502" y="335"/>
                    </a:lnTo>
                    <a:lnTo>
                      <a:pt x="499" y="330"/>
                    </a:lnTo>
                    <a:lnTo>
                      <a:pt x="493" y="325"/>
                    </a:lnTo>
                    <a:lnTo>
                      <a:pt x="491" y="322"/>
                    </a:lnTo>
                    <a:lnTo>
                      <a:pt x="488" y="317"/>
                    </a:lnTo>
                    <a:lnTo>
                      <a:pt x="488" y="306"/>
                    </a:lnTo>
                    <a:lnTo>
                      <a:pt x="488" y="292"/>
                    </a:lnTo>
                    <a:lnTo>
                      <a:pt x="488" y="282"/>
                    </a:lnTo>
                    <a:lnTo>
                      <a:pt x="485" y="271"/>
                    </a:lnTo>
                    <a:lnTo>
                      <a:pt x="488" y="258"/>
                    </a:lnTo>
                    <a:lnTo>
                      <a:pt x="491" y="247"/>
                    </a:lnTo>
                    <a:lnTo>
                      <a:pt x="491" y="239"/>
                    </a:lnTo>
                    <a:lnTo>
                      <a:pt x="491" y="231"/>
                    </a:lnTo>
                    <a:lnTo>
                      <a:pt x="483" y="220"/>
                    </a:lnTo>
                    <a:lnTo>
                      <a:pt x="475" y="212"/>
                    </a:lnTo>
                    <a:lnTo>
                      <a:pt x="469" y="207"/>
                    </a:lnTo>
                    <a:lnTo>
                      <a:pt x="480" y="199"/>
                    </a:lnTo>
                    <a:lnTo>
                      <a:pt x="477" y="190"/>
                    </a:lnTo>
                    <a:lnTo>
                      <a:pt x="472" y="185"/>
                    </a:lnTo>
                    <a:lnTo>
                      <a:pt x="469" y="180"/>
                    </a:lnTo>
                    <a:lnTo>
                      <a:pt x="467" y="180"/>
                    </a:lnTo>
                    <a:lnTo>
                      <a:pt x="464" y="174"/>
                    </a:lnTo>
                    <a:lnTo>
                      <a:pt x="459" y="172"/>
                    </a:lnTo>
                    <a:lnTo>
                      <a:pt x="456" y="172"/>
                    </a:lnTo>
                    <a:lnTo>
                      <a:pt x="456" y="166"/>
                    </a:lnTo>
                    <a:lnTo>
                      <a:pt x="453" y="161"/>
                    </a:lnTo>
                    <a:lnTo>
                      <a:pt x="456" y="161"/>
                    </a:lnTo>
                    <a:lnTo>
                      <a:pt x="467" y="166"/>
                    </a:lnTo>
                    <a:lnTo>
                      <a:pt x="469" y="166"/>
                    </a:lnTo>
                    <a:lnTo>
                      <a:pt x="475" y="166"/>
                    </a:lnTo>
                    <a:lnTo>
                      <a:pt x="480" y="164"/>
                    </a:lnTo>
                    <a:lnTo>
                      <a:pt x="483" y="158"/>
                    </a:lnTo>
                    <a:lnTo>
                      <a:pt x="488" y="156"/>
                    </a:lnTo>
                    <a:lnTo>
                      <a:pt x="493" y="148"/>
                    </a:lnTo>
                    <a:lnTo>
                      <a:pt x="496" y="137"/>
                    </a:lnTo>
                    <a:lnTo>
                      <a:pt x="499" y="131"/>
                    </a:lnTo>
                    <a:lnTo>
                      <a:pt x="499" y="129"/>
                    </a:lnTo>
                    <a:lnTo>
                      <a:pt x="502" y="129"/>
                    </a:lnTo>
                    <a:lnTo>
                      <a:pt x="504" y="129"/>
                    </a:lnTo>
                    <a:lnTo>
                      <a:pt x="510" y="129"/>
                    </a:lnTo>
                    <a:lnTo>
                      <a:pt x="512" y="129"/>
                    </a:lnTo>
                    <a:lnTo>
                      <a:pt x="515" y="126"/>
                    </a:lnTo>
                    <a:lnTo>
                      <a:pt x="515" y="121"/>
                    </a:lnTo>
                    <a:lnTo>
                      <a:pt x="515" y="115"/>
                    </a:lnTo>
                    <a:lnTo>
                      <a:pt x="512" y="110"/>
                    </a:lnTo>
                    <a:lnTo>
                      <a:pt x="510" y="107"/>
                    </a:lnTo>
                    <a:lnTo>
                      <a:pt x="507" y="102"/>
                    </a:lnTo>
                    <a:lnTo>
                      <a:pt x="510" y="102"/>
                    </a:lnTo>
                    <a:lnTo>
                      <a:pt x="512" y="97"/>
                    </a:lnTo>
                    <a:lnTo>
                      <a:pt x="515" y="88"/>
                    </a:lnTo>
                    <a:lnTo>
                      <a:pt x="515" y="83"/>
                    </a:lnTo>
                    <a:lnTo>
                      <a:pt x="515" y="80"/>
                    </a:lnTo>
                    <a:lnTo>
                      <a:pt x="520" y="78"/>
                    </a:lnTo>
                    <a:lnTo>
                      <a:pt x="526" y="64"/>
                    </a:lnTo>
                    <a:lnTo>
                      <a:pt x="528" y="54"/>
                    </a:lnTo>
                    <a:lnTo>
                      <a:pt x="531" y="48"/>
                    </a:lnTo>
                    <a:lnTo>
                      <a:pt x="531" y="43"/>
                    </a:lnTo>
                    <a:lnTo>
                      <a:pt x="526" y="35"/>
                    </a:lnTo>
                    <a:lnTo>
                      <a:pt x="512" y="24"/>
                    </a:lnTo>
                    <a:lnTo>
                      <a:pt x="491" y="11"/>
                    </a:lnTo>
                    <a:lnTo>
                      <a:pt x="472" y="3"/>
                    </a:lnTo>
                    <a:lnTo>
                      <a:pt x="456" y="0"/>
                    </a:lnTo>
                    <a:lnTo>
                      <a:pt x="443" y="3"/>
                    </a:lnTo>
                    <a:lnTo>
                      <a:pt x="432" y="5"/>
                    </a:lnTo>
                    <a:lnTo>
                      <a:pt x="421" y="8"/>
                    </a:lnTo>
                    <a:lnTo>
                      <a:pt x="408" y="16"/>
                    </a:lnTo>
                    <a:lnTo>
                      <a:pt x="400" y="27"/>
                    </a:lnTo>
                    <a:lnTo>
                      <a:pt x="400" y="40"/>
                    </a:lnTo>
                    <a:lnTo>
                      <a:pt x="397" y="46"/>
                    </a:lnTo>
                    <a:lnTo>
                      <a:pt x="394" y="48"/>
                    </a:lnTo>
                    <a:lnTo>
                      <a:pt x="394" y="54"/>
                    </a:lnTo>
                    <a:lnTo>
                      <a:pt x="394" y="59"/>
                    </a:lnTo>
                    <a:lnTo>
                      <a:pt x="392" y="59"/>
                    </a:lnTo>
                    <a:lnTo>
                      <a:pt x="389" y="62"/>
                    </a:lnTo>
                    <a:lnTo>
                      <a:pt x="392" y="64"/>
                    </a:lnTo>
                    <a:lnTo>
                      <a:pt x="392" y="67"/>
                    </a:lnTo>
                    <a:lnTo>
                      <a:pt x="389" y="72"/>
                    </a:lnTo>
                    <a:lnTo>
                      <a:pt x="386" y="75"/>
                    </a:lnTo>
                    <a:lnTo>
                      <a:pt x="386" y="78"/>
                    </a:lnTo>
                    <a:lnTo>
                      <a:pt x="384" y="80"/>
                    </a:lnTo>
                    <a:lnTo>
                      <a:pt x="384" y="88"/>
                    </a:lnTo>
                    <a:lnTo>
                      <a:pt x="384" y="97"/>
                    </a:lnTo>
                    <a:lnTo>
                      <a:pt x="384" y="105"/>
                    </a:lnTo>
                    <a:lnTo>
                      <a:pt x="386" y="110"/>
                    </a:lnTo>
                    <a:lnTo>
                      <a:pt x="386" y="118"/>
                    </a:lnTo>
                    <a:lnTo>
                      <a:pt x="386" y="123"/>
                    </a:lnTo>
                    <a:lnTo>
                      <a:pt x="384" y="129"/>
                    </a:lnTo>
                    <a:lnTo>
                      <a:pt x="384" y="131"/>
                    </a:lnTo>
                    <a:lnTo>
                      <a:pt x="373" y="134"/>
                    </a:lnTo>
                    <a:lnTo>
                      <a:pt x="359" y="137"/>
                    </a:lnTo>
                    <a:lnTo>
                      <a:pt x="349" y="142"/>
                    </a:lnTo>
                    <a:lnTo>
                      <a:pt x="343" y="145"/>
                    </a:lnTo>
                    <a:lnTo>
                      <a:pt x="346" y="148"/>
                    </a:lnTo>
                    <a:lnTo>
                      <a:pt x="349" y="150"/>
                    </a:lnTo>
                    <a:lnTo>
                      <a:pt x="349" y="153"/>
                    </a:lnTo>
                    <a:lnTo>
                      <a:pt x="349" y="156"/>
                    </a:lnTo>
                    <a:lnTo>
                      <a:pt x="338" y="153"/>
                    </a:lnTo>
                    <a:lnTo>
                      <a:pt x="325" y="148"/>
                    </a:lnTo>
                    <a:lnTo>
                      <a:pt x="314" y="148"/>
                    </a:lnTo>
                    <a:lnTo>
                      <a:pt x="306" y="150"/>
                    </a:lnTo>
                    <a:lnTo>
                      <a:pt x="295" y="156"/>
                    </a:lnTo>
                    <a:lnTo>
                      <a:pt x="282" y="164"/>
                    </a:lnTo>
                    <a:lnTo>
                      <a:pt x="268" y="169"/>
                    </a:lnTo>
                    <a:lnTo>
                      <a:pt x="257" y="172"/>
                    </a:lnTo>
                    <a:lnTo>
                      <a:pt x="252" y="174"/>
                    </a:lnTo>
                    <a:lnTo>
                      <a:pt x="249" y="174"/>
                    </a:lnTo>
                    <a:lnTo>
                      <a:pt x="244" y="174"/>
                    </a:lnTo>
                    <a:lnTo>
                      <a:pt x="239" y="172"/>
                    </a:lnTo>
                    <a:lnTo>
                      <a:pt x="233" y="172"/>
                    </a:lnTo>
                    <a:lnTo>
                      <a:pt x="228" y="174"/>
                    </a:lnTo>
                    <a:lnTo>
                      <a:pt x="223" y="180"/>
                    </a:lnTo>
                    <a:lnTo>
                      <a:pt x="220" y="185"/>
                    </a:lnTo>
                    <a:lnTo>
                      <a:pt x="217" y="182"/>
                    </a:lnTo>
                    <a:lnTo>
                      <a:pt x="212" y="180"/>
                    </a:lnTo>
                    <a:lnTo>
                      <a:pt x="206" y="177"/>
                    </a:lnTo>
                    <a:lnTo>
                      <a:pt x="196" y="177"/>
                    </a:lnTo>
                    <a:lnTo>
                      <a:pt x="188" y="174"/>
                    </a:lnTo>
                    <a:lnTo>
                      <a:pt x="177" y="172"/>
                    </a:lnTo>
                    <a:lnTo>
                      <a:pt x="166" y="169"/>
                    </a:lnTo>
                    <a:lnTo>
                      <a:pt x="153" y="164"/>
                    </a:lnTo>
                    <a:lnTo>
                      <a:pt x="139" y="158"/>
                    </a:lnTo>
                    <a:lnTo>
                      <a:pt x="126" y="156"/>
                    </a:lnTo>
                    <a:lnTo>
                      <a:pt x="115" y="150"/>
                    </a:lnTo>
                    <a:lnTo>
                      <a:pt x="110" y="145"/>
                    </a:lnTo>
                    <a:lnTo>
                      <a:pt x="105" y="148"/>
                    </a:lnTo>
                    <a:lnTo>
                      <a:pt x="102" y="153"/>
                    </a:lnTo>
                    <a:lnTo>
                      <a:pt x="102" y="156"/>
                    </a:lnTo>
                    <a:lnTo>
                      <a:pt x="99" y="153"/>
                    </a:lnTo>
                    <a:lnTo>
                      <a:pt x="94" y="148"/>
                    </a:lnTo>
                    <a:lnTo>
                      <a:pt x="91" y="145"/>
                    </a:lnTo>
                    <a:lnTo>
                      <a:pt x="88" y="145"/>
                    </a:lnTo>
                    <a:lnTo>
                      <a:pt x="88" y="148"/>
                    </a:lnTo>
                    <a:lnTo>
                      <a:pt x="88" y="153"/>
                    </a:lnTo>
                    <a:lnTo>
                      <a:pt x="86" y="156"/>
                    </a:lnTo>
                    <a:lnTo>
                      <a:pt x="78" y="153"/>
                    </a:lnTo>
                    <a:lnTo>
                      <a:pt x="72" y="148"/>
                    </a:lnTo>
                    <a:lnTo>
                      <a:pt x="70" y="145"/>
                    </a:lnTo>
                    <a:lnTo>
                      <a:pt x="67" y="142"/>
                    </a:lnTo>
                    <a:lnTo>
                      <a:pt x="67" y="139"/>
                    </a:lnTo>
                    <a:lnTo>
                      <a:pt x="62" y="134"/>
                    </a:lnTo>
                    <a:lnTo>
                      <a:pt x="59" y="131"/>
                    </a:lnTo>
                    <a:lnTo>
                      <a:pt x="56" y="131"/>
                    </a:lnTo>
                    <a:lnTo>
                      <a:pt x="48" y="134"/>
                    </a:lnTo>
                    <a:lnTo>
                      <a:pt x="40" y="131"/>
                    </a:lnTo>
                    <a:lnTo>
                      <a:pt x="32" y="129"/>
                    </a:lnTo>
                    <a:lnTo>
                      <a:pt x="29" y="123"/>
                    </a:lnTo>
                    <a:lnTo>
                      <a:pt x="24" y="123"/>
                    </a:lnTo>
                    <a:lnTo>
                      <a:pt x="21" y="126"/>
                    </a:lnTo>
                    <a:lnTo>
                      <a:pt x="21" y="134"/>
                    </a:lnTo>
                    <a:lnTo>
                      <a:pt x="24" y="142"/>
                    </a:lnTo>
                    <a:lnTo>
                      <a:pt x="19" y="145"/>
                    </a:lnTo>
                    <a:lnTo>
                      <a:pt x="11" y="150"/>
                    </a:lnTo>
                    <a:lnTo>
                      <a:pt x="5" y="153"/>
                    </a:lnTo>
                    <a:lnTo>
                      <a:pt x="3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3" y="166"/>
                    </a:lnTo>
                    <a:lnTo>
                      <a:pt x="11" y="166"/>
                    </a:lnTo>
                    <a:lnTo>
                      <a:pt x="8" y="172"/>
                    </a:lnTo>
                    <a:lnTo>
                      <a:pt x="8" y="177"/>
                    </a:lnTo>
                    <a:lnTo>
                      <a:pt x="11" y="182"/>
                    </a:lnTo>
                    <a:lnTo>
                      <a:pt x="16" y="185"/>
                    </a:lnTo>
                    <a:lnTo>
                      <a:pt x="13" y="188"/>
                    </a:lnTo>
                    <a:lnTo>
                      <a:pt x="13" y="190"/>
                    </a:lnTo>
                    <a:lnTo>
                      <a:pt x="13" y="193"/>
                    </a:lnTo>
                    <a:lnTo>
                      <a:pt x="19" y="193"/>
                    </a:lnTo>
                    <a:lnTo>
                      <a:pt x="19" y="196"/>
                    </a:lnTo>
                    <a:lnTo>
                      <a:pt x="21" y="199"/>
                    </a:lnTo>
                    <a:lnTo>
                      <a:pt x="27" y="201"/>
                    </a:lnTo>
                    <a:lnTo>
                      <a:pt x="32" y="199"/>
                    </a:lnTo>
                    <a:lnTo>
                      <a:pt x="38" y="199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62" y="193"/>
                    </a:lnTo>
                    <a:lnTo>
                      <a:pt x="64" y="193"/>
                    </a:lnTo>
                    <a:lnTo>
                      <a:pt x="67" y="193"/>
                    </a:lnTo>
                    <a:lnTo>
                      <a:pt x="67" y="196"/>
                    </a:lnTo>
                    <a:lnTo>
                      <a:pt x="67" y="201"/>
                    </a:lnTo>
                    <a:lnTo>
                      <a:pt x="67" y="204"/>
                    </a:lnTo>
                    <a:lnTo>
                      <a:pt x="70" y="204"/>
                    </a:lnTo>
                    <a:lnTo>
                      <a:pt x="75" y="204"/>
                    </a:lnTo>
                    <a:lnTo>
                      <a:pt x="78" y="204"/>
                    </a:lnTo>
                    <a:lnTo>
                      <a:pt x="80" y="204"/>
                    </a:lnTo>
                    <a:lnTo>
                      <a:pt x="88" y="207"/>
                    </a:lnTo>
                    <a:lnTo>
                      <a:pt x="105" y="209"/>
                    </a:lnTo>
                    <a:lnTo>
                      <a:pt x="118" y="215"/>
                    </a:lnTo>
                    <a:lnTo>
                      <a:pt x="134" y="220"/>
                    </a:lnTo>
                    <a:lnTo>
                      <a:pt x="150" y="228"/>
                    </a:lnTo>
                    <a:lnTo>
                      <a:pt x="169" y="236"/>
                    </a:lnTo>
                    <a:lnTo>
                      <a:pt x="188" y="244"/>
                    </a:lnTo>
                    <a:lnTo>
                      <a:pt x="198" y="250"/>
                    </a:lnTo>
                    <a:lnTo>
                      <a:pt x="204" y="250"/>
                    </a:lnTo>
                    <a:lnTo>
                      <a:pt x="212" y="252"/>
                    </a:lnTo>
                    <a:lnTo>
                      <a:pt x="220" y="252"/>
                    </a:lnTo>
                    <a:lnTo>
                      <a:pt x="225" y="250"/>
                    </a:lnTo>
                    <a:lnTo>
                      <a:pt x="231" y="244"/>
                    </a:lnTo>
                    <a:lnTo>
                      <a:pt x="236" y="241"/>
                    </a:lnTo>
                    <a:lnTo>
                      <a:pt x="244" y="241"/>
                    </a:lnTo>
                    <a:lnTo>
                      <a:pt x="247" y="239"/>
                    </a:lnTo>
                    <a:lnTo>
                      <a:pt x="255" y="239"/>
                    </a:lnTo>
                    <a:lnTo>
                      <a:pt x="263" y="239"/>
                    </a:lnTo>
                    <a:lnTo>
                      <a:pt x="271" y="241"/>
                    </a:lnTo>
                    <a:lnTo>
                      <a:pt x="276" y="241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 обучения детей школьного возраста с ОВЗ  в образовательных организациях округа </a:t>
            </a:r>
            <a:endParaRPr lang="ru-RU" sz="38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988840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62088" cy="115699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 обучения детей школьного возраста с ОВЗ  в образовательных организациях округа </a:t>
            </a:r>
            <a:endParaRPr lang="ru-RU" sz="3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37134" y="1844824"/>
          <a:ext cx="810686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37524" y="2225568"/>
            <a:ext cx="3031843" cy="2632794"/>
            <a:chOff x="3326" y="1044"/>
            <a:chExt cx="2201" cy="1625"/>
          </a:xfrm>
        </p:grpSpPr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 rot="20218083" flipH="1">
              <a:off x="3326" y="1167"/>
              <a:ext cx="2199" cy="1502"/>
            </a:xfrm>
            <a:prstGeom prst="ellipse">
              <a:avLst/>
            </a:prstGeom>
            <a:gradFill rotWithShape="0">
              <a:gsLst>
                <a:gs pos="0">
                  <a:srgbClr val="FFFF2D"/>
                </a:gs>
                <a:gs pos="100000">
                  <a:srgbClr val="FFFF2D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 rot="1258024">
              <a:off x="3710" y="1044"/>
              <a:ext cx="1817" cy="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ГБОУ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школа-интернат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с. Малый Толкай «Система сопровождения детей с интеллектуальными нарушениями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детей-инвалидов          в условиях реализации ФГОС УО 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20766088">
            <a:off x="598516" y="2714874"/>
            <a:ext cx="3267051" cy="2062509"/>
            <a:chOff x="382" y="1218"/>
            <a:chExt cx="2016" cy="1285"/>
          </a:xfrm>
        </p:grpSpPr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 rot="1381917">
              <a:off x="382" y="1233"/>
              <a:ext cx="2016" cy="120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 rot="506897">
              <a:off x="398" y="1218"/>
              <a:ext cx="1851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ГБОУ СОШ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им.А.М.Шулайкина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с.Старый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Аманак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«Деятельность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ПМПк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условиях внедрения ФГОС НОО обучающихся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ОВЗ»</a:t>
              </a:r>
              <a:endPara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740974">
            <a:off x="5028590" y="4686766"/>
            <a:ext cx="2867336" cy="1886434"/>
            <a:chOff x="3290" y="2691"/>
            <a:chExt cx="1932" cy="1087"/>
          </a:xfrm>
        </p:grpSpPr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 rot="1500979" flipH="1">
              <a:off x="3290" y="2691"/>
              <a:ext cx="1932" cy="1087"/>
            </a:xfrm>
            <a:prstGeom prst="ellipse">
              <a:avLst/>
            </a:prstGeom>
            <a:gradFill rotWithShape="0">
              <a:gsLst>
                <a:gs pos="0">
                  <a:srgbClr val="FFBB99"/>
                </a:gs>
                <a:gs pos="100000">
                  <a:srgbClr val="FFBB99">
                    <a:gamma/>
                    <a:shade val="5764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 rot="21354830">
              <a:off x="3360" y="2844"/>
              <a:ext cx="1818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ГКОУ для детей-сирот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с. Камышла «Организация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профориентационной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работы с обучающимися с умственной отсталостью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0" y="0"/>
            <a:ext cx="899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окружных опорных образовательных организаций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769900">
            <a:off x="1647953" y="982917"/>
            <a:ext cx="3182411" cy="2031832"/>
            <a:chOff x="341" y="1241"/>
            <a:chExt cx="2062" cy="1303"/>
          </a:xfrm>
        </p:grpSpPr>
        <p:sp>
          <p:nvSpPr>
            <p:cNvPr id="49" name="Oval 15"/>
            <p:cNvSpPr>
              <a:spLocks noChangeArrowheads="1"/>
            </p:cNvSpPr>
            <p:nvPr/>
          </p:nvSpPr>
          <p:spPr bwMode="auto">
            <a:xfrm rot="1184377">
              <a:off x="387" y="1241"/>
              <a:ext cx="2016" cy="13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341" y="1382"/>
              <a:ext cx="1908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ГБОУ СОШ № 3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г. Похвистнево «Обучение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социализация детей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ОВЗ в инклюзивном образовательном пространстве» 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91880" y="3071810"/>
            <a:ext cx="2451100" cy="3786190"/>
            <a:chOff x="2112" y="1800"/>
            <a:chExt cx="1544" cy="2664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112" y="3072"/>
              <a:ext cx="1544" cy="1392"/>
              <a:chOff x="1796" y="1561"/>
              <a:chExt cx="2168" cy="2171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800" y="3222"/>
                <a:ext cx="1164" cy="510"/>
                <a:chOff x="2800" y="3222"/>
                <a:chExt cx="1164" cy="510"/>
              </a:xfrm>
            </p:grpSpPr>
            <p:sp>
              <p:nvSpPr>
                <p:cNvPr id="47130" name="Freeform 26"/>
                <p:cNvSpPr>
                  <a:spLocks/>
                </p:cNvSpPr>
                <p:nvPr/>
              </p:nvSpPr>
              <p:spPr bwMode="auto">
                <a:xfrm>
                  <a:off x="3316" y="3222"/>
                  <a:ext cx="648" cy="510"/>
                </a:xfrm>
                <a:custGeom>
                  <a:avLst/>
                  <a:gdLst/>
                  <a:ahLst/>
                  <a:cxnLst>
                    <a:cxn ang="0">
                      <a:pos x="180" y="330"/>
                    </a:cxn>
                    <a:cxn ang="0">
                      <a:pos x="312" y="366"/>
                    </a:cxn>
                    <a:cxn ang="0">
                      <a:pos x="360" y="396"/>
                    </a:cxn>
                    <a:cxn ang="0">
                      <a:pos x="423" y="407"/>
                    </a:cxn>
                    <a:cxn ang="0">
                      <a:pos x="471" y="413"/>
                    </a:cxn>
                    <a:cxn ang="0">
                      <a:pos x="453" y="395"/>
                    </a:cxn>
                    <a:cxn ang="0">
                      <a:pos x="495" y="401"/>
                    </a:cxn>
                    <a:cxn ang="0">
                      <a:pos x="540" y="396"/>
                    </a:cxn>
                    <a:cxn ang="0">
                      <a:pos x="594" y="426"/>
                    </a:cxn>
                    <a:cxn ang="0">
                      <a:pos x="648" y="510"/>
                    </a:cxn>
                    <a:cxn ang="0">
                      <a:pos x="636" y="432"/>
                    </a:cxn>
                    <a:cxn ang="0">
                      <a:pos x="648" y="336"/>
                    </a:cxn>
                    <a:cxn ang="0">
                      <a:pos x="636" y="276"/>
                    </a:cxn>
                    <a:cxn ang="0">
                      <a:pos x="606" y="230"/>
                    </a:cxn>
                    <a:cxn ang="0">
                      <a:pos x="618" y="224"/>
                    </a:cxn>
                    <a:cxn ang="0">
                      <a:pos x="588" y="204"/>
                    </a:cxn>
                    <a:cxn ang="0">
                      <a:pos x="552" y="179"/>
                    </a:cxn>
                    <a:cxn ang="0">
                      <a:pos x="573" y="173"/>
                    </a:cxn>
                    <a:cxn ang="0">
                      <a:pos x="534" y="168"/>
                    </a:cxn>
                    <a:cxn ang="0">
                      <a:pos x="456" y="150"/>
                    </a:cxn>
                    <a:cxn ang="0">
                      <a:pos x="423" y="110"/>
                    </a:cxn>
                    <a:cxn ang="0">
                      <a:pos x="444" y="101"/>
                    </a:cxn>
                    <a:cxn ang="0">
                      <a:pos x="411" y="80"/>
                    </a:cxn>
                    <a:cxn ang="0">
                      <a:pos x="372" y="54"/>
                    </a:cxn>
                    <a:cxn ang="0">
                      <a:pos x="393" y="44"/>
                    </a:cxn>
                    <a:cxn ang="0">
                      <a:pos x="333" y="26"/>
                    </a:cxn>
                    <a:cxn ang="0">
                      <a:pos x="276" y="12"/>
                    </a:cxn>
                    <a:cxn ang="0">
                      <a:pos x="168" y="0"/>
                    </a:cxn>
                    <a:cxn ang="0">
                      <a:pos x="54" y="30"/>
                    </a:cxn>
                    <a:cxn ang="0">
                      <a:pos x="0" y="48"/>
                    </a:cxn>
                    <a:cxn ang="0">
                      <a:pos x="180" y="330"/>
                    </a:cxn>
                  </a:cxnLst>
                  <a:rect l="0" t="0" r="r" b="b"/>
                  <a:pathLst>
                    <a:path w="648" h="510">
                      <a:moveTo>
                        <a:pt x="180" y="330"/>
                      </a:moveTo>
                      <a:lnTo>
                        <a:pt x="312" y="366"/>
                      </a:lnTo>
                      <a:lnTo>
                        <a:pt x="360" y="396"/>
                      </a:lnTo>
                      <a:lnTo>
                        <a:pt x="423" y="407"/>
                      </a:lnTo>
                      <a:lnTo>
                        <a:pt x="471" y="413"/>
                      </a:lnTo>
                      <a:lnTo>
                        <a:pt x="453" y="395"/>
                      </a:lnTo>
                      <a:lnTo>
                        <a:pt x="495" y="401"/>
                      </a:lnTo>
                      <a:lnTo>
                        <a:pt x="540" y="396"/>
                      </a:lnTo>
                      <a:lnTo>
                        <a:pt x="594" y="426"/>
                      </a:lnTo>
                      <a:lnTo>
                        <a:pt x="648" y="510"/>
                      </a:lnTo>
                      <a:lnTo>
                        <a:pt x="636" y="432"/>
                      </a:lnTo>
                      <a:lnTo>
                        <a:pt x="648" y="336"/>
                      </a:lnTo>
                      <a:lnTo>
                        <a:pt x="636" y="276"/>
                      </a:lnTo>
                      <a:lnTo>
                        <a:pt x="606" y="230"/>
                      </a:lnTo>
                      <a:lnTo>
                        <a:pt x="618" y="224"/>
                      </a:lnTo>
                      <a:lnTo>
                        <a:pt x="588" y="204"/>
                      </a:lnTo>
                      <a:lnTo>
                        <a:pt x="552" y="179"/>
                      </a:lnTo>
                      <a:lnTo>
                        <a:pt x="573" y="173"/>
                      </a:lnTo>
                      <a:lnTo>
                        <a:pt x="534" y="168"/>
                      </a:lnTo>
                      <a:lnTo>
                        <a:pt x="456" y="150"/>
                      </a:lnTo>
                      <a:lnTo>
                        <a:pt x="423" y="110"/>
                      </a:lnTo>
                      <a:lnTo>
                        <a:pt x="444" y="101"/>
                      </a:lnTo>
                      <a:lnTo>
                        <a:pt x="411" y="80"/>
                      </a:lnTo>
                      <a:lnTo>
                        <a:pt x="372" y="54"/>
                      </a:lnTo>
                      <a:lnTo>
                        <a:pt x="393" y="44"/>
                      </a:lnTo>
                      <a:lnTo>
                        <a:pt x="333" y="26"/>
                      </a:lnTo>
                      <a:lnTo>
                        <a:pt x="276" y="12"/>
                      </a:lnTo>
                      <a:lnTo>
                        <a:pt x="168" y="0"/>
                      </a:lnTo>
                      <a:lnTo>
                        <a:pt x="54" y="30"/>
                      </a:lnTo>
                      <a:lnTo>
                        <a:pt x="0" y="48"/>
                      </a:lnTo>
                      <a:lnTo>
                        <a:pt x="180" y="33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1" name="Freeform 27"/>
                <p:cNvSpPr>
                  <a:spLocks/>
                </p:cNvSpPr>
                <p:nvPr/>
              </p:nvSpPr>
              <p:spPr bwMode="auto">
                <a:xfrm>
                  <a:off x="2800" y="3234"/>
                  <a:ext cx="786" cy="348"/>
                </a:xfrm>
                <a:custGeom>
                  <a:avLst/>
                  <a:gdLst/>
                  <a:ahLst/>
                  <a:cxnLst>
                    <a:cxn ang="0">
                      <a:pos x="18" y="150"/>
                    </a:cxn>
                    <a:cxn ang="0">
                      <a:pos x="108" y="120"/>
                    </a:cxn>
                    <a:cxn ang="0">
                      <a:pos x="150" y="120"/>
                    </a:cxn>
                    <a:cxn ang="0">
                      <a:pos x="210" y="96"/>
                    </a:cxn>
                    <a:cxn ang="0">
                      <a:pos x="312" y="36"/>
                    </a:cxn>
                    <a:cxn ang="0">
                      <a:pos x="414" y="0"/>
                    </a:cxn>
                    <a:cxn ang="0">
                      <a:pos x="510" y="0"/>
                    </a:cxn>
                    <a:cxn ang="0">
                      <a:pos x="582" y="24"/>
                    </a:cxn>
                    <a:cxn ang="0">
                      <a:pos x="636" y="80"/>
                    </a:cxn>
                    <a:cxn ang="0">
                      <a:pos x="663" y="116"/>
                    </a:cxn>
                    <a:cxn ang="0">
                      <a:pos x="633" y="110"/>
                    </a:cxn>
                    <a:cxn ang="0">
                      <a:pos x="654" y="140"/>
                    </a:cxn>
                    <a:cxn ang="0">
                      <a:pos x="657" y="179"/>
                    </a:cxn>
                    <a:cxn ang="0">
                      <a:pos x="666" y="234"/>
                    </a:cxn>
                    <a:cxn ang="0">
                      <a:pos x="702" y="300"/>
                    </a:cxn>
                    <a:cxn ang="0">
                      <a:pos x="786" y="348"/>
                    </a:cxn>
                    <a:cxn ang="0">
                      <a:pos x="684" y="330"/>
                    </a:cxn>
                    <a:cxn ang="0">
                      <a:pos x="624" y="288"/>
                    </a:cxn>
                    <a:cxn ang="0">
                      <a:pos x="576" y="234"/>
                    </a:cxn>
                    <a:cxn ang="0">
                      <a:pos x="510" y="198"/>
                    </a:cxn>
                    <a:cxn ang="0">
                      <a:pos x="432" y="168"/>
                    </a:cxn>
                    <a:cxn ang="0">
                      <a:pos x="348" y="156"/>
                    </a:cxn>
                    <a:cxn ang="0">
                      <a:pos x="246" y="150"/>
                    </a:cxn>
                    <a:cxn ang="0">
                      <a:pos x="198" y="138"/>
                    </a:cxn>
                    <a:cxn ang="0">
                      <a:pos x="132" y="150"/>
                    </a:cxn>
                    <a:cxn ang="0">
                      <a:pos x="84" y="156"/>
                    </a:cxn>
                    <a:cxn ang="0">
                      <a:pos x="0" y="186"/>
                    </a:cxn>
                    <a:cxn ang="0">
                      <a:pos x="18" y="150"/>
                    </a:cxn>
                  </a:cxnLst>
                  <a:rect l="0" t="0" r="r" b="b"/>
                  <a:pathLst>
                    <a:path w="786" h="348">
                      <a:moveTo>
                        <a:pt x="18" y="150"/>
                      </a:moveTo>
                      <a:lnTo>
                        <a:pt x="108" y="120"/>
                      </a:lnTo>
                      <a:lnTo>
                        <a:pt x="150" y="120"/>
                      </a:lnTo>
                      <a:lnTo>
                        <a:pt x="210" y="96"/>
                      </a:lnTo>
                      <a:lnTo>
                        <a:pt x="312" y="36"/>
                      </a:lnTo>
                      <a:lnTo>
                        <a:pt x="414" y="0"/>
                      </a:lnTo>
                      <a:lnTo>
                        <a:pt x="510" y="0"/>
                      </a:lnTo>
                      <a:lnTo>
                        <a:pt x="582" y="24"/>
                      </a:lnTo>
                      <a:lnTo>
                        <a:pt x="636" y="80"/>
                      </a:lnTo>
                      <a:lnTo>
                        <a:pt x="663" y="116"/>
                      </a:lnTo>
                      <a:lnTo>
                        <a:pt x="633" y="110"/>
                      </a:lnTo>
                      <a:lnTo>
                        <a:pt x="654" y="140"/>
                      </a:lnTo>
                      <a:lnTo>
                        <a:pt x="657" y="179"/>
                      </a:lnTo>
                      <a:lnTo>
                        <a:pt x="666" y="234"/>
                      </a:lnTo>
                      <a:lnTo>
                        <a:pt x="702" y="300"/>
                      </a:lnTo>
                      <a:lnTo>
                        <a:pt x="786" y="348"/>
                      </a:lnTo>
                      <a:lnTo>
                        <a:pt x="684" y="330"/>
                      </a:lnTo>
                      <a:lnTo>
                        <a:pt x="624" y="288"/>
                      </a:lnTo>
                      <a:lnTo>
                        <a:pt x="576" y="234"/>
                      </a:lnTo>
                      <a:lnTo>
                        <a:pt x="510" y="198"/>
                      </a:lnTo>
                      <a:lnTo>
                        <a:pt x="432" y="168"/>
                      </a:lnTo>
                      <a:lnTo>
                        <a:pt x="348" y="156"/>
                      </a:lnTo>
                      <a:lnTo>
                        <a:pt x="246" y="150"/>
                      </a:lnTo>
                      <a:lnTo>
                        <a:pt x="198" y="138"/>
                      </a:lnTo>
                      <a:lnTo>
                        <a:pt x="132" y="150"/>
                      </a:lnTo>
                      <a:lnTo>
                        <a:pt x="84" y="156"/>
                      </a:lnTo>
                      <a:lnTo>
                        <a:pt x="0" y="186"/>
                      </a:lnTo>
                      <a:lnTo>
                        <a:pt x="18" y="15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2" name="Freeform 28"/>
                <p:cNvSpPr>
                  <a:spLocks/>
                </p:cNvSpPr>
                <p:nvPr/>
              </p:nvSpPr>
              <p:spPr bwMode="auto">
                <a:xfrm>
                  <a:off x="3493" y="3329"/>
                  <a:ext cx="426" cy="255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75" y="87"/>
                    </a:cxn>
                    <a:cxn ang="0">
                      <a:pos x="177" y="135"/>
                    </a:cxn>
                    <a:cxn ang="0">
                      <a:pos x="246" y="183"/>
                    </a:cxn>
                    <a:cxn ang="0">
                      <a:pos x="348" y="255"/>
                    </a:cxn>
                    <a:cxn ang="0">
                      <a:pos x="360" y="243"/>
                    </a:cxn>
                    <a:cxn ang="0">
                      <a:pos x="426" y="225"/>
                    </a:cxn>
                    <a:cxn ang="0">
                      <a:pos x="348" y="234"/>
                    </a:cxn>
                    <a:cxn ang="0">
                      <a:pos x="294" y="204"/>
                    </a:cxn>
                    <a:cxn ang="0">
                      <a:pos x="264" y="177"/>
                    </a:cxn>
                    <a:cxn ang="0">
                      <a:pos x="297" y="159"/>
                    </a:cxn>
                    <a:cxn ang="0">
                      <a:pos x="360" y="147"/>
                    </a:cxn>
                    <a:cxn ang="0">
                      <a:pos x="303" y="144"/>
                    </a:cxn>
                    <a:cxn ang="0">
                      <a:pos x="273" y="150"/>
                    </a:cxn>
                    <a:cxn ang="0">
                      <a:pos x="237" y="156"/>
                    </a:cxn>
                    <a:cxn ang="0">
                      <a:pos x="192" y="132"/>
                    </a:cxn>
                    <a:cxn ang="0">
                      <a:pos x="159" y="108"/>
                    </a:cxn>
                    <a:cxn ang="0">
                      <a:pos x="195" y="102"/>
                    </a:cxn>
                    <a:cxn ang="0">
                      <a:pos x="246" y="102"/>
                    </a:cxn>
                    <a:cxn ang="0">
                      <a:pos x="177" y="87"/>
                    </a:cxn>
                    <a:cxn ang="0">
                      <a:pos x="162" y="90"/>
                    </a:cxn>
                    <a:cxn ang="0">
                      <a:pos x="117" y="96"/>
                    </a:cxn>
                    <a:cxn ang="0">
                      <a:pos x="75" y="75"/>
                    </a:cxn>
                    <a:cxn ang="0">
                      <a:pos x="90" y="30"/>
                    </a:cxn>
                    <a:cxn ang="0">
                      <a:pos x="123" y="9"/>
                    </a:cxn>
                    <a:cxn ang="0">
                      <a:pos x="210" y="0"/>
                    </a:cxn>
                    <a:cxn ang="0">
                      <a:pos x="117" y="0"/>
                    </a:cxn>
                    <a:cxn ang="0">
                      <a:pos x="81" y="24"/>
                    </a:cxn>
                    <a:cxn ang="0">
                      <a:pos x="66" y="48"/>
                    </a:cxn>
                    <a:cxn ang="0">
                      <a:pos x="57" y="63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26" h="255">
                      <a:moveTo>
                        <a:pt x="0" y="60"/>
                      </a:moveTo>
                      <a:lnTo>
                        <a:pt x="75" y="87"/>
                      </a:lnTo>
                      <a:lnTo>
                        <a:pt x="177" y="135"/>
                      </a:lnTo>
                      <a:lnTo>
                        <a:pt x="246" y="183"/>
                      </a:lnTo>
                      <a:lnTo>
                        <a:pt x="348" y="255"/>
                      </a:lnTo>
                      <a:lnTo>
                        <a:pt x="360" y="243"/>
                      </a:lnTo>
                      <a:lnTo>
                        <a:pt x="426" y="225"/>
                      </a:lnTo>
                      <a:lnTo>
                        <a:pt x="348" y="234"/>
                      </a:lnTo>
                      <a:lnTo>
                        <a:pt x="294" y="204"/>
                      </a:lnTo>
                      <a:lnTo>
                        <a:pt x="264" y="177"/>
                      </a:lnTo>
                      <a:lnTo>
                        <a:pt x="297" y="159"/>
                      </a:lnTo>
                      <a:lnTo>
                        <a:pt x="360" y="147"/>
                      </a:lnTo>
                      <a:lnTo>
                        <a:pt x="303" y="144"/>
                      </a:lnTo>
                      <a:lnTo>
                        <a:pt x="273" y="150"/>
                      </a:lnTo>
                      <a:lnTo>
                        <a:pt x="237" y="156"/>
                      </a:lnTo>
                      <a:lnTo>
                        <a:pt x="192" y="132"/>
                      </a:lnTo>
                      <a:lnTo>
                        <a:pt x="159" y="108"/>
                      </a:lnTo>
                      <a:lnTo>
                        <a:pt x="195" y="102"/>
                      </a:lnTo>
                      <a:lnTo>
                        <a:pt x="246" y="102"/>
                      </a:lnTo>
                      <a:lnTo>
                        <a:pt x="177" y="87"/>
                      </a:lnTo>
                      <a:lnTo>
                        <a:pt x="162" y="90"/>
                      </a:lnTo>
                      <a:lnTo>
                        <a:pt x="117" y="96"/>
                      </a:lnTo>
                      <a:lnTo>
                        <a:pt x="75" y="75"/>
                      </a:lnTo>
                      <a:lnTo>
                        <a:pt x="90" y="30"/>
                      </a:lnTo>
                      <a:lnTo>
                        <a:pt x="123" y="9"/>
                      </a:lnTo>
                      <a:lnTo>
                        <a:pt x="210" y="0"/>
                      </a:lnTo>
                      <a:lnTo>
                        <a:pt x="117" y="0"/>
                      </a:lnTo>
                      <a:lnTo>
                        <a:pt x="81" y="24"/>
                      </a:lnTo>
                      <a:lnTo>
                        <a:pt x="66" y="48"/>
                      </a:lnTo>
                      <a:lnTo>
                        <a:pt x="57" y="6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936" y="2163"/>
                <a:ext cx="497" cy="318"/>
                <a:chOff x="2936" y="2163"/>
                <a:chExt cx="497" cy="318"/>
              </a:xfrm>
            </p:grpSpPr>
            <p:sp>
              <p:nvSpPr>
                <p:cNvPr id="47134" name="Freeform 30"/>
                <p:cNvSpPr>
                  <a:spLocks/>
                </p:cNvSpPr>
                <p:nvPr/>
              </p:nvSpPr>
              <p:spPr bwMode="auto">
                <a:xfrm>
                  <a:off x="2936" y="2163"/>
                  <a:ext cx="497" cy="318"/>
                </a:xfrm>
                <a:custGeom>
                  <a:avLst/>
                  <a:gdLst/>
                  <a:ahLst/>
                  <a:cxnLst>
                    <a:cxn ang="0">
                      <a:pos x="0" y="210"/>
                    </a:cxn>
                    <a:cxn ang="0">
                      <a:pos x="72" y="186"/>
                    </a:cxn>
                    <a:cxn ang="0">
                      <a:pos x="114" y="186"/>
                    </a:cxn>
                    <a:cxn ang="0">
                      <a:pos x="148" y="138"/>
                    </a:cxn>
                    <a:cxn ang="0">
                      <a:pos x="187" y="96"/>
                    </a:cxn>
                    <a:cxn ang="0">
                      <a:pos x="212" y="96"/>
                    </a:cxn>
                    <a:cxn ang="0">
                      <a:pos x="208" y="102"/>
                    </a:cxn>
                    <a:cxn ang="0">
                      <a:pos x="272" y="84"/>
                    </a:cxn>
                    <a:cxn ang="0">
                      <a:pos x="297" y="96"/>
                    </a:cxn>
                    <a:cxn ang="0">
                      <a:pos x="285" y="114"/>
                    </a:cxn>
                    <a:cxn ang="0">
                      <a:pos x="331" y="108"/>
                    </a:cxn>
                    <a:cxn ang="0">
                      <a:pos x="366" y="108"/>
                    </a:cxn>
                    <a:cxn ang="0">
                      <a:pos x="434" y="84"/>
                    </a:cxn>
                    <a:cxn ang="0">
                      <a:pos x="480" y="42"/>
                    </a:cxn>
                    <a:cxn ang="0">
                      <a:pos x="497" y="0"/>
                    </a:cxn>
                    <a:cxn ang="0">
                      <a:pos x="489" y="78"/>
                    </a:cxn>
                    <a:cxn ang="0">
                      <a:pos x="476" y="126"/>
                    </a:cxn>
                    <a:cxn ang="0">
                      <a:pos x="485" y="120"/>
                    </a:cxn>
                    <a:cxn ang="0">
                      <a:pos x="459" y="174"/>
                    </a:cxn>
                    <a:cxn ang="0">
                      <a:pos x="434" y="198"/>
                    </a:cxn>
                    <a:cxn ang="0">
                      <a:pos x="451" y="204"/>
                    </a:cxn>
                    <a:cxn ang="0">
                      <a:pos x="417" y="234"/>
                    </a:cxn>
                    <a:cxn ang="0">
                      <a:pos x="366" y="252"/>
                    </a:cxn>
                    <a:cxn ang="0">
                      <a:pos x="387" y="258"/>
                    </a:cxn>
                    <a:cxn ang="0">
                      <a:pos x="353" y="276"/>
                    </a:cxn>
                    <a:cxn ang="0">
                      <a:pos x="319" y="288"/>
                    </a:cxn>
                    <a:cxn ang="0">
                      <a:pos x="268" y="294"/>
                    </a:cxn>
                    <a:cxn ang="0">
                      <a:pos x="297" y="300"/>
                    </a:cxn>
                    <a:cxn ang="0">
                      <a:pos x="255" y="318"/>
                    </a:cxn>
                    <a:cxn ang="0">
                      <a:pos x="208" y="318"/>
                    </a:cxn>
                    <a:cxn ang="0">
                      <a:pos x="174" y="312"/>
                    </a:cxn>
                    <a:cxn ang="0">
                      <a:pos x="157" y="294"/>
                    </a:cxn>
                    <a:cxn ang="0">
                      <a:pos x="131" y="252"/>
                    </a:cxn>
                    <a:cxn ang="0">
                      <a:pos x="110" y="222"/>
                    </a:cxn>
                    <a:cxn ang="0">
                      <a:pos x="72" y="210"/>
                    </a:cxn>
                    <a:cxn ang="0">
                      <a:pos x="12" y="234"/>
                    </a:cxn>
                    <a:cxn ang="0">
                      <a:pos x="0" y="210"/>
                    </a:cxn>
                  </a:cxnLst>
                  <a:rect l="0" t="0" r="r" b="b"/>
                  <a:pathLst>
                    <a:path w="497" h="318">
                      <a:moveTo>
                        <a:pt x="0" y="210"/>
                      </a:moveTo>
                      <a:lnTo>
                        <a:pt x="72" y="186"/>
                      </a:lnTo>
                      <a:lnTo>
                        <a:pt x="114" y="186"/>
                      </a:lnTo>
                      <a:lnTo>
                        <a:pt x="148" y="138"/>
                      </a:lnTo>
                      <a:lnTo>
                        <a:pt x="187" y="96"/>
                      </a:lnTo>
                      <a:lnTo>
                        <a:pt x="212" y="96"/>
                      </a:lnTo>
                      <a:lnTo>
                        <a:pt x="208" y="102"/>
                      </a:lnTo>
                      <a:lnTo>
                        <a:pt x="272" y="84"/>
                      </a:lnTo>
                      <a:lnTo>
                        <a:pt x="297" y="96"/>
                      </a:lnTo>
                      <a:lnTo>
                        <a:pt x="285" y="114"/>
                      </a:lnTo>
                      <a:lnTo>
                        <a:pt x="331" y="108"/>
                      </a:lnTo>
                      <a:lnTo>
                        <a:pt x="366" y="108"/>
                      </a:lnTo>
                      <a:lnTo>
                        <a:pt x="434" y="84"/>
                      </a:lnTo>
                      <a:lnTo>
                        <a:pt x="480" y="42"/>
                      </a:lnTo>
                      <a:lnTo>
                        <a:pt x="497" y="0"/>
                      </a:lnTo>
                      <a:lnTo>
                        <a:pt x="489" y="78"/>
                      </a:lnTo>
                      <a:lnTo>
                        <a:pt x="476" y="126"/>
                      </a:lnTo>
                      <a:lnTo>
                        <a:pt x="485" y="120"/>
                      </a:lnTo>
                      <a:lnTo>
                        <a:pt x="459" y="174"/>
                      </a:lnTo>
                      <a:lnTo>
                        <a:pt x="434" y="198"/>
                      </a:lnTo>
                      <a:lnTo>
                        <a:pt x="451" y="204"/>
                      </a:lnTo>
                      <a:lnTo>
                        <a:pt x="417" y="234"/>
                      </a:lnTo>
                      <a:lnTo>
                        <a:pt x="366" y="252"/>
                      </a:lnTo>
                      <a:lnTo>
                        <a:pt x="387" y="258"/>
                      </a:lnTo>
                      <a:lnTo>
                        <a:pt x="353" y="276"/>
                      </a:lnTo>
                      <a:lnTo>
                        <a:pt x="319" y="288"/>
                      </a:lnTo>
                      <a:lnTo>
                        <a:pt x="268" y="294"/>
                      </a:lnTo>
                      <a:lnTo>
                        <a:pt x="297" y="300"/>
                      </a:lnTo>
                      <a:lnTo>
                        <a:pt x="255" y="318"/>
                      </a:lnTo>
                      <a:lnTo>
                        <a:pt x="208" y="318"/>
                      </a:lnTo>
                      <a:lnTo>
                        <a:pt x="174" y="312"/>
                      </a:lnTo>
                      <a:lnTo>
                        <a:pt x="157" y="294"/>
                      </a:lnTo>
                      <a:lnTo>
                        <a:pt x="131" y="252"/>
                      </a:lnTo>
                      <a:lnTo>
                        <a:pt x="110" y="222"/>
                      </a:lnTo>
                      <a:lnTo>
                        <a:pt x="72" y="210"/>
                      </a:lnTo>
                      <a:lnTo>
                        <a:pt x="12" y="234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/>
              </p:nvSpPr>
              <p:spPr bwMode="auto">
                <a:xfrm>
                  <a:off x="3071" y="2259"/>
                  <a:ext cx="345" cy="204"/>
                </a:xfrm>
                <a:custGeom>
                  <a:avLst/>
                  <a:gdLst/>
                  <a:ahLst/>
                  <a:cxnLst>
                    <a:cxn ang="0">
                      <a:pos x="0" y="111"/>
                    </a:cxn>
                    <a:cxn ang="0">
                      <a:pos x="21" y="159"/>
                    </a:cxn>
                    <a:cxn ang="0">
                      <a:pos x="57" y="192"/>
                    </a:cxn>
                    <a:cxn ang="0">
                      <a:pos x="102" y="204"/>
                    </a:cxn>
                    <a:cxn ang="0">
                      <a:pos x="96" y="186"/>
                    </a:cxn>
                    <a:cxn ang="0">
                      <a:pos x="159" y="183"/>
                    </a:cxn>
                    <a:cxn ang="0">
                      <a:pos x="225" y="171"/>
                    </a:cxn>
                    <a:cxn ang="0">
                      <a:pos x="198" y="147"/>
                    </a:cxn>
                    <a:cxn ang="0">
                      <a:pos x="228" y="126"/>
                    </a:cxn>
                    <a:cxn ang="0">
                      <a:pos x="282" y="111"/>
                    </a:cxn>
                    <a:cxn ang="0">
                      <a:pos x="237" y="96"/>
                    </a:cxn>
                    <a:cxn ang="0">
                      <a:pos x="306" y="81"/>
                    </a:cxn>
                    <a:cxn ang="0">
                      <a:pos x="330" y="42"/>
                    </a:cxn>
                    <a:cxn ang="0">
                      <a:pos x="345" y="0"/>
                    </a:cxn>
                    <a:cxn ang="0">
                      <a:pos x="270" y="57"/>
                    </a:cxn>
                    <a:cxn ang="0">
                      <a:pos x="192" y="78"/>
                    </a:cxn>
                    <a:cxn ang="0">
                      <a:pos x="108" y="99"/>
                    </a:cxn>
                    <a:cxn ang="0">
                      <a:pos x="0" y="111"/>
                    </a:cxn>
                  </a:cxnLst>
                  <a:rect l="0" t="0" r="r" b="b"/>
                  <a:pathLst>
                    <a:path w="345" h="204">
                      <a:moveTo>
                        <a:pt x="0" y="111"/>
                      </a:moveTo>
                      <a:lnTo>
                        <a:pt x="21" y="159"/>
                      </a:lnTo>
                      <a:lnTo>
                        <a:pt x="57" y="192"/>
                      </a:lnTo>
                      <a:lnTo>
                        <a:pt x="102" y="204"/>
                      </a:lnTo>
                      <a:lnTo>
                        <a:pt x="96" y="186"/>
                      </a:lnTo>
                      <a:lnTo>
                        <a:pt x="159" y="183"/>
                      </a:lnTo>
                      <a:lnTo>
                        <a:pt x="225" y="171"/>
                      </a:lnTo>
                      <a:lnTo>
                        <a:pt x="198" y="147"/>
                      </a:lnTo>
                      <a:lnTo>
                        <a:pt x="228" y="126"/>
                      </a:lnTo>
                      <a:lnTo>
                        <a:pt x="282" y="111"/>
                      </a:lnTo>
                      <a:lnTo>
                        <a:pt x="237" y="96"/>
                      </a:lnTo>
                      <a:lnTo>
                        <a:pt x="306" y="81"/>
                      </a:lnTo>
                      <a:lnTo>
                        <a:pt x="330" y="42"/>
                      </a:lnTo>
                      <a:lnTo>
                        <a:pt x="345" y="0"/>
                      </a:lnTo>
                      <a:lnTo>
                        <a:pt x="270" y="57"/>
                      </a:lnTo>
                      <a:lnTo>
                        <a:pt x="192" y="78"/>
                      </a:lnTo>
                      <a:lnTo>
                        <a:pt x="108" y="99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1796" y="2379"/>
                <a:ext cx="1050" cy="582"/>
                <a:chOff x="1796" y="2379"/>
                <a:chExt cx="1050" cy="582"/>
              </a:xfrm>
            </p:grpSpPr>
            <p:sp>
              <p:nvSpPr>
                <p:cNvPr id="47137" name="Freeform 33"/>
                <p:cNvSpPr>
                  <a:spLocks/>
                </p:cNvSpPr>
                <p:nvPr/>
              </p:nvSpPr>
              <p:spPr bwMode="auto">
                <a:xfrm>
                  <a:off x="1796" y="2379"/>
                  <a:ext cx="1050" cy="582"/>
                </a:xfrm>
                <a:custGeom>
                  <a:avLst/>
                  <a:gdLst/>
                  <a:ahLst/>
                  <a:cxnLst>
                    <a:cxn ang="0">
                      <a:pos x="1050" y="528"/>
                    </a:cxn>
                    <a:cxn ang="0">
                      <a:pos x="1020" y="462"/>
                    </a:cxn>
                    <a:cxn ang="0">
                      <a:pos x="990" y="408"/>
                    </a:cxn>
                    <a:cxn ang="0">
                      <a:pos x="990" y="348"/>
                    </a:cxn>
                    <a:cxn ang="0">
                      <a:pos x="990" y="294"/>
                    </a:cxn>
                    <a:cxn ang="0">
                      <a:pos x="996" y="228"/>
                    </a:cxn>
                    <a:cxn ang="0">
                      <a:pos x="972" y="126"/>
                    </a:cxn>
                    <a:cxn ang="0">
                      <a:pos x="936" y="84"/>
                    </a:cxn>
                    <a:cxn ang="0">
                      <a:pos x="870" y="42"/>
                    </a:cxn>
                    <a:cxn ang="0">
                      <a:pos x="864" y="60"/>
                    </a:cxn>
                    <a:cxn ang="0">
                      <a:pos x="834" y="30"/>
                    </a:cxn>
                    <a:cxn ang="0">
                      <a:pos x="774" y="6"/>
                    </a:cxn>
                    <a:cxn ang="0">
                      <a:pos x="738" y="0"/>
                    </a:cxn>
                    <a:cxn ang="0">
                      <a:pos x="744" y="24"/>
                    </a:cxn>
                    <a:cxn ang="0">
                      <a:pos x="684" y="6"/>
                    </a:cxn>
                    <a:cxn ang="0">
                      <a:pos x="618" y="0"/>
                    </a:cxn>
                    <a:cxn ang="0">
                      <a:pos x="570" y="6"/>
                    </a:cxn>
                    <a:cxn ang="0">
                      <a:pos x="594" y="18"/>
                    </a:cxn>
                    <a:cxn ang="0">
                      <a:pos x="486" y="18"/>
                    </a:cxn>
                    <a:cxn ang="0">
                      <a:pos x="330" y="42"/>
                    </a:cxn>
                    <a:cxn ang="0">
                      <a:pos x="276" y="78"/>
                    </a:cxn>
                    <a:cxn ang="0">
                      <a:pos x="276" y="84"/>
                    </a:cxn>
                    <a:cxn ang="0">
                      <a:pos x="228" y="78"/>
                    </a:cxn>
                    <a:cxn ang="0">
                      <a:pos x="222" y="96"/>
                    </a:cxn>
                    <a:cxn ang="0">
                      <a:pos x="138" y="120"/>
                    </a:cxn>
                    <a:cxn ang="0">
                      <a:pos x="90" y="120"/>
                    </a:cxn>
                    <a:cxn ang="0">
                      <a:pos x="24" y="90"/>
                    </a:cxn>
                    <a:cxn ang="0">
                      <a:pos x="0" y="96"/>
                    </a:cxn>
                    <a:cxn ang="0">
                      <a:pos x="36" y="108"/>
                    </a:cxn>
                    <a:cxn ang="0">
                      <a:pos x="66" y="138"/>
                    </a:cxn>
                    <a:cxn ang="0">
                      <a:pos x="96" y="174"/>
                    </a:cxn>
                    <a:cxn ang="0">
                      <a:pos x="192" y="198"/>
                    </a:cxn>
                    <a:cxn ang="0">
                      <a:pos x="234" y="240"/>
                    </a:cxn>
                    <a:cxn ang="0">
                      <a:pos x="264" y="276"/>
                    </a:cxn>
                    <a:cxn ang="0">
                      <a:pos x="300" y="294"/>
                    </a:cxn>
                    <a:cxn ang="0">
                      <a:pos x="414" y="294"/>
                    </a:cxn>
                    <a:cxn ang="0">
                      <a:pos x="516" y="282"/>
                    </a:cxn>
                    <a:cxn ang="0">
                      <a:pos x="564" y="300"/>
                    </a:cxn>
                    <a:cxn ang="0">
                      <a:pos x="582" y="348"/>
                    </a:cxn>
                    <a:cxn ang="0">
                      <a:pos x="612" y="420"/>
                    </a:cxn>
                    <a:cxn ang="0">
                      <a:pos x="660" y="456"/>
                    </a:cxn>
                    <a:cxn ang="0">
                      <a:pos x="786" y="468"/>
                    </a:cxn>
                    <a:cxn ang="0">
                      <a:pos x="828" y="456"/>
                    </a:cxn>
                    <a:cxn ang="0">
                      <a:pos x="930" y="444"/>
                    </a:cxn>
                    <a:cxn ang="0">
                      <a:pos x="972" y="444"/>
                    </a:cxn>
                    <a:cxn ang="0">
                      <a:pos x="1014" y="504"/>
                    </a:cxn>
                    <a:cxn ang="0">
                      <a:pos x="1050" y="582"/>
                    </a:cxn>
                    <a:cxn ang="0">
                      <a:pos x="1050" y="528"/>
                    </a:cxn>
                  </a:cxnLst>
                  <a:rect l="0" t="0" r="r" b="b"/>
                  <a:pathLst>
                    <a:path w="1050" h="582">
                      <a:moveTo>
                        <a:pt x="1050" y="528"/>
                      </a:moveTo>
                      <a:lnTo>
                        <a:pt x="1020" y="462"/>
                      </a:lnTo>
                      <a:lnTo>
                        <a:pt x="990" y="408"/>
                      </a:lnTo>
                      <a:lnTo>
                        <a:pt x="990" y="348"/>
                      </a:lnTo>
                      <a:lnTo>
                        <a:pt x="990" y="294"/>
                      </a:lnTo>
                      <a:lnTo>
                        <a:pt x="996" y="228"/>
                      </a:lnTo>
                      <a:lnTo>
                        <a:pt x="972" y="126"/>
                      </a:lnTo>
                      <a:lnTo>
                        <a:pt x="936" y="84"/>
                      </a:lnTo>
                      <a:lnTo>
                        <a:pt x="870" y="42"/>
                      </a:lnTo>
                      <a:lnTo>
                        <a:pt x="864" y="60"/>
                      </a:lnTo>
                      <a:lnTo>
                        <a:pt x="834" y="30"/>
                      </a:lnTo>
                      <a:lnTo>
                        <a:pt x="774" y="6"/>
                      </a:lnTo>
                      <a:lnTo>
                        <a:pt x="738" y="0"/>
                      </a:lnTo>
                      <a:lnTo>
                        <a:pt x="744" y="24"/>
                      </a:lnTo>
                      <a:lnTo>
                        <a:pt x="684" y="6"/>
                      </a:lnTo>
                      <a:lnTo>
                        <a:pt x="618" y="0"/>
                      </a:lnTo>
                      <a:lnTo>
                        <a:pt x="570" y="6"/>
                      </a:lnTo>
                      <a:lnTo>
                        <a:pt x="594" y="18"/>
                      </a:lnTo>
                      <a:lnTo>
                        <a:pt x="486" y="18"/>
                      </a:lnTo>
                      <a:lnTo>
                        <a:pt x="330" y="42"/>
                      </a:lnTo>
                      <a:lnTo>
                        <a:pt x="276" y="78"/>
                      </a:lnTo>
                      <a:lnTo>
                        <a:pt x="276" y="84"/>
                      </a:lnTo>
                      <a:lnTo>
                        <a:pt x="228" y="78"/>
                      </a:lnTo>
                      <a:lnTo>
                        <a:pt x="222" y="96"/>
                      </a:lnTo>
                      <a:lnTo>
                        <a:pt x="138" y="120"/>
                      </a:lnTo>
                      <a:lnTo>
                        <a:pt x="90" y="120"/>
                      </a:lnTo>
                      <a:lnTo>
                        <a:pt x="24" y="90"/>
                      </a:lnTo>
                      <a:lnTo>
                        <a:pt x="0" y="96"/>
                      </a:lnTo>
                      <a:lnTo>
                        <a:pt x="36" y="108"/>
                      </a:lnTo>
                      <a:lnTo>
                        <a:pt x="66" y="138"/>
                      </a:lnTo>
                      <a:lnTo>
                        <a:pt x="96" y="174"/>
                      </a:lnTo>
                      <a:lnTo>
                        <a:pt x="192" y="198"/>
                      </a:lnTo>
                      <a:lnTo>
                        <a:pt x="234" y="240"/>
                      </a:lnTo>
                      <a:lnTo>
                        <a:pt x="264" y="276"/>
                      </a:lnTo>
                      <a:lnTo>
                        <a:pt x="300" y="294"/>
                      </a:lnTo>
                      <a:lnTo>
                        <a:pt x="414" y="294"/>
                      </a:lnTo>
                      <a:lnTo>
                        <a:pt x="516" y="282"/>
                      </a:lnTo>
                      <a:lnTo>
                        <a:pt x="564" y="300"/>
                      </a:lnTo>
                      <a:lnTo>
                        <a:pt x="582" y="348"/>
                      </a:lnTo>
                      <a:lnTo>
                        <a:pt x="612" y="420"/>
                      </a:lnTo>
                      <a:lnTo>
                        <a:pt x="660" y="456"/>
                      </a:lnTo>
                      <a:lnTo>
                        <a:pt x="786" y="468"/>
                      </a:lnTo>
                      <a:lnTo>
                        <a:pt x="828" y="456"/>
                      </a:lnTo>
                      <a:lnTo>
                        <a:pt x="930" y="444"/>
                      </a:lnTo>
                      <a:lnTo>
                        <a:pt x="972" y="444"/>
                      </a:lnTo>
                      <a:lnTo>
                        <a:pt x="1014" y="504"/>
                      </a:lnTo>
                      <a:lnTo>
                        <a:pt x="1050" y="582"/>
                      </a:lnTo>
                      <a:lnTo>
                        <a:pt x="1050" y="52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/>
              </p:nvSpPr>
              <p:spPr bwMode="auto">
                <a:xfrm>
                  <a:off x="1925" y="2539"/>
                  <a:ext cx="837" cy="2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18"/>
                    </a:cxn>
                    <a:cxn ang="0">
                      <a:pos x="105" y="54"/>
                    </a:cxn>
                    <a:cxn ang="0">
                      <a:pos x="141" y="99"/>
                    </a:cxn>
                    <a:cxn ang="0">
                      <a:pos x="171" y="75"/>
                    </a:cxn>
                    <a:cxn ang="0">
                      <a:pos x="234" y="51"/>
                    </a:cxn>
                    <a:cxn ang="0">
                      <a:pos x="345" y="30"/>
                    </a:cxn>
                    <a:cxn ang="0">
                      <a:pos x="276" y="54"/>
                    </a:cxn>
                    <a:cxn ang="0">
                      <a:pos x="210" y="75"/>
                    </a:cxn>
                    <a:cxn ang="0">
                      <a:pos x="189" y="90"/>
                    </a:cxn>
                    <a:cxn ang="0">
                      <a:pos x="174" y="108"/>
                    </a:cxn>
                    <a:cxn ang="0">
                      <a:pos x="234" y="120"/>
                    </a:cxn>
                    <a:cxn ang="0">
                      <a:pos x="321" y="114"/>
                    </a:cxn>
                    <a:cxn ang="0">
                      <a:pos x="390" y="99"/>
                    </a:cxn>
                    <a:cxn ang="0">
                      <a:pos x="456" y="60"/>
                    </a:cxn>
                    <a:cxn ang="0">
                      <a:pos x="507" y="51"/>
                    </a:cxn>
                    <a:cxn ang="0">
                      <a:pos x="576" y="60"/>
                    </a:cxn>
                    <a:cxn ang="0">
                      <a:pos x="627" y="90"/>
                    </a:cxn>
                    <a:cxn ang="0">
                      <a:pos x="573" y="72"/>
                    </a:cxn>
                    <a:cxn ang="0">
                      <a:pos x="519" y="69"/>
                    </a:cxn>
                    <a:cxn ang="0">
                      <a:pos x="471" y="84"/>
                    </a:cxn>
                    <a:cxn ang="0">
                      <a:pos x="438" y="105"/>
                    </a:cxn>
                    <a:cxn ang="0">
                      <a:pos x="462" y="123"/>
                    </a:cxn>
                    <a:cxn ang="0">
                      <a:pos x="483" y="159"/>
                    </a:cxn>
                    <a:cxn ang="0">
                      <a:pos x="483" y="186"/>
                    </a:cxn>
                    <a:cxn ang="0">
                      <a:pos x="492" y="219"/>
                    </a:cxn>
                    <a:cxn ang="0">
                      <a:pos x="513" y="249"/>
                    </a:cxn>
                    <a:cxn ang="0">
                      <a:pos x="537" y="264"/>
                    </a:cxn>
                    <a:cxn ang="0">
                      <a:pos x="609" y="285"/>
                    </a:cxn>
                    <a:cxn ang="0">
                      <a:pos x="684" y="285"/>
                    </a:cxn>
                    <a:cxn ang="0">
                      <a:pos x="705" y="249"/>
                    </a:cxn>
                    <a:cxn ang="0">
                      <a:pos x="735" y="219"/>
                    </a:cxn>
                    <a:cxn ang="0">
                      <a:pos x="768" y="216"/>
                    </a:cxn>
                    <a:cxn ang="0">
                      <a:pos x="747" y="234"/>
                    </a:cxn>
                    <a:cxn ang="0">
                      <a:pos x="723" y="261"/>
                    </a:cxn>
                    <a:cxn ang="0">
                      <a:pos x="714" y="291"/>
                    </a:cxn>
                    <a:cxn ang="0">
                      <a:pos x="789" y="273"/>
                    </a:cxn>
                    <a:cxn ang="0">
                      <a:pos x="837" y="270"/>
                    </a:cxn>
                    <a:cxn ang="0">
                      <a:pos x="786" y="201"/>
                    </a:cxn>
                    <a:cxn ang="0">
                      <a:pos x="678" y="96"/>
                    </a:cxn>
                    <a:cxn ang="0">
                      <a:pos x="564" y="36"/>
                    </a:cxn>
                    <a:cxn ang="0">
                      <a:pos x="471" y="27"/>
                    </a:cxn>
                    <a:cxn ang="0">
                      <a:pos x="306" y="9"/>
                    </a:cxn>
                    <a:cxn ang="0">
                      <a:pos x="225" y="6"/>
                    </a:cxn>
                    <a:cxn ang="0">
                      <a:pos x="132" y="18"/>
                    </a:cxn>
                    <a:cxn ang="0">
                      <a:pos x="9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7" h="291">
                      <a:moveTo>
                        <a:pt x="0" y="0"/>
                      </a:moveTo>
                      <a:lnTo>
                        <a:pt x="60" y="18"/>
                      </a:lnTo>
                      <a:lnTo>
                        <a:pt x="105" y="54"/>
                      </a:lnTo>
                      <a:lnTo>
                        <a:pt x="141" y="99"/>
                      </a:lnTo>
                      <a:lnTo>
                        <a:pt x="171" y="75"/>
                      </a:lnTo>
                      <a:lnTo>
                        <a:pt x="234" y="51"/>
                      </a:lnTo>
                      <a:lnTo>
                        <a:pt x="345" y="30"/>
                      </a:lnTo>
                      <a:lnTo>
                        <a:pt x="276" y="54"/>
                      </a:lnTo>
                      <a:lnTo>
                        <a:pt x="210" y="75"/>
                      </a:lnTo>
                      <a:lnTo>
                        <a:pt x="189" y="90"/>
                      </a:lnTo>
                      <a:lnTo>
                        <a:pt x="174" y="108"/>
                      </a:lnTo>
                      <a:lnTo>
                        <a:pt x="234" y="120"/>
                      </a:lnTo>
                      <a:lnTo>
                        <a:pt x="321" y="114"/>
                      </a:lnTo>
                      <a:lnTo>
                        <a:pt x="390" y="99"/>
                      </a:lnTo>
                      <a:lnTo>
                        <a:pt x="456" y="60"/>
                      </a:lnTo>
                      <a:lnTo>
                        <a:pt x="507" y="51"/>
                      </a:lnTo>
                      <a:lnTo>
                        <a:pt x="576" y="60"/>
                      </a:lnTo>
                      <a:lnTo>
                        <a:pt x="627" y="90"/>
                      </a:lnTo>
                      <a:lnTo>
                        <a:pt x="573" y="72"/>
                      </a:lnTo>
                      <a:lnTo>
                        <a:pt x="519" y="69"/>
                      </a:lnTo>
                      <a:lnTo>
                        <a:pt x="471" y="84"/>
                      </a:lnTo>
                      <a:lnTo>
                        <a:pt x="438" y="105"/>
                      </a:lnTo>
                      <a:lnTo>
                        <a:pt x="462" y="123"/>
                      </a:lnTo>
                      <a:lnTo>
                        <a:pt x="483" y="159"/>
                      </a:lnTo>
                      <a:lnTo>
                        <a:pt x="483" y="186"/>
                      </a:lnTo>
                      <a:lnTo>
                        <a:pt x="492" y="219"/>
                      </a:lnTo>
                      <a:lnTo>
                        <a:pt x="513" y="249"/>
                      </a:lnTo>
                      <a:lnTo>
                        <a:pt x="537" y="264"/>
                      </a:lnTo>
                      <a:lnTo>
                        <a:pt x="609" y="285"/>
                      </a:lnTo>
                      <a:lnTo>
                        <a:pt x="684" y="285"/>
                      </a:lnTo>
                      <a:lnTo>
                        <a:pt x="705" y="249"/>
                      </a:lnTo>
                      <a:lnTo>
                        <a:pt x="735" y="219"/>
                      </a:lnTo>
                      <a:lnTo>
                        <a:pt x="768" y="216"/>
                      </a:lnTo>
                      <a:lnTo>
                        <a:pt x="747" y="234"/>
                      </a:lnTo>
                      <a:lnTo>
                        <a:pt x="723" y="261"/>
                      </a:lnTo>
                      <a:lnTo>
                        <a:pt x="714" y="291"/>
                      </a:lnTo>
                      <a:lnTo>
                        <a:pt x="789" y="273"/>
                      </a:lnTo>
                      <a:lnTo>
                        <a:pt x="837" y="270"/>
                      </a:lnTo>
                      <a:lnTo>
                        <a:pt x="786" y="201"/>
                      </a:lnTo>
                      <a:lnTo>
                        <a:pt x="678" y="96"/>
                      </a:lnTo>
                      <a:lnTo>
                        <a:pt x="564" y="36"/>
                      </a:lnTo>
                      <a:lnTo>
                        <a:pt x="471" y="27"/>
                      </a:lnTo>
                      <a:lnTo>
                        <a:pt x="306" y="9"/>
                      </a:lnTo>
                      <a:lnTo>
                        <a:pt x="225" y="6"/>
                      </a:lnTo>
                      <a:lnTo>
                        <a:pt x="132" y="18"/>
                      </a:lnTo>
                      <a:lnTo>
                        <a:pt x="9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/>
              </p:nvSpPr>
              <p:spPr bwMode="auto">
                <a:xfrm>
                  <a:off x="1871" y="2398"/>
                  <a:ext cx="903" cy="387"/>
                </a:xfrm>
                <a:custGeom>
                  <a:avLst/>
                  <a:gdLst/>
                  <a:ahLst/>
                  <a:cxnLst>
                    <a:cxn ang="0">
                      <a:pos x="162" y="84"/>
                    </a:cxn>
                    <a:cxn ang="0">
                      <a:pos x="228" y="90"/>
                    </a:cxn>
                    <a:cxn ang="0">
                      <a:pos x="237" y="63"/>
                    </a:cxn>
                    <a:cxn ang="0">
                      <a:pos x="258" y="48"/>
                    </a:cxn>
                    <a:cxn ang="0">
                      <a:pos x="318" y="48"/>
                    </a:cxn>
                    <a:cxn ang="0">
                      <a:pos x="363" y="72"/>
                    </a:cxn>
                    <a:cxn ang="0">
                      <a:pos x="402" y="99"/>
                    </a:cxn>
                    <a:cxn ang="0">
                      <a:pos x="384" y="57"/>
                    </a:cxn>
                    <a:cxn ang="0">
                      <a:pos x="360" y="33"/>
                    </a:cxn>
                    <a:cxn ang="0">
                      <a:pos x="426" y="27"/>
                    </a:cxn>
                    <a:cxn ang="0">
                      <a:pos x="471" y="27"/>
                    </a:cxn>
                    <a:cxn ang="0">
                      <a:pos x="510" y="27"/>
                    </a:cxn>
                    <a:cxn ang="0">
                      <a:pos x="537" y="36"/>
                    </a:cxn>
                    <a:cxn ang="0">
                      <a:pos x="576" y="84"/>
                    </a:cxn>
                    <a:cxn ang="0">
                      <a:pos x="555" y="27"/>
                    </a:cxn>
                    <a:cxn ang="0">
                      <a:pos x="534" y="0"/>
                    </a:cxn>
                    <a:cxn ang="0">
                      <a:pos x="597" y="12"/>
                    </a:cxn>
                    <a:cxn ang="0">
                      <a:pos x="642" y="21"/>
                    </a:cxn>
                    <a:cxn ang="0">
                      <a:pos x="672" y="42"/>
                    </a:cxn>
                    <a:cxn ang="0">
                      <a:pos x="693" y="93"/>
                    </a:cxn>
                    <a:cxn ang="0">
                      <a:pos x="690" y="60"/>
                    </a:cxn>
                    <a:cxn ang="0">
                      <a:pos x="684" y="15"/>
                    </a:cxn>
                    <a:cxn ang="0">
                      <a:pos x="684" y="3"/>
                    </a:cxn>
                    <a:cxn ang="0">
                      <a:pos x="729" y="18"/>
                    </a:cxn>
                    <a:cxn ang="0">
                      <a:pos x="756" y="36"/>
                    </a:cxn>
                    <a:cxn ang="0">
                      <a:pos x="768" y="57"/>
                    </a:cxn>
                    <a:cxn ang="0">
                      <a:pos x="783" y="102"/>
                    </a:cxn>
                    <a:cxn ang="0">
                      <a:pos x="792" y="81"/>
                    </a:cxn>
                    <a:cxn ang="0">
                      <a:pos x="795" y="51"/>
                    </a:cxn>
                    <a:cxn ang="0">
                      <a:pos x="837" y="78"/>
                    </a:cxn>
                    <a:cxn ang="0">
                      <a:pos x="888" y="144"/>
                    </a:cxn>
                    <a:cxn ang="0">
                      <a:pos x="900" y="195"/>
                    </a:cxn>
                    <a:cxn ang="0">
                      <a:pos x="903" y="279"/>
                    </a:cxn>
                    <a:cxn ang="0">
                      <a:pos x="897" y="369"/>
                    </a:cxn>
                    <a:cxn ang="0">
                      <a:pos x="900" y="387"/>
                    </a:cxn>
                    <a:cxn ang="0">
                      <a:pos x="837" y="312"/>
                    </a:cxn>
                    <a:cxn ang="0">
                      <a:pos x="789" y="258"/>
                    </a:cxn>
                    <a:cxn ang="0">
                      <a:pos x="729" y="216"/>
                    </a:cxn>
                    <a:cxn ang="0">
                      <a:pos x="669" y="183"/>
                    </a:cxn>
                    <a:cxn ang="0">
                      <a:pos x="597" y="159"/>
                    </a:cxn>
                    <a:cxn ang="0">
                      <a:pos x="510" y="153"/>
                    </a:cxn>
                    <a:cxn ang="0">
                      <a:pos x="393" y="141"/>
                    </a:cxn>
                    <a:cxn ang="0">
                      <a:pos x="252" y="138"/>
                    </a:cxn>
                    <a:cxn ang="0">
                      <a:pos x="189" y="141"/>
                    </a:cxn>
                    <a:cxn ang="0">
                      <a:pos x="90" y="138"/>
                    </a:cxn>
                    <a:cxn ang="0">
                      <a:pos x="42" y="129"/>
                    </a:cxn>
                    <a:cxn ang="0">
                      <a:pos x="0" y="117"/>
                    </a:cxn>
                    <a:cxn ang="0">
                      <a:pos x="51" y="117"/>
                    </a:cxn>
                    <a:cxn ang="0">
                      <a:pos x="120" y="111"/>
                    </a:cxn>
                    <a:cxn ang="0">
                      <a:pos x="162" y="84"/>
                    </a:cxn>
                  </a:cxnLst>
                  <a:rect l="0" t="0" r="r" b="b"/>
                  <a:pathLst>
                    <a:path w="903" h="387">
                      <a:moveTo>
                        <a:pt x="162" y="84"/>
                      </a:moveTo>
                      <a:lnTo>
                        <a:pt x="228" y="90"/>
                      </a:lnTo>
                      <a:lnTo>
                        <a:pt x="237" y="63"/>
                      </a:lnTo>
                      <a:lnTo>
                        <a:pt x="258" y="48"/>
                      </a:lnTo>
                      <a:lnTo>
                        <a:pt x="318" y="48"/>
                      </a:lnTo>
                      <a:lnTo>
                        <a:pt x="363" y="72"/>
                      </a:lnTo>
                      <a:lnTo>
                        <a:pt x="402" y="99"/>
                      </a:lnTo>
                      <a:lnTo>
                        <a:pt x="384" y="57"/>
                      </a:lnTo>
                      <a:lnTo>
                        <a:pt x="360" y="33"/>
                      </a:lnTo>
                      <a:lnTo>
                        <a:pt x="426" y="27"/>
                      </a:lnTo>
                      <a:lnTo>
                        <a:pt x="471" y="27"/>
                      </a:lnTo>
                      <a:lnTo>
                        <a:pt x="510" y="27"/>
                      </a:lnTo>
                      <a:lnTo>
                        <a:pt x="537" y="36"/>
                      </a:lnTo>
                      <a:lnTo>
                        <a:pt x="576" y="84"/>
                      </a:lnTo>
                      <a:lnTo>
                        <a:pt x="555" y="27"/>
                      </a:lnTo>
                      <a:lnTo>
                        <a:pt x="534" y="0"/>
                      </a:lnTo>
                      <a:lnTo>
                        <a:pt x="597" y="12"/>
                      </a:lnTo>
                      <a:lnTo>
                        <a:pt x="642" y="21"/>
                      </a:lnTo>
                      <a:lnTo>
                        <a:pt x="672" y="42"/>
                      </a:lnTo>
                      <a:lnTo>
                        <a:pt x="693" y="93"/>
                      </a:lnTo>
                      <a:lnTo>
                        <a:pt x="690" y="60"/>
                      </a:lnTo>
                      <a:lnTo>
                        <a:pt x="684" y="15"/>
                      </a:lnTo>
                      <a:lnTo>
                        <a:pt x="684" y="3"/>
                      </a:lnTo>
                      <a:lnTo>
                        <a:pt x="729" y="18"/>
                      </a:lnTo>
                      <a:lnTo>
                        <a:pt x="756" y="36"/>
                      </a:lnTo>
                      <a:lnTo>
                        <a:pt x="768" y="57"/>
                      </a:lnTo>
                      <a:lnTo>
                        <a:pt x="783" y="102"/>
                      </a:lnTo>
                      <a:lnTo>
                        <a:pt x="792" y="81"/>
                      </a:lnTo>
                      <a:lnTo>
                        <a:pt x="795" y="51"/>
                      </a:lnTo>
                      <a:lnTo>
                        <a:pt x="837" y="78"/>
                      </a:lnTo>
                      <a:lnTo>
                        <a:pt x="888" y="144"/>
                      </a:lnTo>
                      <a:lnTo>
                        <a:pt x="900" y="195"/>
                      </a:lnTo>
                      <a:lnTo>
                        <a:pt x="903" y="279"/>
                      </a:lnTo>
                      <a:lnTo>
                        <a:pt x="897" y="369"/>
                      </a:lnTo>
                      <a:lnTo>
                        <a:pt x="900" y="387"/>
                      </a:lnTo>
                      <a:lnTo>
                        <a:pt x="837" y="312"/>
                      </a:lnTo>
                      <a:lnTo>
                        <a:pt x="789" y="258"/>
                      </a:lnTo>
                      <a:lnTo>
                        <a:pt x="729" y="216"/>
                      </a:lnTo>
                      <a:lnTo>
                        <a:pt x="669" y="183"/>
                      </a:lnTo>
                      <a:lnTo>
                        <a:pt x="597" y="159"/>
                      </a:lnTo>
                      <a:lnTo>
                        <a:pt x="510" y="153"/>
                      </a:lnTo>
                      <a:lnTo>
                        <a:pt x="393" y="141"/>
                      </a:lnTo>
                      <a:lnTo>
                        <a:pt x="252" y="138"/>
                      </a:lnTo>
                      <a:lnTo>
                        <a:pt x="189" y="141"/>
                      </a:lnTo>
                      <a:lnTo>
                        <a:pt x="90" y="138"/>
                      </a:lnTo>
                      <a:lnTo>
                        <a:pt x="42" y="129"/>
                      </a:lnTo>
                      <a:lnTo>
                        <a:pt x="0" y="117"/>
                      </a:lnTo>
                      <a:lnTo>
                        <a:pt x="51" y="117"/>
                      </a:lnTo>
                      <a:lnTo>
                        <a:pt x="120" y="111"/>
                      </a:lnTo>
                      <a:lnTo>
                        <a:pt x="162" y="84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7140" name="Freeform 36"/>
              <p:cNvSpPr>
                <a:spLocks/>
              </p:cNvSpPr>
              <p:nvPr/>
            </p:nvSpPr>
            <p:spPr bwMode="auto">
              <a:xfrm>
                <a:off x="2744" y="1641"/>
                <a:ext cx="252" cy="186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4" y="150"/>
                  </a:cxn>
                  <a:cxn ang="0">
                    <a:pos x="66" y="216"/>
                  </a:cxn>
                  <a:cxn ang="0">
                    <a:pos x="90" y="312"/>
                  </a:cxn>
                  <a:cxn ang="0">
                    <a:pos x="108" y="414"/>
                  </a:cxn>
                  <a:cxn ang="0">
                    <a:pos x="114" y="504"/>
                  </a:cxn>
                  <a:cxn ang="0">
                    <a:pos x="126" y="702"/>
                  </a:cxn>
                  <a:cxn ang="0">
                    <a:pos x="126" y="852"/>
                  </a:cxn>
                  <a:cxn ang="0">
                    <a:pos x="114" y="1002"/>
                  </a:cxn>
                  <a:cxn ang="0">
                    <a:pos x="96" y="1122"/>
                  </a:cxn>
                  <a:cxn ang="0">
                    <a:pos x="84" y="1326"/>
                  </a:cxn>
                  <a:cxn ang="0">
                    <a:pos x="42" y="1548"/>
                  </a:cxn>
                  <a:cxn ang="0">
                    <a:pos x="32" y="1659"/>
                  </a:cxn>
                  <a:cxn ang="0">
                    <a:pos x="8" y="1755"/>
                  </a:cxn>
                  <a:cxn ang="0">
                    <a:pos x="2" y="1869"/>
                  </a:cxn>
                  <a:cxn ang="0">
                    <a:pos x="62" y="1863"/>
                  </a:cxn>
                  <a:cxn ang="0">
                    <a:pos x="102" y="1656"/>
                  </a:cxn>
                  <a:cxn ang="0">
                    <a:pos x="120" y="1542"/>
                  </a:cxn>
                  <a:cxn ang="0">
                    <a:pos x="138" y="1422"/>
                  </a:cxn>
                  <a:cxn ang="0">
                    <a:pos x="150" y="1326"/>
                  </a:cxn>
                  <a:cxn ang="0">
                    <a:pos x="174" y="1122"/>
                  </a:cxn>
                  <a:cxn ang="0">
                    <a:pos x="192" y="936"/>
                  </a:cxn>
                  <a:cxn ang="0">
                    <a:pos x="204" y="726"/>
                  </a:cxn>
                  <a:cxn ang="0">
                    <a:pos x="198" y="486"/>
                  </a:cxn>
                  <a:cxn ang="0">
                    <a:pos x="180" y="360"/>
                  </a:cxn>
                  <a:cxn ang="0">
                    <a:pos x="174" y="312"/>
                  </a:cxn>
                  <a:cxn ang="0">
                    <a:pos x="204" y="186"/>
                  </a:cxn>
                  <a:cxn ang="0">
                    <a:pos x="252" y="0"/>
                  </a:cxn>
                  <a:cxn ang="0">
                    <a:pos x="0" y="42"/>
                  </a:cxn>
                </a:cxnLst>
                <a:rect l="0" t="0" r="r" b="b"/>
                <a:pathLst>
                  <a:path w="252" h="1869">
                    <a:moveTo>
                      <a:pt x="0" y="42"/>
                    </a:moveTo>
                    <a:lnTo>
                      <a:pt x="24" y="150"/>
                    </a:lnTo>
                    <a:lnTo>
                      <a:pt x="66" y="216"/>
                    </a:lnTo>
                    <a:lnTo>
                      <a:pt x="90" y="312"/>
                    </a:lnTo>
                    <a:lnTo>
                      <a:pt x="108" y="414"/>
                    </a:lnTo>
                    <a:lnTo>
                      <a:pt x="114" y="504"/>
                    </a:lnTo>
                    <a:lnTo>
                      <a:pt x="126" y="702"/>
                    </a:lnTo>
                    <a:lnTo>
                      <a:pt x="126" y="852"/>
                    </a:lnTo>
                    <a:lnTo>
                      <a:pt x="114" y="1002"/>
                    </a:lnTo>
                    <a:lnTo>
                      <a:pt x="96" y="1122"/>
                    </a:lnTo>
                    <a:lnTo>
                      <a:pt x="84" y="1326"/>
                    </a:lnTo>
                    <a:lnTo>
                      <a:pt x="42" y="1548"/>
                    </a:lnTo>
                    <a:lnTo>
                      <a:pt x="32" y="1659"/>
                    </a:lnTo>
                    <a:lnTo>
                      <a:pt x="8" y="1755"/>
                    </a:lnTo>
                    <a:lnTo>
                      <a:pt x="2" y="1869"/>
                    </a:lnTo>
                    <a:lnTo>
                      <a:pt x="62" y="1863"/>
                    </a:lnTo>
                    <a:lnTo>
                      <a:pt x="102" y="1656"/>
                    </a:lnTo>
                    <a:lnTo>
                      <a:pt x="120" y="1542"/>
                    </a:lnTo>
                    <a:lnTo>
                      <a:pt x="138" y="1422"/>
                    </a:lnTo>
                    <a:lnTo>
                      <a:pt x="150" y="1326"/>
                    </a:lnTo>
                    <a:lnTo>
                      <a:pt x="174" y="1122"/>
                    </a:lnTo>
                    <a:lnTo>
                      <a:pt x="192" y="936"/>
                    </a:lnTo>
                    <a:lnTo>
                      <a:pt x="204" y="726"/>
                    </a:lnTo>
                    <a:lnTo>
                      <a:pt x="198" y="486"/>
                    </a:lnTo>
                    <a:lnTo>
                      <a:pt x="180" y="360"/>
                    </a:lnTo>
                    <a:lnTo>
                      <a:pt x="174" y="312"/>
                    </a:lnTo>
                    <a:lnTo>
                      <a:pt x="204" y="186"/>
                    </a:lnTo>
                    <a:lnTo>
                      <a:pt x="25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927" y="1561"/>
                <a:ext cx="726" cy="387"/>
                <a:chOff x="2927" y="1561"/>
                <a:chExt cx="726" cy="387"/>
              </a:xfrm>
            </p:grpSpPr>
            <p:sp>
              <p:nvSpPr>
                <p:cNvPr id="47142" name="Freeform 38"/>
                <p:cNvSpPr>
                  <a:spLocks/>
                </p:cNvSpPr>
                <p:nvPr/>
              </p:nvSpPr>
              <p:spPr bwMode="auto">
                <a:xfrm>
                  <a:off x="2927" y="1561"/>
                  <a:ext cx="726" cy="387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63" y="171"/>
                    </a:cxn>
                    <a:cxn ang="0">
                      <a:pos x="153" y="225"/>
                    </a:cxn>
                    <a:cxn ang="0">
                      <a:pos x="213" y="240"/>
                    </a:cxn>
                    <a:cxn ang="0">
                      <a:pos x="276" y="246"/>
                    </a:cxn>
                    <a:cxn ang="0">
                      <a:pos x="327" y="267"/>
                    </a:cxn>
                    <a:cxn ang="0">
                      <a:pos x="348" y="297"/>
                    </a:cxn>
                    <a:cxn ang="0">
                      <a:pos x="390" y="324"/>
                    </a:cxn>
                    <a:cxn ang="0">
                      <a:pos x="456" y="336"/>
                    </a:cxn>
                    <a:cxn ang="0">
                      <a:pos x="531" y="330"/>
                    </a:cxn>
                    <a:cxn ang="0">
                      <a:pos x="582" y="324"/>
                    </a:cxn>
                    <a:cxn ang="0">
                      <a:pos x="624" y="327"/>
                    </a:cxn>
                    <a:cxn ang="0">
                      <a:pos x="681" y="342"/>
                    </a:cxn>
                    <a:cxn ang="0">
                      <a:pos x="702" y="360"/>
                    </a:cxn>
                    <a:cxn ang="0">
                      <a:pos x="726" y="387"/>
                    </a:cxn>
                    <a:cxn ang="0">
                      <a:pos x="708" y="348"/>
                    </a:cxn>
                    <a:cxn ang="0">
                      <a:pos x="669" y="315"/>
                    </a:cxn>
                    <a:cxn ang="0">
                      <a:pos x="639" y="303"/>
                    </a:cxn>
                    <a:cxn ang="0">
                      <a:pos x="567" y="306"/>
                    </a:cxn>
                    <a:cxn ang="0">
                      <a:pos x="522" y="309"/>
                    </a:cxn>
                    <a:cxn ang="0">
                      <a:pos x="468" y="312"/>
                    </a:cxn>
                    <a:cxn ang="0">
                      <a:pos x="447" y="303"/>
                    </a:cxn>
                    <a:cxn ang="0">
                      <a:pos x="408" y="267"/>
                    </a:cxn>
                    <a:cxn ang="0">
                      <a:pos x="390" y="237"/>
                    </a:cxn>
                    <a:cxn ang="0">
                      <a:pos x="375" y="210"/>
                    </a:cxn>
                    <a:cxn ang="0">
                      <a:pos x="342" y="180"/>
                    </a:cxn>
                    <a:cxn ang="0">
                      <a:pos x="303" y="159"/>
                    </a:cxn>
                    <a:cxn ang="0">
                      <a:pos x="261" y="156"/>
                    </a:cxn>
                    <a:cxn ang="0">
                      <a:pos x="228" y="135"/>
                    </a:cxn>
                    <a:cxn ang="0">
                      <a:pos x="222" y="105"/>
                    </a:cxn>
                    <a:cxn ang="0">
                      <a:pos x="207" y="66"/>
                    </a:cxn>
                    <a:cxn ang="0">
                      <a:pos x="192" y="36"/>
                    </a:cxn>
                    <a:cxn ang="0">
                      <a:pos x="141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726" h="387">
                      <a:moveTo>
                        <a:pt x="0" y="120"/>
                      </a:moveTo>
                      <a:lnTo>
                        <a:pt x="63" y="171"/>
                      </a:lnTo>
                      <a:lnTo>
                        <a:pt x="153" y="225"/>
                      </a:lnTo>
                      <a:lnTo>
                        <a:pt x="213" y="240"/>
                      </a:lnTo>
                      <a:lnTo>
                        <a:pt x="276" y="246"/>
                      </a:lnTo>
                      <a:lnTo>
                        <a:pt x="327" y="267"/>
                      </a:lnTo>
                      <a:lnTo>
                        <a:pt x="348" y="297"/>
                      </a:lnTo>
                      <a:lnTo>
                        <a:pt x="390" y="324"/>
                      </a:lnTo>
                      <a:lnTo>
                        <a:pt x="456" y="336"/>
                      </a:lnTo>
                      <a:lnTo>
                        <a:pt x="531" y="330"/>
                      </a:lnTo>
                      <a:lnTo>
                        <a:pt x="582" y="324"/>
                      </a:lnTo>
                      <a:lnTo>
                        <a:pt x="624" y="327"/>
                      </a:lnTo>
                      <a:lnTo>
                        <a:pt x="681" y="342"/>
                      </a:lnTo>
                      <a:lnTo>
                        <a:pt x="702" y="360"/>
                      </a:lnTo>
                      <a:lnTo>
                        <a:pt x="726" y="387"/>
                      </a:lnTo>
                      <a:lnTo>
                        <a:pt x="708" y="348"/>
                      </a:lnTo>
                      <a:lnTo>
                        <a:pt x="669" y="315"/>
                      </a:lnTo>
                      <a:lnTo>
                        <a:pt x="639" y="303"/>
                      </a:lnTo>
                      <a:lnTo>
                        <a:pt x="567" y="306"/>
                      </a:lnTo>
                      <a:lnTo>
                        <a:pt x="522" y="309"/>
                      </a:lnTo>
                      <a:lnTo>
                        <a:pt x="468" y="312"/>
                      </a:lnTo>
                      <a:lnTo>
                        <a:pt x="447" y="303"/>
                      </a:lnTo>
                      <a:lnTo>
                        <a:pt x="408" y="267"/>
                      </a:lnTo>
                      <a:lnTo>
                        <a:pt x="390" y="237"/>
                      </a:lnTo>
                      <a:lnTo>
                        <a:pt x="375" y="210"/>
                      </a:lnTo>
                      <a:lnTo>
                        <a:pt x="342" y="180"/>
                      </a:lnTo>
                      <a:lnTo>
                        <a:pt x="303" y="159"/>
                      </a:lnTo>
                      <a:lnTo>
                        <a:pt x="261" y="156"/>
                      </a:lnTo>
                      <a:lnTo>
                        <a:pt x="228" y="135"/>
                      </a:lnTo>
                      <a:lnTo>
                        <a:pt x="222" y="105"/>
                      </a:lnTo>
                      <a:lnTo>
                        <a:pt x="207" y="66"/>
                      </a:lnTo>
                      <a:lnTo>
                        <a:pt x="192" y="36"/>
                      </a:lnTo>
                      <a:lnTo>
                        <a:pt x="141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43" name="Freeform 39"/>
                <p:cNvSpPr>
                  <a:spLocks/>
                </p:cNvSpPr>
                <p:nvPr/>
              </p:nvSpPr>
              <p:spPr bwMode="auto">
                <a:xfrm>
                  <a:off x="3155" y="1736"/>
                  <a:ext cx="216" cy="144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42" y="48"/>
                    </a:cxn>
                    <a:cxn ang="0">
                      <a:pos x="81" y="63"/>
                    </a:cxn>
                    <a:cxn ang="0">
                      <a:pos x="120" y="84"/>
                    </a:cxn>
                    <a:cxn ang="0">
                      <a:pos x="141" y="117"/>
                    </a:cxn>
                    <a:cxn ang="0">
                      <a:pos x="171" y="132"/>
                    </a:cxn>
                    <a:cxn ang="0">
                      <a:pos x="216" y="144"/>
                    </a:cxn>
                    <a:cxn ang="0">
                      <a:pos x="165" y="102"/>
                    </a:cxn>
                    <a:cxn ang="0">
                      <a:pos x="129" y="48"/>
                    </a:cxn>
                    <a:cxn ang="0">
                      <a:pos x="108" y="27"/>
                    </a:cxn>
                    <a:cxn ang="0">
                      <a:pos x="63" y="3"/>
                    </a:cxn>
                    <a:cxn ang="0">
                      <a:pos x="36" y="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216" h="144">
                      <a:moveTo>
                        <a:pt x="0" y="48"/>
                      </a:moveTo>
                      <a:lnTo>
                        <a:pt x="42" y="48"/>
                      </a:lnTo>
                      <a:lnTo>
                        <a:pt x="81" y="63"/>
                      </a:lnTo>
                      <a:lnTo>
                        <a:pt x="120" y="84"/>
                      </a:lnTo>
                      <a:lnTo>
                        <a:pt x="141" y="117"/>
                      </a:lnTo>
                      <a:lnTo>
                        <a:pt x="171" y="132"/>
                      </a:lnTo>
                      <a:lnTo>
                        <a:pt x="216" y="144"/>
                      </a:lnTo>
                      <a:lnTo>
                        <a:pt x="165" y="102"/>
                      </a:lnTo>
                      <a:lnTo>
                        <a:pt x="129" y="48"/>
                      </a:lnTo>
                      <a:lnTo>
                        <a:pt x="108" y="27"/>
                      </a:lnTo>
                      <a:lnTo>
                        <a:pt x="63" y="3"/>
                      </a:lnTo>
                      <a:lnTo>
                        <a:pt x="36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2525" y="1615"/>
                <a:ext cx="357" cy="531"/>
                <a:chOff x="2525" y="1615"/>
                <a:chExt cx="357" cy="531"/>
              </a:xfrm>
            </p:grpSpPr>
            <p:sp>
              <p:nvSpPr>
                <p:cNvPr id="47145" name="Freeform 41"/>
                <p:cNvSpPr>
                  <a:spLocks/>
                </p:cNvSpPr>
                <p:nvPr/>
              </p:nvSpPr>
              <p:spPr bwMode="auto">
                <a:xfrm>
                  <a:off x="2525" y="1615"/>
                  <a:ext cx="357" cy="531"/>
                </a:xfrm>
                <a:custGeom>
                  <a:avLst/>
                  <a:gdLst/>
                  <a:ahLst/>
                  <a:cxnLst>
                    <a:cxn ang="0">
                      <a:pos x="165" y="0"/>
                    </a:cxn>
                    <a:cxn ang="0">
                      <a:pos x="108" y="30"/>
                    </a:cxn>
                    <a:cxn ang="0">
                      <a:pos x="51" y="75"/>
                    </a:cxn>
                    <a:cxn ang="0">
                      <a:pos x="9" y="141"/>
                    </a:cxn>
                    <a:cxn ang="0">
                      <a:pos x="0" y="201"/>
                    </a:cxn>
                    <a:cxn ang="0">
                      <a:pos x="3" y="249"/>
                    </a:cxn>
                    <a:cxn ang="0">
                      <a:pos x="9" y="267"/>
                    </a:cxn>
                    <a:cxn ang="0">
                      <a:pos x="33" y="312"/>
                    </a:cxn>
                    <a:cxn ang="0">
                      <a:pos x="48" y="339"/>
                    </a:cxn>
                    <a:cxn ang="0">
                      <a:pos x="57" y="384"/>
                    </a:cxn>
                    <a:cxn ang="0">
                      <a:pos x="51" y="435"/>
                    </a:cxn>
                    <a:cxn ang="0">
                      <a:pos x="24" y="498"/>
                    </a:cxn>
                    <a:cxn ang="0">
                      <a:pos x="0" y="531"/>
                    </a:cxn>
                    <a:cxn ang="0">
                      <a:pos x="39" y="504"/>
                    </a:cxn>
                    <a:cxn ang="0">
                      <a:pos x="69" y="459"/>
                    </a:cxn>
                    <a:cxn ang="0">
                      <a:pos x="81" y="384"/>
                    </a:cxn>
                    <a:cxn ang="0">
                      <a:pos x="72" y="345"/>
                    </a:cxn>
                    <a:cxn ang="0">
                      <a:pos x="57" y="249"/>
                    </a:cxn>
                    <a:cxn ang="0">
                      <a:pos x="84" y="192"/>
                    </a:cxn>
                    <a:cxn ang="0">
                      <a:pos x="132" y="147"/>
                    </a:cxn>
                    <a:cxn ang="0">
                      <a:pos x="198" y="117"/>
                    </a:cxn>
                    <a:cxn ang="0">
                      <a:pos x="276" y="90"/>
                    </a:cxn>
                    <a:cxn ang="0">
                      <a:pos x="357" y="54"/>
                    </a:cxn>
                    <a:cxn ang="0">
                      <a:pos x="165" y="0"/>
                    </a:cxn>
                  </a:cxnLst>
                  <a:rect l="0" t="0" r="r" b="b"/>
                  <a:pathLst>
                    <a:path w="357" h="531">
                      <a:moveTo>
                        <a:pt x="165" y="0"/>
                      </a:moveTo>
                      <a:lnTo>
                        <a:pt x="108" y="30"/>
                      </a:lnTo>
                      <a:lnTo>
                        <a:pt x="51" y="75"/>
                      </a:lnTo>
                      <a:lnTo>
                        <a:pt x="9" y="141"/>
                      </a:lnTo>
                      <a:lnTo>
                        <a:pt x="0" y="201"/>
                      </a:lnTo>
                      <a:lnTo>
                        <a:pt x="3" y="249"/>
                      </a:lnTo>
                      <a:lnTo>
                        <a:pt x="9" y="267"/>
                      </a:lnTo>
                      <a:lnTo>
                        <a:pt x="33" y="312"/>
                      </a:lnTo>
                      <a:lnTo>
                        <a:pt x="48" y="339"/>
                      </a:lnTo>
                      <a:lnTo>
                        <a:pt x="57" y="384"/>
                      </a:lnTo>
                      <a:lnTo>
                        <a:pt x="51" y="435"/>
                      </a:lnTo>
                      <a:lnTo>
                        <a:pt x="24" y="498"/>
                      </a:lnTo>
                      <a:lnTo>
                        <a:pt x="0" y="531"/>
                      </a:lnTo>
                      <a:lnTo>
                        <a:pt x="39" y="504"/>
                      </a:lnTo>
                      <a:lnTo>
                        <a:pt x="69" y="459"/>
                      </a:lnTo>
                      <a:lnTo>
                        <a:pt x="81" y="384"/>
                      </a:lnTo>
                      <a:lnTo>
                        <a:pt x="72" y="345"/>
                      </a:lnTo>
                      <a:lnTo>
                        <a:pt x="57" y="249"/>
                      </a:lnTo>
                      <a:lnTo>
                        <a:pt x="84" y="192"/>
                      </a:lnTo>
                      <a:lnTo>
                        <a:pt x="132" y="147"/>
                      </a:lnTo>
                      <a:lnTo>
                        <a:pt x="198" y="117"/>
                      </a:lnTo>
                      <a:lnTo>
                        <a:pt x="276" y="90"/>
                      </a:lnTo>
                      <a:lnTo>
                        <a:pt x="357" y="5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46" name="Freeform 42"/>
                <p:cNvSpPr>
                  <a:spLocks/>
                </p:cNvSpPr>
                <p:nvPr/>
              </p:nvSpPr>
              <p:spPr bwMode="auto">
                <a:xfrm>
                  <a:off x="2543" y="1715"/>
                  <a:ext cx="99" cy="24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6" y="54"/>
                    </a:cxn>
                    <a:cxn ang="0">
                      <a:pos x="0" y="84"/>
                    </a:cxn>
                    <a:cxn ang="0">
                      <a:pos x="0" y="129"/>
                    </a:cxn>
                    <a:cxn ang="0">
                      <a:pos x="3" y="159"/>
                    </a:cxn>
                    <a:cxn ang="0">
                      <a:pos x="21" y="201"/>
                    </a:cxn>
                    <a:cxn ang="0">
                      <a:pos x="33" y="240"/>
                    </a:cxn>
                    <a:cxn ang="0">
                      <a:pos x="30" y="189"/>
                    </a:cxn>
                    <a:cxn ang="0">
                      <a:pos x="27" y="153"/>
                    </a:cxn>
                    <a:cxn ang="0">
                      <a:pos x="39" y="108"/>
                    </a:cxn>
                    <a:cxn ang="0">
                      <a:pos x="66" y="66"/>
                    </a:cxn>
                    <a:cxn ang="0">
                      <a:pos x="99" y="33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99" h="240">
                      <a:moveTo>
                        <a:pt x="39" y="0"/>
                      </a:moveTo>
                      <a:lnTo>
                        <a:pt x="6" y="54"/>
                      </a:lnTo>
                      <a:lnTo>
                        <a:pt x="0" y="84"/>
                      </a:lnTo>
                      <a:lnTo>
                        <a:pt x="0" y="129"/>
                      </a:lnTo>
                      <a:lnTo>
                        <a:pt x="3" y="159"/>
                      </a:lnTo>
                      <a:lnTo>
                        <a:pt x="21" y="201"/>
                      </a:lnTo>
                      <a:lnTo>
                        <a:pt x="33" y="240"/>
                      </a:lnTo>
                      <a:lnTo>
                        <a:pt x="30" y="189"/>
                      </a:lnTo>
                      <a:lnTo>
                        <a:pt x="27" y="153"/>
                      </a:lnTo>
                      <a:lnTo>
                        <a:pt x="39" y="108"/>
                      </a:lnTo>
                      <a:lnTo>
                        <a:pt x="66" y="66"/>
                      </a:lnTo>
                      <a:lnTo>
                        <a:pt x="99" y="3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783" y="1615"/>
                <a:ext cx="393" cy="630"/>
                <a:chOff x="2783" y="1615"/>
                <a:chExt cx="393" cy="630"/>
              </a:xfrm>
            </p:grpSpPr>
            <p:sp>
              <p:nvSpPr>
                <p:cNvPr id="47148" name="Freeform 44"/>
                <p:cNvSpPr>
                  <a:spLocks/>
                </p:cNvSpPr>
                <p:nvPr/>
              </p:nvSpPr>
              <p:spPr bwMode="auto">
                <a:xfrm>
                  <a:off x="2783" y="1615"/>
                  <a:ext cx="393" cy="630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8" y="111"/>
                    </a:cxn>
                    <a:cxn ang="0">
                      <a:pos x="33" y="162"/>
                    </a:cxn>
                    <a:cxn ang="0">
                      <a:pos x="66" y="210"/>
                    </a:cxn>
                    <a:cxn ang="0">
                      <a:pos x="108" y="258"/>
                    </a:cxn>
                    <a:cxn ang="0">
                      <a:pos x="147" y="297"/>
                    </a:cxn>
                    <a:cxn ang="0">
                      <a:pos x="189" y="330"/>
                    </a:cxn>
                    <a:cxn ang="0">
                      <a:pos x="240" y="354"/>
                    </a:cxn>
                    <a:cxn ang="0">
                      <a:pos x="291" y="372"/>
                    </a:cxn>
                    <a:cxn ang="0">
                      <a:pos x="318" y="396"/>
                    </a:cxn>
                    <a:cxn ang="0">
                      <a:pos x="348" y="441"/>
                    </a:cxn>
                    <a:cxn ang="0">
                      <a:pos x="366" y="501"/>
                    </a:cxn>
                    <a:cxn ang="0">
                      <a:pos x="366" y="543"/>
                    </a:cxn>
                    <a:cxn ang="0">
                      <a:pos x="348" y="603"/>
                    </a:cxn>
                    <a:cxn ang="0">
                      <a:pos x="327" y="630"/>
                    </a:cxn>
                    <a:cxn ang="0">
                      <a:pos x="357" y="606"/>
                    </a:cxn>
                    <a:cxn ang="0">
                      <a:pos x="372" y="576"/>
                    </a:cxn>
                    <a:cxn ang="0">
                      <a:pos x="393" y="516"/>
                    </a:cxn>
                    <a:cxn ang="0">
                      <a:pos x="393" y="447"/>
                    </a:cxn>
                    <a:cxn ang="0">
                      <a:pos x="387" y="390"/>
                    </a:cxn>
                    <a:cxn ang="0">
                      <a:pos x="375" y="336"/>
                    </a:cxn>
                    <a:cxn ang="0">
                      <a:pos x="369" y="288"/>
                    </a:cxn>
                    <a:cxn ang="0">
                      <a:pos x="348" y="240"/>
                    </a:cxn>
                    <a:cxn ang="0">
                      <a:pos x="312" y="204"/>
                    </a:cxn>
                    <a:cxn ang="0">
                      <a:pos x="282" y="171"/>
                    </a:cxn>
                    <a:cxn ang="0">
                      <a:pos x="249" y="138"/>
                    </a:cxn>
                    <a:cxn ang="0">
                      <a:pos x="222" y="78"/>
                    </a:cxn>
                    <a:cxn ang="0">
                      <a:pos x="189" y="0"/>
                    </a:cxn>
                    <a:cxn ang="0">
                      <a:pos x="33" y="42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3" h="630">
                      <a:moveTo>
                        <a:pt x="0" y="48"/>
                      </a:moveTo>
                      <a:lnTo>
                        <a:pt x="18" y="111"/>
                      </a:lnTo>
                      <a:lnTo>
                        <a:pt x="33" y="162"/>
                      </a:lnTo>
                      <a:lnTo>
                        <a:pt x="66" y="210"/>
                      </a:lnTo>
                      <a:lnTo>
                        <a:pt x="108" y="258"/>
                      </a:lnTo>
                      <a:lnTo>
                        <a:pt x="147" y="297"/>
                      </a:lnTo>
                      <a:lnTo>
                        <a:pt x="189" y="330"/>
                      </a:lnTo>
                      <a:lnTo>
                        <a:pt x="240" y="354"/>
                      </a:lnTo>
                      <a:lnTo>
                        <a:pt x="291" y="372"/>
                      </a:lnTo>
                      <a:lnTo>
                        <a:pt x="318" y="396"/>
                      </a:lnTo>
                      <a:lnTo>
                        <a:pt x="348" y="441"/>
                      </a:lnTo>
                      <a:lnTo>
                        <a:pt x="366" y="501"/>
                      </a:lnTo>
                      <a:lnTo>
                        <a:pt x="366" y="543"/>
                      </a:lnTo>
                      <a:lnTo>
                        <a:pt x="348" y="603"/>
                      </a:lnTo>
                      <a:lnTo>
                        <a:pt x="327" y="630"/>
                      </a:lnTo>
                      <a:lnTo>
                        <a:pt x="357" y="606"/>
                      </a:lnTo>
                      <a:lnTo>
                        <a:pt x="372" y="576"/>
                      </a:lnTo>
                      <a:lnTo>
                        <a:pt x="393" y="516"/>
                      </a:lnTo>
                      <a:lnTo>
                        <a:pt x="393" y="447"/>
                      </a:lnTo>
                      <a:lnTo>
                        <a:pt x="387" y="390"/>
                      </a:lnTo>
                      <a:lnTo>
                        <a:pt x="375" y="336"/>
                      </a:lnTo>
                      <a:lnTo>
                        <a:pt x="369" y="288"/>
                      </a:lnTo>
                      <a:lnTo>
                        <a:pt x="348" y="240"/>
                      </a:lnTo>
                      <a:lnTo>
                        <a:pt x="312" y="204"/>
                      </a:lnTo>
                      <a:lnTo>
                        <a:pt x="282" y="171"/>
                      </a:lnTo>
                      <a:lnTo>
                        <a:pt x="249" y="138"/>
                      </a:lnTo>
                      <a:lnTo>
                        <a:pt x="222" y="78"/>
                      </a:lnTo>
                      <a:lnTo>
                        <a:pt x="189" y="0"/>
                      </a:lnTo>
                      <a:lnTo>
                        <a:pt x="33" y="4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/>
              </p:nvSpPr>
              <p:spPr bwMode="auto">
                <a:xfrm>
                  <a:off x="3008" y="1823"/>
                  <a:ext cx="153" cy="29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3" y="39"/>
                    </a:cxn>
                    <a:cxn ang="0">
                      <a:pos x="33" y="60"/>
                    </a:cxn>
                    <a:cxn ang="0">
                      <a:pos x="12" y="72"/>
                    </a:cxn>
                    <a:cxn ang="0">
                      <a:pos x="0" y="120"/>
                    </a:cxn>
                    <a:cxn ang="0">
                      <a:pos x="36" y="132"/>
                    </a:cxn>
                    <a:cxn ang="0">
                      <a:pos x="99" y="153"/>
                    </a:cxn>
                    <a:cxn ang="0">
                      <a:pos x="120" y="186"/>
                    </a:cxn>
                    <a:cxn ang="0">
                      <a:pos x="147" y="267"/>
                    </a:cxn>
                    <a:cxn ang="0">
                      <a:pos x="153" y="297"/>
                    </a:cxn>
                    <a:cxn ang="0">
                      <a:pos x="153" y="234"/>
                    </a:cxn>
                    <a:cxn ang="0">
                      <a:pos x="135" y="150"/>
                    </a:cxn>
                    <a:cxn ang="0">
                      <a:pos x="135" y="102"/>
                    </a:cxn>
                    <a:cxn ang="0">
                      <a:pos x="120" y="48"/>
                    </a:cxn>
                    <a:cxn ang="0">
                      <a:pos x="72" y="18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53" h="297">
                      <a:moveTo>
                        <a:pt x="39" y="0"/>
                      </a:moveTo>
                      <a:lnTo>
                        <a:pt x="33" y="39"/>
                      </a:lnTo>
                      <a:lnTo>
                        <a:pt x="33" y="60"/>
                      </a:lnTo>
                      <a:lnTo>
                        <a:pt x="12" y="72"/>
                      </a:lnTo>
                      <a:lnTo>
                        <a:pt x="0" y="120"/>
                      </a:lnTo>
                      <a:lnTo>
                        <a:pt x="36" y="132"/>
                      </a:lnTo>
                      <a:lnTo>
                        <a:pt x="99" y="153"/>
                      </a:lnTo>
                      <a:lnTo>
                        <a:pt x="120" y="186"/>
                      </a:lnTo>
                      <a:lnTo>
                        <a:pt x="147" y="267"/>
                      </a:lnTo>
                      <a:lnTo>
                        <a:pt x="153" y="297"/>
                      </a:lnTo>
                      <a:lnTo>
                        <a:pt x="153" y="234"/>
                      </a:lnTo>
                      <a:lnTo>
                        <a:pt x="135" y="150"/>
                      </a:lnTo>
                      <a:lnTo>
                        <a:pt x="135" y="102"/>
                      </a:lnTo>
                      <a:lnTo>
                        <a:pt x="120" y="48"/>
                      </a:lnTo>
                      <a:lnTo>
                        <a:pt x="72" y="1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7150" name="Oval 46"/>
            <p:cNvSpPr>
              <a:spLocks noChangeArrowheads="1"/>
            </p:cNvSpPr>
            <p:nvPr/>
          </p:nvSpPr>
          <p:spPr bwMode="auto">
            <a:xfrm>
              <a:off x="2184" y="1800"/>
              <a:ext cx="1392" cy="136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FF00"/>
              </a:solidFill>
              <a:round/>
              <a:headEnd/>
              <a:tailEnd/>
            </a:ln>
            <a:effectLst>
              <a:outerShdw dist="35921" dir="27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51" name="AutoShape 47"/>
          <p:cNvSpPr>
            <a:spLocks noChangeArrowheads="1"/>
          </p:cNvSpPr>
          <p:nvPr/>
        </p:nvSpPr>
        <p:spPr bwMode="auto">
          <a:xfrm>
            <a:off x="3491880" y="3501008"/>
            <a:ext cx="2448272" cy="1061799"/>
          </a:xfrm>
          <a:prstGeom prst="roundRect">
            <a:avLst>
              <a:gd name="adj" fmla="val 32984"/>
            </a:avLst>
          </a:prstGeom>
          <a:solidFill>
            <a:srgbClr val="2ABC3B"/>
          </a:solidFill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окружные опорные ОО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 rot="613969">
            <a:off x="4166634" y="698004"/>
            <a:ext cx="3149989" cy="2650972"/>
            <a:chOff x="2128" y="1023"/>
            <a:chExt cx="1929" cy="1165"/>
          </a:xfrm>
        </p:grpSpPr>
        <p:sp>
          <p:nvSpPr>
            <p:cNvPr id="47107" name="Oval 3"/>
            <p:cNvSpPr>
              <a:spLocks noChangeArrowheads="1"/>
            </p:cNvSpPr>
            <p:nvPr/>
          </p:nvSpPr>
          <p:spPr bwMode="auto">
            <a:xfrm rot="5400000">
              <a:off x="2500" y="862"/>
              <a:ext cx="1104" cy="1548"/>
            </a:xfrm>
            <a:prstGeom prst="ellipse">
              <a:avLst/>
            </a:prstGeom>
            <a:gradFill rotWithShape="0">
              <a:gsLst>
                <a:gs pos="0">
                  <a:srgbClr val="FFCCFF"/>
                </a:gs>
                <a:gs pos="100000">
                  <a:srgbClr val="FFCCFF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rot="10800000"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2128" y="1023"/>
              <a:ext cx="1929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ru-RU" sz="2000" b="1" dirty="0" smtClean="0">
                <a:latin typeface="Arial Narrow" pitchFamily="34" charset="0"/>
              </a:endParaRP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 «Детский сад </a:t>
              </a:r>
            </a:p>
            <a:p>
              <a:pPr algn="ctr" eaLnBrk="0" hangingPunct="0"/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Аленушка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 ГБОУ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СОШ № 3 г. Похвистнево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«Система коррекционно-развивающего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сопровожде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algn="ctr" eaLnBrk="0" hangingPunct="0"/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ния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детей с ОВЗ в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условиях реализации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ФГОС ДО»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475332" y="4725145"/>
            <a:ext cx="2864695" cy="2132856"/>
            <a:chOff x="426" y="2718"/>
            <a:chExt cx="2193" cy="1565"/>
          </a:xfrm>
        </p:grpSpPr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 rot="19189808">
              <a:off x="515" y="2724"/>
              <a:ext cx="2104" cy="1404"/>
            </a:xfrm>
            <a:prstGeom prst="ellipse">
              <a:avLst/>
            </a:prstGeom>
            <a:gradFill rotWithShape="0">
              <a:gsLst>
                <a:gs pos="0">
                  <a:srgbClr val="FF99FF">
                    <a:gamma/>
                    <a:shade val="63529"/>
                    <a:invGamma/>
                  </a:srgbClr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 rot="19189808">
              <a:off x="499" y="2718"/>
              <a:ext cx="2104" cy="1404"/>
            </a:xfrm>
            <a:prstGeom prst="ellipse">
              <a:avLst/>
            </a:prstGeom>
            <a:gradFill rotWithShape="0">
              <a:gsLst>
                <a:gs pos="0">
                  <a:srgbClr val="FF99FF">
                    <a:gamma/>
                    <a:shade val="63529"/>
                    <a:invGamma/>
                  </a:srgbClr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189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426" y="2769"/>
              <a:ext cx="2139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ГБОУ СОШ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им. М.К. Овсянникова    «Организация психолого-педагогического сопровождения обучающихся с ОВЗ в общеобразовательной школе»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283968" y="1340768"/>
            <a:ext cx="304800" cy="685800"/>
          </a:xfrm>
          <a:prstGeom prst="downArrow">
            <a:avLst>
              <a:gd name="adj1" fmla="val 50000"/>
              <a:gd name="adj2" fmla="val 68229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 rot="10800000" flipH="1">
            <a:off x="7543800" y="762000"/>
            <a:ext cx="1371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937426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04193742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68 h 21600"/>
              <a:gd name="T20" fmla="*/ 171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00" y="0"/>
                </a:moveTo>
                <a:lnTo>
                  <a:pt x="10200" y="5794"/>
                </a:lnTo>
                <a:lnTo>
                  <a:pt x="14700" y="5794"/>
                </a:lnTo>
                <a:lnTo>
                  <a:pt x="14700" y="18568"/>
                </a:lnTo>
                <a:lnTo>
                  <a:pt x="0" y="18568"/>
                </a:lnTo>
                <a:lnTo>
                  <a:pt x="0" y="21600"/>
                </a:lnTo>
                <a:lnTo>
                  <a:pt x="17100" y="21600"/>
                </a:lnTo>
                <a:lnTo>
                  <a:pt x="17100" y="5794"/>
                </a:lnTo>
                <a:lnTo>
                  <a:pt x="21600" y="5794"/>
                </a:lnTo>
                <a:close/>
              </a:path>
            </a:pathLst>
          </a:cu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10800000">
            <a:off x="228600" y="762000"/>
            <a:ext cx="1371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937426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04193742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68 h 21600"/>
              <a:gd name="T20" fmla="*/ 171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00" y="0"/>
                </a:moveTo>
                <a:lnTo>
                  <a:pt x="10200" y="5794"/>
                </a:lnTo>
                <a:lnTo>
                  <a:pt x="14700" y="5794"/>
                </a:lnTo>
                <a:lnTo>
                  <a:pt x="14700" y="18568"/>
                </a:lnTo>
                <a:lnTo>
                  <a:pt x="0" y="18568"/>
                </a:lnTo>
                <a:lnTo>
                  <a:pt x="0" y="21600"/>
                </a:lnTo>
                <a:lnTo>
                  <a:pt x="17100" y="21600"/>
                </a:lnTo>
                <a:lnTo>
                  <a:pt x="17100" y="5794"/>
                </a:lnTo>
                <a:lnTo>
                  <a:pt x="21600" y="5794"/>
                </a:lnTo>
                <a:close/>
              </a:path>
            </a:pathLst>
          </a:cu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162300" y="4724400"/>
            <a:ext cx="3124200" cy="1930400"/>
          </a:xfrm>
          <a:prstGeom prst="rect">
            <a:avLst/>
          </a:prstGeom>
          <a:solidFill>
            <a:srgbClr val="FF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latin typeface="Arial Narrow" pitchFamily="34" charset="0"/>
              </a:rPr>
              <a:t>максимально и эффективно </a:t>
            </a:r>
            <a:r>
              <a:rPr lang="ru-RU" sz="2000" dirty="0" err="1">
                <a:latin typeface="Arial Narrow" pitchFamily="34" charset="0"/>
              </a:rPr>
              <a:t>амплифицировать</a:t>
            </a:r>
            <a:r>
              <a:rPr lang="ru-RU" sz="2000" dirty="0">
                <a:latin typeface="Arial Narrow" pitchFamily="34" charset="0"/>
              </a:rPr>
              <a:t> (присваивать) образовательные воздействия социума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457950" y="4724400"/>
            <a:ext cx="2514600" cy="1930400"/>
          </a:xfrm>
          <a:prstGeom prst="rect">
            <a:avLst/>
          </a:prstGeom>
          <a:solidFill>
            <a:srgbClr val="FF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latin typeface="Arial Narrow" pitchFamily="34" charset="0"/>
              </a:rPr>
              <a:t>достигать адекватной своим возможностям социальной и профессиональной адаптации в обществе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581400" y="4419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705600" y="4419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1450" y="4724400"/>
            <a:ext cx="2819400" cy="1930400"/>
          </a:xfrm>
          <a:prstGeom prst="rect">
            <a:avLst/>
          </a:prstGeom>
          <a:solidFill>
            <a:srgbClr val="FFFF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>
                <a:latin typeface="Arial Narrow" pitchFamily="34" charset="0"/>
              </a:rPr>
              <a:t>любой ребенок сможет максимально раскрыть свои потенциальные возможности в личностном и познавательном плане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514600" y="4419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357313" y="111125"/>
            <a:ext cx="6643687" cy="1320165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31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единого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инклюзивного пространства </a:t>
            </a:r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обучения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79512" y="1916832"/>
            <a:ext cx="2736304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Arial Narrow" pitchFamily="34" charset="0"/>
              </a:rPr>
              <a:t>с различными трудностями обучения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2819400"/>
            <a:ext cx="8610600" cy="1676400"/>
            <a:chOff x="960" y="1776"/>
            <a:chExt cx="3888" cy="1152"/>
          </a:xfrm>
        </p:grpSpPr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>
              <a:off x="960" y="1776"/>
              <a:ext cx="3888" cy="1152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1032" y="1776"/>
              <a:ext cx="3697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 Narrow" pitchFamily="34" charset="0"/>
                </a:rPr>
                <a:t>предполагает такую организацию развития, обучения и воспитания детей всех категорий</a:t>
              </a:r>
              <a:r>
                <a:rPr lang="ru-RU" b="1" dirty="0">
                  <a:solidFill>
                    <a:schemeClr val="bg1"/>
                  </a:solidFill>
                  <a:latin typeface="Arial Narrow" pitchFamily="34" charset="0"/>
                </a:rPr>
                <a:t>:</a:t>
              </a:r>
              <a:endParaRPr lang="ru-RU" b="1" i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1032" y="2304"/>
              <a:ext cx="3696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300" i="1" dirty="0">
                  <a:latin typeface="Arial Narrow" pitchFamily="34" charset="0"/>
                </a:rPr>
                <a:t>от одаренных до детей с различными выраженными отклонениями в развитии и комплексными дефектами, </a:t>
              </a:r>
              <a:r>
                <a:rPr lang="ru-RU" sz="2300" b="1" i="1" dirty="0">
                  <a:solidFill>
                    <a:srgbClr val="FF0000"/>
                  </a:solidFill>
                  <a:latin typeface="Arial Narrow" pitchFamily="34" charset="0"/>
                </a:rPr>
                <a:t>в рамках которой </a:t>
              </a:r>
              <a:endParaRPr lang="ru-RU" sz="2300" b="1" dirty="0">
                <a:latin typeface="Corbel" pitchFamily="34" charset="0"/>
              </a:endParaRPr>
            </a:p>
          </p:txBody>
        </p:sp>
      </p:grp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652120" y="1916832"/>
            <a:ext cx="343473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>
                <a:latin typeface="Arial Narrow" pitchFamily="34" charset="0"/>
              </a:rPr>
              <a:t>с </a:t>
            </a:r>
            <a:r>
              <a:rPr lang="ru-RU" sz="2000" b="1" dirty="0">
                <a:latin typeface="Arial Narrow" pitchFamily="34" charset="0"/>
              </a:rPr>
              <a:t>различными ограниченными возможностями здоровья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43808" y="1988840"/>
            <a:ext cx="288032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Arial Narrow" pitchFamily="34" charset="0"/>
              </a:rPr>
              <a:t>с различными отклонениями в развитии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 autoUpdateAnimBg="0"/>
      <p:bldP spid="25607" grpId="0" animBg="1" autoUpdateAnimBg="0"/>
      <p:bldP spid="25608" grpId="0" animBg="1"/>
      <p:bldP spid="25609" grpId="0" animBg="1"/>
      <p:bldP spid="25610" grpId="0" animBg="1" autoUpdateAnimBg="0"/>
      <p:bldP spid="25611" grpId="0" animBg="1"/>
      <p:bldP spid="25613" grpId="0" animBg="1" autoUpdateAnimBg="0"/>
      <p:bldP spid="25614" grpId="0" animBg="1" autoUpdateAnimBg="0"/>
      <p:bldP spid="256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16"/>
          <p:cNvSpPr>
            <a:spLocks noChangeArrowheads="1" noChangeShapeType="1" noTextEdit="1"/>
          </p:cNvSpPr>
          <p:nvPr/>
        </p:nvSpPr>
        <p:spPr bwMode="auto">
          <a:xfrm>
            <a:off x="2267744" y="2276872"/>
            <a:ext cx="4320479" cy="280831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7988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Создание  инклюзивного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образовательного пространства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пкутем</a:t>
            </a:r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предоставления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вариативных форм обучения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для детей с ОВЗ: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0161" dir="20493903" algn="ctr" rotWithShape="0">
                    <a:schemeClr val="tx1"/>
                  </a:outerShdw>
                </a:effectLst>
                <a:latin typeface="Arial"/>
                <a:cs typeface="Arial"/>
              </a:rPr>
              <a:t> 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0161" dir="20493903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5060" name="AutoShape 14"/>
          <p:cNvSpPr>
            <a:spLocks noChangeArrowheads="1"/>
          </p:cNvSpPr>
          <p:nvPr/>
        </p:nvSpPr>
        <p:spPr bwMode="auto">
          <a:xfrm>
            <a:off x="683568" y="5805264"/>
            <a:ext cx="2273126" cy="1052736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Полная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2751058">
            <a:off x="3880217" y="1090659"/>
            <a:ext cx="1212806" cy="119395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5" name="AutoShape 9" descr="F:\Коррекционная педагогика\дошкольники.jpg"/>
          <p:cNvSpPr>
            <a:spLocks noChangeArrowheads="1"/>
          </p:cNvSpPr>
          <p:nvPr/>
        </p:nvSpPr>
        <p:spPr bwMode="auto">
          <a:xfrm>
            <a:off x="6588224" y="3284984"/>
            <a:ext cx="2233612" cy="1646238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0" name="Picture 4" descr="j0355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12334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 rot="20042022">
            <a:off x="146282" y="1662845"/>
            <a:ext cx="2411283" cy="1224137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дому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772954">
            <a:off x="6702130" y="1108492"/>
            <a:ext cx="2331618" cy="1674254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отдельных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классах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обучающихся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ОВЗ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843808" y="4725144"/>
            <a:ext cx="3497262" cy="1152128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563888" y="5868888"/>
            <a:ext cx="1993478" cy="989112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Частичная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156176" y="5868888"/>
            <a:ext cx="1993478" cy="989112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Точечная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2195736" y="260648"/>
            <a:ext cx="2273126" cy="1052736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4572000" y="260648"/>
            <a:ext cx="2273126" cy="1052736"/>
          </a:xfrm>
          <a:prstGeom prst="roundRect">
            <a:avLst>
              <a:gd name="adj" fmla="val 1666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Ресурсный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8314777">
            <a:off x="1778736" y="2775004"/>
            <a:ext cx="466724" cy="75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2931190">
            <a:off x="6628187" y="2484190"/>
            <a:ext cx="466724" cy="75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0116">
            <a:off x="4366995" y="4592030"/>
            <a:ext cx="427685" cy="432024"/>
          </a:xfrm>
          <a:prstGeom prst="downArrow">
            <a:avLst>
              <a:gd name="adj1" fmla="val 421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0" y="0"/>
            <a:ext cx="2123728" cy="14847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Приложение к письму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МОи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Н  СО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от_24.08.2017 _ № МО-16-09-01/711-ту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1208</TotalTime>
  <Words>618</Words>
  <Application>Microsoft Office PowerPoint</Application>
  <PresentationFormat>Экран (4:3)</PresentationFormat>
  <Paragraphs>154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Формирование модели инклюзивного образования детей с ограниченными возможностями здоровья в общеобразовательной школе</vt:lpstr>
      <vt:lpstr>«Инклюзивное образование - обеспечение равного доступа к образованию для всех обучающихся  с учетом разнообразия особых образовательных потребностей и индивидуальных возможностей»      ФЗ РФ от 29.12.2012 г.  №273-ФЗ «Об образовании в Российской Федерации» (п.27, ст. 2)</vt:lpstr>
      <vt:lpstr> </vt:lpstr>
      <vt:lpstr>Презентация PowerPoint</vt:lpstr>
      <vt:lpstr>Организация  обучения детей школьного возраста с ОВЗ  в образовательных организациях округа </vt:lpstr>
      <vt:lpstr>Организация  обучения детей школьного возраста с ОВЗ  в образовательных организациях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получения  образования обучающимися с ограниченными возможностями здоровья ( ФЗ «Об образовании в РФ» ст. 79)</vt:lpstr>
      <vt:lpstr>Презентация PowerPoint</vt:lpstr>
      <vt:lpstr>Выявление потребностей и дефицитов в работе педагога при реализации ФГОС ОВЗ в ОО округа (апрель 2017 г)</vt:lpstr>
      <vt:lpstr>Изучение уровня удовлетворенности родителей качеством образовательных услуг детям с ОВЗ и инвалидностью</vt:lpstr>
      <vt:lpstr>Презентация PowerPoint</vt:lpstr>
      <vt:lpstr>Проектирование и реализация образовательного процесса  в инклюзивном классе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Ученик</cp:lastModifiedBy>
  <cp:revision>108</cp:revision>
  <dcterms:created xsi:type="dcterms:W3CDTF">2017-12-11T17:23:58Z</dcterms:created>
  <dcterms:modified xsi:type="dcterms:W3CDTF">2017-12-15T04:42:40Z</dcterms:modified>
</cp:coreProperties>
</file>