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  <p:sldMasterId id="2147484260" r:id="rId2"/>
  </p:sldMasterIdLst>
  <p:notesMasterIdLst>
    <p:notesMasterId r:id="rId23"/>
  </p:notesMasterIdLst>
  <p:sldIdLst>
    <p:sldId id="256" r:id="rId3"/>
    <p:sldId id="288" r:id="rId4"/>
    <p:sldId id="291" r:id="rId5"/>
    <p:sldId id="295" r:id="rId6"/>
    <p:sldId id="293" r:id="rId7"/>
    <p:sldId id="289" r:id="rId8"/>
    <p:sldId id="263" r:id="rId9"/>
    <p:sldId id="297" r:id="rId10"/>
    <p:sldId id="298" r:id="rId11"/>
    <p:sldId id="299" r:id="rId12"/>
    <p:sldId id="300" r:id="rId13"/>
    <p:sldId id="306" r:id="rId14"/>
    <p:sldId id="301" r:id="rId15"/>
    <p:sldId id="303" r:id="rId16"/>
    <p:sldId id="304" r:id="rId17"/>
    <p:sldId id="305" r:id="rId18"/>
    <p:sldId id="279" r:id="rId19"/>
    <p:sldId id="287" r:id="rId20"/>
    <p:sldId id="307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5D8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5" autoAdjust="0"/>
    <p:restoredTop sz="94660"/>
  </p:normalViewPr>
  <p:slideViewPr>
    <p:cSldViewPr>
      <p:cViewPr>
        <p:scale>
          <a:sx n="66" d="100"/>
          <a:sy n="66" d="100"/>
        </p:scale>
        <p:origin x="-273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80;&#1082;&#1080;&#1090;&#1072;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80;&#1082;&#1080;&#1090;&#1072;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3;&#1080;&#1082;&#1080;&#1090;&#1072;\Desktop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80;&#1082;&#1080;&#1090;&#1072;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3%20&#1074;%20Microsoft%20Office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86;&#1085;&#1080;&#1090;&#1086;&#1088;&#1080;&#1085;&#1075;%209%20&#1082;&#1083;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86;&#1085;&#1080;&#1090;&#1086;&#1088;&#1080;&#1085;&#1075;%209%20&#1082;&#1083;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86;&#1085;&#1080;&#1090;&#1086;&#1088;&#1080;&#1085;&#1075;%209%20&#1082;&#1083;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&#1052;&#1086;&#1085;&#1080;&#1090;&#1086;&#1088;&#1080;&#1085;&#1075;%209%20&#1082;&#108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Распределение по уровням развития невербального интеллекта %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32766555831175"/>
          <c:y val="0"/>
        </c:manualLayout>
      </c:layout>
    </c:title>
    <c:plotArea>
      <c:layout>
        <c:manualLayout>
          <c:layoutTarget val="inner"/>
          <c:xMode val="edge"/>
          <c:yMode val="edge"/>
          <c:x val="4.9721476532660638E-2"/>
          <c:y val="0.21165606355629127"/>
          <c:w val="0.95027852346733943"/>
          <c:h val="0.34368842058484828"/>
        </c:manualLayout>
      </c:layout>
      <c:bar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  <c:pt idx="0">
                  <c:v>5 класс</c:v>
                </c:pt>
              </c:strCache>
            </c:strRef>
          </c:tx>
          <c:dLbls>
            <c:dLbl>
              <c:idx val="2"/>
              <c:dLblPos val="outEnd"/>
              <c:showVal val="1"/>
            </c:dLbl>
            <c:dLbl>
              <c:idx val="3"/>
              <c:dLblPos val="outEnd"/>
              <c:showVal val="1"/>
            </c:dLbl>
            <c:dLbl>
              <c:idx val="4"/>
              <c:dLblPos val="outEnd"/>
              <c:showVal val="1"/>
            </c:dLbl>
            <c:dLbl>
              <c:idx val="5"/>
              <c:layout>
                <c:manualLayout>
                  <c:x val="-4.5807407863388732E-3"/>
                  <c:y val="-9.2825943316240007E-3"/>
                </c:manualLayout>
              </c:layout>
              <c:dLblPos val="outEnd"/>
              <c:showVal val="1"/>
            </c:dLbl>
            <c:dLbl>
              <c:idx val="6"/>
              <c:dLblPos val="outEnd"/>
              <c:showVal val="1"/>
            </c:dLbl>
            <c:dLbl>
              <c:idx val="7"/>
              <c:dLblPos val="outEnd"/>
              <c:showVal val="1"/>
            </c:dLbl>
            <c:dLbl>
              <c:idx val="8"/>
              <c:dLblPos val="outEnd"/>
              <c:showVal val="1"/>
            </c:dLbl>
            <c:dLbl>
              <c:idx val="9"/>
              <c:dLblPos val="outEnd"/>
              <c:showVal val="1"/>
            </c:dLbl>
            <c:dLbl>
              <c:idx val="10"/>
              <c:dLblPos val="outEnd"/>
              <c:showVal val="1"/>
            </c:dLbl>
            <c:dLbl>
              <c:idx val="11"/>
              <c:dLblPos val="outEnd"/>
              <c:showVal val="1"/>
            </c:dLbl>
            <c:delete val="1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</c:dLbls>
          <c:cat>
            <c:multiLvlStrRef>
              <c:f>Лист1!$B$2:$M$3</c:f>
              <c:multiLvlStrCache>
                <c:ptCount val="12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</c:lvl>
                <c:lvl>
                  <c:pt idx="0">
                    <c:v>Очень высокий ур.</c:v>
                  </c:pt>
                  <c:pt idx="2">
                    <c:v>Высокий ур.</c:v>
                  </c:pt>
                  <c:pt idx="4">
                    <c:v>Средний ур.</c:v>
                  </c:pt>
                  <c:pt idx="6">
                    <c:v>Близко к средн. ур.</c:v>
                  </c:pt>
                  <c:pt idx="8">
                    <c:v>Низкий уровень ур.</c:v>
                  </c:pt>
                  <c:pt idx="10">
                    <c:v>Очень низкий ур.</c:v>
                  </c:pt>
                </c:lvl>
              </c:multiLvlStrCache>
            </c:multiLvlStrRef>
          </c:cat>
          <c:val>
            <c:numRef>
              <c:f>Лист1!$B$4:$M$4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8</c:v>
                </c:pt>
                <c:pt idx="4">
                  <c:v>24</c:v>
                </c:pt>
                <c:pt idx="5">
                  <c:v>22</c:v>
                </c:pt>
                <c:pt idx="6">
                  <c:v>28</c:v>
                </c:pt>
                <c:pt idx="7">
                  <c:v>32</c:v>
                </c:pt>
                <c:pt idx="8">
                  <c:v>37</c:v>
                </c:pt>
                <c:pt idx="9">
                  <c:v>36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6 класс</c:v>
                </c:pt>
              </c:strCache>
            </c:strRef>
          </c:tx>
          <c:dLbls>
            <c:dLbl>
              <c:idx val="4"/>
              <c:layout>
                <c:manualLayout>
                  <c:x val="1.5269135954462942E-2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3742222359016601E-2"/>
                  <c:y val="-6.1883962210826579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22153087635703E-2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8322963145355576E-2"/>
                  <c:y val="6.188396221082657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multiLvlStrRef>
              <c:f>Лист1!$B$2:$M$3</c:f>
              <c:multiLvlStrCache>
                <c:ptCount val="12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</c:lvl>
                <c:lvl>
                  <c:pt idx="0">
                    <c:v>Очень высокий ур.</c:v>
                  </c:pt>
                  <c:pt idx="2">
                    <c:v>Высокий ур.</c:v>
                  </c:pt>
                  <c:pt idx="4">
                    <c:v>Средний ур.</c:v>
                  </c:pt>
                  <c:pt idx="6">
                    <c:v>Близко к средн. ур.</c:v>
                  </c:pt>
                  <c:pt idx="8">
                    <c:v>Низкий уровень ур.</c:v>
                  </c:pt>
                  <c:pt idx="10">
                    <c:v>Очень низкий ур.</c:v>
                  </c:pt>
                </c:lvl>
              </c:multiLvlStrCache>
            </c:multiLvlStrRef>
          </c:cat>
          <c:val>
            <c:numRef>
              <c:f>Лист1!$B$5:$M$5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9</c:v>
                </c:pt>
                <c:pt idx="4">
                  <c:v>27</c:v>
                </c:pt>
                <c:pt idx="5">
                  <c:v>20</c:v>
                </c:pt>
                <c:pt idx="6">
                  <c:v>22</c:v>
                </c:pt>
                <c:pt idx="7">
                  <c:v>33</c:v>
                </c:pt>
                <c:pt idx="8">
                  <c:v>27</c:v>
                </c:pt>
                <c:pt idx="9">
                  <c:v>34</c:v>
                </c:pt>
                <c:pt idx="10">
                  <c:v>14</c:v>
                </c:pt>
                <c:pt idx="1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7 класс</c:v>
                </c:pt>
              </c:strCache>
            </c:strRef>
          </c:tx>
          <c:cat>
            <c:multiLvlStrRef>
              <c:f>Лист1!$B$2:$M$3</c:f>
              <c:multiLvlStrCache>
                <c:ptCount val="12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</c:lvl>
                <c:lvl>
                  <c:pt idx="0">
                    <c:v>Очень высокий ур.</c:v>
                  </c:pt>
                  <c:pt idx="2">
                    <c:v>Высокий ур.</c:v>
                  </c:pt>
                  <c:pt idx="4">
                    <c:v>Средний ур.</c:v>
                  </c:pt>
                  <c:pt idx="6">
                    <c:v>Близко к средн. ур.</c:v>
                  </c:pt>
                  <c:pt idx="8">
                    <c:v>Низкий уровень ур.</c:v>
                  </c:pt>
                  <c:pt idx="10">
                    <c:v>Очень низкий ур.</c:v>
                  </c:pt>
                </c:lvl>
              </c:multiLvlStrCache>
            </c:multiLvlStrRef>
          </c:cat>
          <c:val>
            <c:numRef>
              <c:f>Лист1!$B$6:$M$6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3</c:v>
                </c:pt>
                <c:pt idx="4">
                  <c:v>27</c:v>
                </c:pt>
                <c:pt idx="5">
                  <c:v>32</c:v>
                </c:pt>
                <c:pt idx="6">
                  <c:v>17</c:v>
                </c:pt>
                <c:pt idx="7">
                  <c:v>27</c:v>
                </c:pt>
                <c:pt idx="8">
                  <c:v>38</c:v>
                </c:pt>
                <c:pt idx="9">
                  <c:v>34</c:v>
                </c:pt>
                <c:pt idx="10">
                  <c:v>11</c:v>
                </c:pt>
                <c:pt idx="11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Лист1!$A$7</c:f>
              <c:strCache>
                <c:ptCount val="1"/>
                <c:pt idx="0">
                  <c:v>9 класс</c:v>
                </c:pt>
              </c:strCache>
            </c:strRef>
          </c:tx>
          <c:dLbls>
            <c:dLbl>
              <c:idx val="5"/>
              <c:layout>
                <c:manualLayout>
                  <c:x val="-4.580861015755837E-3"/>
                  <c:y val="-9.2825943316240007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0688395168124009E-2"/>
                  <c:y val="9.2825943316240007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6796049549909289E-2"/>
                  <c:y val="1.547074691506012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multiLvlStrRef>
              <c:f>Лист1!$B$2:$M$3</c:f>
              <c:multiLvlStrCache>
                <c:ptCount val="12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</c:lvl>
                <c:lvl>
                  <c:pt idx="0">
                    <c:v>Очень высокий ур.</c:v>
                  </c:pt>
                  <c:pt idx="2">
                    <c:v>Высокий ур.</c:v>
                  </c:pt>
                  <c:pt idx="4">
                    <c:v>Средний ур.</c:v>
                  </c:pt>
                  <c:pt idx="6">
                    <c:v>Близко к средн. ур.</c:v>
                  </c:pt>
                  <c:pt idx="8">
                    <c:v>Низкий уровень ур.</c:v>
                  </c:pt>
                  <c:pt idx="10">
                    <c:v>Очень низкий ур.</c:v>
                  </c:pt>
                </c:lvl>
              </c:multiLvlStrCache>
            </c:multiLvlStrRef>
          </c:cat>
          <c:val>
            <c:numRef>
              <c:f>Лист1!$B$7:$M$7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10</c:v>
                </c:pt>
                <c:pt idx="4">
                  <c:v>31</c:v>
                </c:pt>
                <c:pt idx="5">
                  <c:v>34</c:v>
                </c:pt>
                <c:pt idx="6">
                  <c:v>18</c:v>
                </c:pt>
                <c:pt idx="7">
                  <c:v>25</c:v>
                </c:pt>
                <c:pt idx="8">
                  <c:v>28</c:v>
                </c:pt>
                <c:pt idx="9">
                  <c:v>29</c:v>
                </c:pt>
                <c:pt idx="10">
                  <c:v>7</c:v>
                </c:pt>
                <c:pt idx="11">
                  <c:v>4</c:v>
                </c:pt>
              </c:numCache>
            </c:numRef>
          </c:val>
        </c:ser>
        <c:axId val="33484160"/>
        <c:axId val="33973376"/>
      </c:barChart>
      <c:catAx>
        <c:axId val="33484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3973376"/>
        <c:crosses val="autoZero"/>
        <c:auto val="1"/>
        <c:lblAlgn val="ctr"/>
        <c:lblOffset val="100"/>
      </c:catAx>
      <c:valAx>
        <c:axId val="33973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3484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539424668575591"/>
          <c:y val="0.8086963000583719"/>
          <c:w val="0.57073829999451764"/>
          <c:h val="0.11291734780791553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Итоговые показатели теста умственного развития учащихся (ШТУР-2), %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Лист1!$A$12</c:f>
              <c:strCache>
                <c:ptCount val="1"/>
                <c:pt idx="0">
                  <c:v>7 класс</c:v>
                </c:pt>
              </c:strCache>
            </c:strRef>
          </c:tx>
          <c:dLbls>
            <c:dLbl>
              <c:idx val="0"/>
              <c:layout>
                <c:manualLayout>
                  <c:x val="-1.9337720645418534E-2"/>
                  <c:y val="-1.115514374007655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3409341072280484E-2"/>
                  <c:y val="-4.891627534505350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3281894915503799E-3"/>
                  <c:y val="-4.891627534505350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0523802677386969E-2"/>
                  <c:y val="2.031246593073751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0898466930378533E-2"/>
                  <c:y val="-3.003570954256508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Лист1!$B$10:$G$11</c:f>
              <c:multiLvlStrCache>
                <c:ptCount val="6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</c:lvl>
                <c:lvl>
                  <c:pt idx="0">
                    <c:v>Высокий ур.</c:v>
                  </c:pt>
                  <c:pt idx="2">
                    <c:v>Средний ур.</c:v>
                  </c:pt>
                  <c:pt idx="4">
                    <c:v>Низкий ур.</c:v>
                  </c:pt>
                </c:lvl>
              </c:multiLvlStrCache>
            </c:multiLvlStrRef>
          </c:cat>
          <c:val>
            <c:numRef>
              <c:f>Лист1!$B$12:$G$12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84</c:v>
                </c:pt>
                <c:pt idx="3">
                  <c:v>84</c:v>
                </c:pt>
                <c:pt idx="4">
                  <c:v>12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Лист1!$A$13</c:f>
              <c:strCache>
                <c:ptCount val="1"/>
                <c:pt idx="0">
                  <c:v>8 класс</c:v>
                </c:pt>
              </c:strCache>
            </c:strRef>
          </c:tx>
          <c:dLbls>
            <c:dLbl>
              <c:idx val="1"/>
              <c:layout>
                <c:manualLayout>
                  <c:x val="-2.0089854628664087E-2"/>
                  <c:y val="-8.422293339570706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795645021701604E-2"/>
                  <c:y val="-2.4434475021160165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8324574580415432E-3"/>
                  <c:y val="-5.590208469197419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8.2262101596565496E-4"/>
                  <c:y val="-2.1287714054078751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3047159092499372E-3"/>
                  <c:y val="-8.700670185753049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Лист1!$B$10:$G$11</c:f>
              <c:multiLvlStrCache>
                <c:ptCount val="6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</c:lvl>
                <c:lvl>
                  <c:pt idx="0">
                    <c:v>Высокий ур.</c:v>
                  </c:pt>
                  <c:pt idx="2">
                    <c:v>Средний ур.</c:v>
                  </c:pt>
                  <c:pt idx="4">
                    <c:v>Низкий ур.</c:v>
                  </c:pt>
                </c:lvl>
              </c:multiLvlStrCache>
            </c:multiLvlStrRef>
          </c:cat>
          <c:val>
            <c:numRef>
              <c:f>Лист1!$B$13:$G$13</c:f>
              <c:numCache>
                <c:formatCode>General</c:formatCode>
                <c:ptCount val="6"/>
                <c:pt idx="0">
                  <c:v>18</c:v>
                </c:pt>
                <c:pt idx="1">
                  <c:v>6</c:v>
                </c:pt>
                <c:pt idx="2">
                  <c:v>81</c:v>
                </c:pt>
                <c:pt idx="3">
                  <c:v>90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Лист1!$A$14</c:f>
              <c:strCache>
                <c:ptCount val="1"/>
                <c:pt idx="0">
                  <c:v>9 класс</c:v>
                </c:pt>
              </c:strCache>
            </c:strRef>
          </c:tx>
          <c:dLbls>
            <c:dLbl>
              <c:idx val="2"/>
              <c:layout>
                <c:manualLayout>
                  <c:x val="-2.9041707784102439E-2"/>
                  <c:y val="5.206328408858910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9.492759441294572E-3"/>
                  <c:y val="-1.716545718720206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8.2923792781194241E-3"/>
                  <c:y val="-3.9192783956771927E-2"/>
                </c:manualLayout>
              </c:layout>
              <c:dLblPos val="r"/>
              <c:showVal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  <c:showVal val="1"/>
          </c:dLbls>
          <c:cat>
            <c:multiLvlStrRef>
              <c:f>Лист1!$B$10:$G$11</c:f>
              <c:multiLvlStrCache>
                <c:ptCount val="6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</c:lvl>
                <c:lvl>
                  <c:pt idx="0">
                    <c:v>Высокий ур.</c:v>
                  </c:pt>
                  <c:pt idx="2">
                    <c:v>Средний ур.</c:v>
                  </c:pt>
                  <c:pt idx="4">
                    <c:v>Низкий ур.</c:v>
                  </c:pt>
                </c:lvl>
              </c:multiLvlStrCache>
            </c:multiLvlStrRef>
          </c:cat>
          <c:val>
            <c:numRef>
              <c:f>Лист1!$B$14:$G$14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70</c:v>
                </c:pt>
                <c:pt idx="3">
                  <c:v>87</c:v>
                </c:pt>
                <c:pt idx="4">
                  <c:v>30</c:v>
                </c:pt>
                <c:pt idx="5">
                  <c:v>13</c:v>
                </c:pt>
              </c:numCache>
            </c:numRef>
          </c:val>
        </c:ser>
        <c:marker val="1"/>
        <c:axId val="34219520"/>
        <c:axId val="34217984"/>
      </c:lineChart>
      <c:valAx>
        <c:axId val="34217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219520"/>
        <c:crosses val="autoZero"/>
        <c:crossBetween val="between"/>
      </c:valAx>
      <c:catAx>
        <c:axId val="34219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217984"/>
        <c:crosses val="autoZero"/>
        <c:auto val="1"/>
        <c:lblAlgn val="ctr"/>
        <c:lblOffset val="100"/>
      </c:catAx>
    </c:plotArea>
    <c:legend>
      <c:legendPos val="b"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Распределение учащихся по результатам успешного выполнения отдельных заданий</a:t>
            </a:r>
            <a:r>
              <a:rPr lang="ru-RU" sz="2400" baseline="0" dirty="0" smtClean="0">
                <a:solidFill>
                  <a:schemeClr val="accent1">
                    <a:lumMod val="50000"/>
                  </a:schemeClr>
                </a:solidFill>
              </a:rPr>
              <a:t> ШТУР -2, %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9.7377342757528448E-2"/>
          <c:y val="0"/>
        </c:manualLayout>
      </c:layout>
    </c:title>
    <c:plotArea>
      <c:layout>
        <c:manualLayout>
          <c:layoutTarget val="inner"/>
          <c:xMode val="edge"/>
          <c:yMode val="edge"/>
          <c:x val="5.2271824230926404E-2"/>
          <c:y val="0.21296121863271783"/>
          <c:w val="0.9354926156618486"/>
          <c:h val="0.45890082664900583"/>
        </c:manualLayout>
      </c:layout>
      <c:barChart>
        <c:barDir val="col"/>
        <c:grouping val="clustered"/>
        <c:ser>
          <c:idx val="0"/>
          <c:order val="0"/>
          <c:tx>
            <c:strRef>
              <c:f>Лист4!$C$42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dLbl>
              <c:idx val="18"/>
              <c:layout>
                <c:manualLayout>
                  <c:x val="9.9502487562189278E-3"/>
                  <c:y val="6.230529595015587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multiLvlStrRef>
              <c:f>Лист4!$A$43:$B$66</c:f>
              <c:multiLvlStrCache>
                <c:ptCount val="24"/>
                <c:lvl>
                  <c:pt idx="0">
                    <c:v>7 кл.</c:v>
                  </c:pt>
                  <c:pt idx="1">
                    <c:v>8 кл.</c:v>
                  </c:pt>
                  <c:pt idx="2">
                    <c:v>9 кл.</c:v>
                  </c:pt>
                  <c:pt idx="3">
                    <c:v>7 кл.</c:v>
                  </c:pt>
                  <c:pt idx="4">
                    <c:v>8 кл.</c:v>
                  </c:pt>
                  <c:pt idx="5">
                    <c:v>9 кл.</c:v>
                  </c:pt>
                  <c:pt idx="6">
                    <c:v>7 кл.</c:v>
                  </c:pt>
                  <c:pt idx="7">
                    <c:v>8 кл.</c:v>
                  </c:pt>
                  <c:pt idx="8">
                    <c:v>9 кл.</c:v>
                  </c:pt>
                  <c:pt idx="9">
                    <c:v>7 кл.</c:v>
                  </c:pt>
                  <c:pt idx="10">
                    <c:v>8 кл.</c:v>
                  </c:pt>
                  <c:pt idx="11">
                    <c:v>9 кл.</c:v>
                  </c:pt>
                  <c:pt idx="12">
                    <c:v>7 кл.</c:v>
                  </c:pt>
                  <c:pt idx="13">
                    <c:v>8 кл.</c:v>
                  </c:pt>
                  <c:pt idx="14">
                    <c:v>9 кл.</c:v>
                  </c:pt>
                  <c:pt idx="15">
                    <c:v>7 кл.</c:v>
                  </c:pt>
                  <c:pt idx="16">
                    <c:v>8 кл.</c:v>
                  </c:pt>
                  <c:pt idx="17">
                    <c:v>9 кл.</c:v>
                  </c:pt>
                  <c:pt idx="18">
                    <c:v>7 кл.</c:v>
                  </c:pt>
                  <c:pt idx="19">
                    <c:v>8 кл.</c:v>
                  </c:pt>
                  <c:pt idx="20">
                    <c:v>9 кл.</c:v>
                  </c:pt>
                  <c:pt idx="21">
                    <c:v>7 кл.</c:v>
                  </c:pt>
                  <c:pt idx="22">
                    <c:v>8 кл.</c:v>
                  </c:pt>
                  <c:pt idx="23">
                    <c:v>9 кл.</c:v>
                  </c:pt>
                </c:lvl>
                <c:lvl>
                  <c:pt idx="0">
                    <c:v>Осведомленность  в общественно-политической области знаний</c:v>
                  </c:pt>
                  <c:pt idx="3">
                    <c:v>Осведомленность в научно-культурной области знаний</c:v>
                  </c:pt>
                  <c:pt idx="6">
                    <c:v>Аналогии</c:v>
                  </c:pt>
                  <c:pt idx="9">
                    <c:v>Классификации</c:v>
                  </c:pt>
                  <c:pt idx="12">
                    <c:v>Обобщения</c:v>
                  </c:pt>
                  <c:pt idx="15">
                    <c:v>Числовые ряды </c:v>
                  </c:pt>
                  <c:pt idx="18">
                    <c:v>Пространственные плоскостные представления</c:v>
                  </c:pt>
                  <c:pt idx="21">
                    <c:v>Пространственные объемные представления</c:v>
                  </c:pt>
                </c:lvl>
              </c:multiLvlStrCache>
            </c:multiLvlStrRef>
          </c:cat>
          <c:val>
            <c:numRef>
              <c:f>Лист4!$C$43:$C$66</c:f>
              <c:numCache>
                <c:formatCode>General</c:formatCode>
                <c:ptCount val="24"/>
                <c:pt idx="0">
                  <c:v>88</c:v>
                </c:pt>
                <c:pt idx="1">
                  <c:v>87</c:v>
                </c:pt>
                <c:pt idx="2">
                  <c:v>74</c:v>
                </c:pt>
                <c:pt idx="3">
                  <c:v>76</c:v>
                </c:pt>
                <c:pt idx="4">
                  <c:v>93</c:v>
                </c:pt>
                <c:pt idx="5">
                  <c:v>84</c:v>
                </c:pt>
                <c:pt idx="6">
                  <c:v>83</c:v>
                </c:pt>
                <c:pt idx="7">
                  <c:v>84</c:v>
                </c:pt>
                <c:pt idx="8">
                  <c:v>73</c:v>
                </c:pt>
                <c:pt idx="9">
                  <c:v>75</c:v>
                </c:pt>
                <c:pt idx="10">
                  <c:v>96</c:v>
                </c:pt>
                <c:pt idx="11">
                  <c:v>83</c:v>
                </c:pt>
                <c:pt idx="12">
                  <c:v>53</c:v>
                </c:pt>
                <c:pt idx="13">
                  <c:v>57</c:v>
                </c:pt>
                <c:pt idx="14">
                  <c:v>20</c:v>
                </c:pt>
                <c:pt idx="15">
                  <c:v>77</c:v>
                </c:pt>
                <c:pt idx="16">
                  <c:v>89</c:v>
                </c:pt>
                <c:pt idx="17">
                  <c:v>79</c:v>
                </c:pt>
                <c:pt idx="18">
                  <c:v>64</c:v>
                </c:pt>
                <c:pt idx="19">
                  <c:v>69</c:v>
                </c:pt>
                <c:pt idx="20">
                  <c:v>79</c:v>
                </c:pt>
                <c:pt idx="21">
                  <c:v>53</c:v>
                </c:pt>
                <c:pt idx="22">
                  <c:v>57</c:v>
                </c:pt>
                <c:pt idx="23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Лист4!$D$42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2.8348909657320872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4214641080312722E-3"/>
                  <c:y val="2.8037383177570191E-4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4214641080312722E-3"/>
                  <c:y val="2.2087227414330293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2.8429282160625452E-3"/>
                  <c:y val="9.6261682242990646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4.2643923240938287E-3"/>
                  <c:y val="1.2741433021806853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1.4214641080312722E-3"/>
                  <c:y val="2.8317757009345742E-2"/>
                </c:manualLayout>
              </c:layout>
              <c:dLblPos val="outEnd"/>
              <c:showVal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-7.1073205401563679E-3"/>
                  <c:y val="2.5202492211837998E-2"/>
                </c:manualLayout>
              </c:layout>
              <c:dLblPos val="outEnd"/>
              <c:showVal val="1"/>
            </c:dLbl>
            <c:dLbl>
              <c:idx val="18"/>
              <c:delete val="1"/>
            </c:dLbl>
            <c:dLbl>
              <c:idx val="20"/>
              <c:layout>
                <c:manualLayout>
                  <c:x val="4.2643923240938287E-3"/>
                  <c:y val="1.2741433021806853E-2"/>
                </c:manualLayout>
              </c:layout>
              <c:dLblPos val="outEnd"/>
              <c:showVal val="1"/>
            </c:dLbl>
            <c:dLbl>
              <c:idx val="21"/>
              <c:delete val="1"/>
            </c:dLbl>
            <c:dLbl>
              <c:idx val="22"/>
              <c:layout>
                <c:manualLayout>
                  <c:x val="7.1073205401563679E-3"/>
                  <c:y val="2.8037383177575878E-4"/>
                </c:manualLayout>
              </c:layout>
              <c:dLblPos val="outEnd"/>
              <c:showVal val="1"/>
            </c:dLbl>
            <c:dLbl>
              <c:idx val="23"/>
              <c:layout>
                <c:manualLayout>
                  <c:x val="8.5287846481876574E-3"/>
                  <c:y val="3.1433021806853638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multiLvlStrRef>
              <c:f>Лист4!$A$43:$B$66</c:f>
              <c:multiLvlStrCache>
                <c:ptCount val="24"/>
                <c:lvl>
                  <c:pt idx="0">
                    <c:v>7 кл.</c:v>
                  </c:pt>
                  <c:pt idx="1">
                    <c:v>8 кл.</c:v>
                  </c:pt>
                  <c:pt idx="2">
                    <c:v>9 кл.</c:v>
                  </c:pt>
                  <c:pt idx="3">
                    <c:v>7 кл.</c:v>
                  </c:pt>
                  <c:pt idx="4">
                    <c:v>8 кл.</c:v>
                  </c:pt>
                  <c:pt idx="5">
                    <c:v>9 кл.</c:v>
                  </c:pt>
                  <c:pt idx="6">
                    <c:v>7 кл.</c:v>
                  </c:pt>
                  <c:pt idx="7">
                    <c:v>8 кл.</c:v>
                  </c:pt>
                  <c:pt idx="8">
                    <c:v>9 кл.</c:v>
                  </c:pt>
                  <c:pt idx="9">
                    <c:v>7 кл.</c:v>
                  </c:pt>
                  <c:pt idx="10">
                    <c:v>8 кл.</c:v>
                  </c:pt>
                  <c:pt idx="11">
                    <c:v>9 кл.</c:v>
                  </c:pt>
                  <c:pt idx="12">
                    <c:v>7 кл.</c:v>
                  </c:pt>
                  <c:pt idx="13">
                    <c:v>8 кл.</c:v>
                  </c:pt>
                  <c:pt idx="14">
                    <c:v>9 кл.</c:v>
                  </c:pt>
                  <c:pt idx="15">
                    <c:v>7 кл.</c:v>
                  </c:pt>
                  <c:pt idx="16">
                    <c:v>8 кл.</c:v>
                  </c:pt>
                  <c:pt idx="17">
                    <c:v>9 кл.</c:v>
                  </c:pt>
                  <c:pt idx="18">
                    <c:v>7 кл.</c:v>
                  </c:pt>
                  <c:pt idx="19">
                    <c:v>8 кл.</c:v>
                  </c:pt>
                  <c:pt idx="20">
                    <c:v>9 кл.</c:v>
                  </c:pt>
                  <c:pt idx="21">
                    <c:v>7 кл.</c:v>
                  </c:pt>
                  <c:pt idx="22">
                    <c:v>8 кл.</c:v>
                  </c:pt>
                  <c:pt idx="23">
                    <c:v>9 кл.</c:v>
                  </c:pt>
                </c:lvl>
                <c:lvl>
                  <c:pt idx="0">
                    <c:v>Осведомленность  в общественно-политической области знаний</c:v>
                  </c:pt>
                  <c:pt idx="3">
                    <c:v>Осведомленность в научно-культурной области знаний</c:v>
                  </c:pt>
                  <c:pt idx="6">
                    <c:v>Аналогии</c:v>
                  </c:pt>
                  <c:pt idx="9">
                    <c:v>Классификации</c:v>
                  </c:pt>
                  <c:pt idx="12">
                    <c:v>Обобщения</c:v>
                  </c:pt>
                  <c:pt idx="15">
                    <c:v>Числовые ряды </c:v>
                  </c:pt>
                  <c:pt idx="18">
                    <c:v>Пространственные плоскостные представления</c:v>
                  </c:pt>
                  <c:pt idx="21">
                    <c:v>Пространственные объемные представления</c:v>
                  </c:pt>
                </c:lvl>
              </c:multiLvlStrCache>
            </c:multiLvlStrRef>
          </c:cat>
          <c:val>
            <c:numRef>
              <c:f>Лист4!$D$43:$D$66</c:f>
              <c:numCache>
                <c:formatCode>General</c:formatCode>
                <c:ptCount val="24"/>
                <c:pt idx="0">
                  <c:v>78</c:v>
                </c:pt>
                <c:pt idx="1">
                  <c:v>93</c:v>
                </c:pt>
                <c:pt idx="2">
                  <c:v>94</c:v>
                </c:pt>
                <c:pt idx="3">
                  <c:v>76</c:v>
                </c:pt>
                <c:pt idx="4">
                  <c:v>92</c:v>
                </c:pt>
                <c:pt idx="5">
                  <c:v>91</c:v>
                </c:pt>
                <c:pt idx="6">
                  <c:v>84</c:v>
                </c:pt>
                <c:pt idx="7">
                  <c:v>83</c:v>
                </c:pt>
                <c:pt idx="8">
                  <c:v>79</c:v>
                </c:pt>
                <c:pt idx="9">
                  <c:v>79</c:v>
                </c:pt>
                <c:pt idx="10">
                  <c:v>96</c:v>
                </c:pt>
                <c:pt idx="11">
                  <c:v>79</c:v>
                </c:pt>
                <c:pt idx="12">
                  <c:v>64</c:v>
                </c:pt>
                <c:pt idx="13">
                  <c:v>69</c:v>
                </c:pt>
                <c:pt idx="14">
                  <c:v>39</c:v>
                </c:pt>
                <c:pt idx="15">
                  <c:v>77</c:v>
                </c:pt>
                <c:pt idx="16">
                  <c:v>76</c:v>
                </c:pt>
                <c:pt idx="17">
                  <c:v>69</c:v>
                </c:pt>
                <c:pt idx="18">
                  <c:v>64</c:v>
                </c:pt>
                <c:pt idx="19">
                  <c:v>68</c:v>
                </c:pt>
                <c:pt idx="20">
                  <c:v>73</c:v>
                </c:pt>
                <c:pt idx="21">
                  <c:v>53</c:v>
                </c:pt>
                <c:pt idx="22">
                  <c:v>66</c:v>
                </c:pt>
                <c:pt idx="23">
                  <c:v>61</c:v>
                </c:pt>
              </c:numCache>
            </c:numRef>
          </c:val>
        </c:ser>
        <c:gapWidth val="75"/>
        <c:overlap val="-25"/>
        <c:axId val="34349056"/>
        <c:axId val="34350592"/>
      </c:barChart>
      <c:catAx>
        <c:axId val="34349056"/>
        <c:scaling>
          <c:orientation val="minMax"/>
        </c:scaling>
        <c:axPos val="b"/>
        <c:majorTickMark val="none"/>
        <c:tickLblPos val="low"/>
        <c:txPr>
          <a:bodyPr rot="0" vert="horz"/>
          <a:lstStyle/>
          <a:p>
            <a:pPr>
              <a:defRPr sz="1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350592"/>
        <c:crosses val="autoZero"/>
        <c:auto val="1"/>
        <c:lblAlgn val="ctr"/>
        <c:lblOffset val="100"/>
      </c:catAx>
      <c:valAx>
        <c:axId val="343505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349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820218368226367"/>
          <c:y val="0.92667470658143603"/>
          <c:w val="0.66845692795863199"/>
          <c:h val="5.0270545350686306E-2"/>
        </c:manualLayout>
      </c:layout>
      <c:txPr>
        <a:bodyPr/>
        <a:lstStyle/>
        <a:p>
          <a:pPr>
            <a:defRPr sz="1800" b="1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Сформированность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волевой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саморегуляции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учащихся основной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 школы, %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Лист4!$C$70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multiLvlStrRef>
              <c:f>Лист4!$A$71:$B$85</c:f>
              <c:multiLvlStrCache>
                <c:ptCount val="15"/>
                <c:lvl>
                  <c:pt idx="0">
                    <c:v>5 кл.</c:v>
                  </c:pt>
                  <c:pt idx="1">
                    <c:v>6 кл.</c:v>
                  </c:pt>
                  <c:pt idx="2">
                    <c:v>7 кл.</c:v>
                  </c:pt>
                  <c:pt idx="3">
                    <c:v>8 кл.</c:v>
                  </c:pt>
                  <c:pt idx="4">
                    <c:v>9 кл.</c:v>
                  </c:pt>
                  <c:pt idx="5">
                    <c:v>5 кл.</c:v>
                  </c:pt>
                  <c:pt idx="6">
                    <c:v>6 кл.</c:v>
                  </c:pt>
                  <c:pt idx="7">
                    <c:v>7 кл.</c:v>
                  </c:pt>
                  <c:pt idx="8">
                    <c:v>8 кл.</c:v>
                  </c:pt>
                  <c:pt idx="9">
                    <c:v>9 кл.</c:v>
                  </c:pt>
                  <c:pt idx="10">
                    <c:v>5 кл.</c:v>
                  </c:pt>
                  <c:pt idx="11">
                    <c:v>6 кл.</c:v>
                  </c:pt>
                  <c:pt idx="12">
                    <c:v>7 кл.</c:v>
                  </c:pt>
                  <c:pt idx="13">
                    <c:v>8 кл.</c:v>
                  </c:pt>
                  <c:pt idx="14">
                    <c:v>9 кл.</c:v>
                  </c:pt>
                </c:lvl>
                <c:lvl>
                  <c:pt idx="0">
                    <c:v>Сформировано</c:v>
                  </c:pt>
                  <c:pt idx="5">
                    <c:v>Частично сформировано</c:v>
                  </c:pt>
                  <c:pt idx="10">
                    <c:v>Не сформировано</c:v>
                  </c:pt>
                </c:lvl>
              </c:multiLvlStrCache>
            </c:multiLvlStrRef>
          </c:cat>
          <c:val>
            <c:numRef>
              <c:f>Лист4!$C$71:$C$85</c:f>
              <c:numCache>
                <c:formatCode>General</c:formatCode>
                <c:ptCount val="15"/>
                <c:pt idx="0">
                  <c:v>20</c:v>
                </c:pt>
                <c:pt idx="1">
                  <c:v>60</c:v>
                </c:pt>
                <c:pt idx="2">
                  <c:v>79</c:v>
                </c:pt>
                <c:pt idx="3">
                  <c:v>85</c:v>
                </c:pt>
                <c:pt idx="4">
                  <c:v>63</c:v>
                </c:pt>
                <c:pt idx="5">
                  <c:v>80</c:v>
                </c:pt>
                <c:pt idx="6">
                  <c:v>40</c:v>
                </c:pt>
                <c:pt idx="7">
                  <c:v>22</c:v>
                </c:pt>
                <c:pt idx="8">
                  <c:v>15</c:v>
                </c:pt>
                <c:pt idx="9">
                  <c:v>37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Лист4!$D$70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>
              <c:idx val="7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multiLvlStrRef>
              <c:f>Лист4!$A$71:$B$85</c:f>
              <c:multiLvlStrCache>
                <c:ptCount val="15"/>
                <c:lvl>
                  <c:pt idx="0">
                    <c:v>5 кл.</c:v>
                  </c:pt>
                  <c:pt idx="1">
                    <c:v>6 кл.</c:v>
                  </c:pt>
                  <c:pt idx="2">
                    <c:v>7 кл.</c:v>
                  </c:pt>
                  <c:pt idx="3">
                    <c:v>8 кл.</c:v>
                  </c:pt>
                  <c:pt idx="4">
                    <c:v>9 кл.</c:v>
                  </c:pt>
                  <c:pt idx="5">
                    <c:v>5 кл.</c:v>
                  </c:pt>
                  <c:pt idx="6">
                    <c:v>6 кл.</c:v>
                  </c:pt>
                  <c:pt idx="7">
                    <c:v>7 кл.</c:v>
                  </c:pt>
                  <c:pt idx="8">
                    <c:v>8 кл.</c:v>
                  </c:pt>
                  <c:pt idx="9">
                    <c:v>9 кл.</c:v>
                  </c:pt>
                  <c:pt idx="10">
                    <c:v>5 кл.</c:v>
                  </c:pt>
                  <c:pt idx="11">
                    <c:v>6 кл.</c:v>
                  </c:pt>
                  <c:pt idx="12">
                    <c:v>7 кл.</c:v>
                  </c:pt>
                  <c:pt idx="13">
                    <c:v>8 кл.</c:v>
                  </c:pt>
                  <c:pt idx="14">
                    <c:v>9 кл.</c:v>
                  </c:pt>
                </c:lvl>
                <c:lvl>
                  <c:pt idx="0">
                    <c:v>Сформировано</c:v>
                  </c:pt>
                  <c:pt idx="5">
                    <c:v>Частично сформировано</c:v>
                  </c:pt>
                  <c:pt idx="10">
                    <c:v>Не сформировано</c:v>
                  </c:pt>
                </c:lvl>
              </c:multiLvlStrCache>
            </c:multiLvlStrRef>
          </c:cat>
          <c:val>
            <c:numRef>
              <c:f>Лист4!$D$71:$D$85</c:f>
              <c:numCache>
                <c:formatCode>General</c:formatCode>
                <c:ptCount val="15"/>
                <c:pt idx="0">
                  <c:v>12</c:v>
                </c:pt>
                <c:pt idx="1">
                  <c:v>49</c:v>
                </c:pt>
                <c:pt idx="2">
                  <c:v>78</c:v>
                </c:pt>
                <c:pt idx="3">
                  <c:v>79</c:v>
                </c:pt>
                <c:pt idx="4">
                  <c:v>83</c:v>
                </c:pt>
                <c:pt idx="5">
                  <c:v>81</c:v>
                </c:pt>
                <c:pt idx="6">
                  <c:v>49</c:v>
                </c:pt>
                <c:pt idx="7">
                  <c:v>22</c:v>
                </c:pt>
                <c:pt idx="8">
                  <c:v>19</c:v>
                </c:pt>
                <c:pt idx="9">
                  <c:v>17</c:v>
                </c:pt>
                <c:pt idx="10">
                  <c:v>7</c:v>
                </c:pt>
                <c:pt idx="11">
                  <c:v>2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</c:ser>
        <c:axId val="34425856"/>
        <c:axId val="34439936"/>
      </c:barChart>
      <c:catAx>
        <c:axId val="34425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439936"/>
        <c:crosses val="autoZero"/>
        <c:auto val="1"/>
        <c:lblAlgn val="ctr"/>
        <c:lblOffset val="100"/>
      </c:catAx>
      <c:valAx>
        <c:axId val="344399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425856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 sz="2400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Компоненты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саморегуляции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поведения, высокий уровень (Методика 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В.И.Моросановой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), %</a:t>
            </a:r>
          </a:p>
        </c:rich>
      </c:tx>
      <c:layout>
        <c:manualLayout>
          <c:xMode val="edge"/>
          <c:yMode val="edge"/>
          <c:x val="0.15756029366204158"/>
          <c:y val="0"/>
        </c:manualLayout>
      </c:layout>
    </c:title>
    <c:plotArea>
      <c:layout>
        <c:manualLayout>
          <c:layoutTarget val="inner"/>
          <c:xMode val="edge"/>
          <c:yMode val="edge"/>
          <c:x val="4.3699638612873189E-2"/>
          <c:y val="0.20139951526090213"/>
          <c:w val="0.78629689293782179"/>
          <c:h val="0.49227726251952048"/>
        </c:manualLayout>
      </c:layout>
      <c:lineChart>
        <c:grouping val="standard"/>
        <c:ser>
          <c:idx val="0"/>
          <c:order val="0"/>
          <c:tx>
            <c:strRef>
              <c:f>'[Диаграмма 3 в Microsoft Office PowerPoint]Лист1'!$J$141</c:f>
              <c:strCache>
                <c:ptCount val="1"/>
                <c:pt idx="0">
                  <c:v>Экс.гр.13-14 уч.г.</c:v>
                </c:pt>
              </c:strCache>
            </c:strRef>
          </c:tx>
          <c:dLbls>
            <c:dLbl>
              <c:idx val="2"/>
              <c:layout>
                <c:manualLayout>
                  <c:x val="1.4338966853728069E-3"/>
                  <c:y val="-1.4946553713088864E-2"/>
                </c:manualLayout>
              </c:layout>
              <c:showVal val="1"/>
            </c:dLbl>
            <c:dLbl>
              <c:idx val="5"/>
              <c:layout>
                <c:manualLayout>
                  <c:x val="-2.5810140336710585E-2"/>
                  <c:y val="-9.2668633021150443E-2"/>
                </c:manualLayout>
              </c:layout>
              <c:showVal val="1"/>
            </c:dLbl>
            <c:showVal val="1"/>
          </c:dLbls>
          <c:cat>
            <c:strRef>
              <c:f>'[Диаграмма 3 в Microsoft Office PowerPoint]Лист1'!$I$142:$I$148</c:f>
              <c:strCache>
                <c:ptCount val="7"/>
                <c:pt idx="0">
                  <c:v>1.Планирование</c:v>
                </c:pt>
                <c:pt idx="1">
                  <c:v>2.Моделирование</c:v>
                </c:pt>
                <c:pt idx="2">
                  <c:v>3.Программирование</c:v>
                </c:pt>
                <c:pt idx="3">
                  <c:v>4.Оценивание результатов</c:v>
                </c:pt>
                <c:pt idx="4">
                  <c:v>5.Гибкость</c:v>
                </c:pt>
                <c:pt idx="5">
                  <c:v>6.Самостоятельность</c:v>
                </c:pt>
                <c:pt idx="6">
                  <c:v>7.Общий уровень саморегуляции</c:v>
                </c:pt>
              </c:strCache>
            </c:strRef>
          </c:cat>
          <c:val>
            <c:numRef>
              <c:f>'[Диаграмма 3 в Microsoft Office PowerPoint]Лист1'!$J$142:$J$148</c:f>
              <c:numCache>
                <c:formatCode>General</c:formatCode>
                <c:ptCount val="7"/>
                <c:pt idx="0">
                  <c:v>56</c:v>
                </c:pt>
                <c:pt idx="1">
                  <c:v>13</c:v>
                </c:pt>
                <c:pt idx="2">
                  <c:v>19</c:v>
                </c:pt>
                <c:pt idx="3">
                  <c:v>17</c:v>
                </c:pt>
                <c:pt idx="4">
                  <c:v>27</c:v>
                </c:pt>
                <c:pt idx="5">
                  <c:v>30</c:v>
                </c:pt>
                <c:pt idx="6">
                  <c:v>15</c:v>
                </c:pt>
              </c:numCache>
            </c:numRef>
          </c:val>
        </c:ser>
        <c:ser>
          <c:idx val="1"/>
          <c:order val="1"/>
          <c:tx>
            <c:strRef>
              <c:f>'[Диаграмма 3 в Microsoft Office PowerPoint]Лист1'!$K$141</c:f>
              <c:strCache>
                <c:ptCount val="1"/>
                <c:pt idx="0">
                  <c:v>Экс.гр.14-15 уч.г.</c:v>
                </c:pt>
              </c:strCache>
            </c:strRef>
          </c:tx>
          <c:dLbls>
            <c:dLbl>
              <c:idx val="2"/>
              <c:layout>
                <c:manualLayout>
                  <c:x val="-5.7355867414912417E-3"/>
                  <c:y val="8.9679322278532862E-3"/>
                </c:manualLayout>
              </c:layout>
              <c:showVal val="1"/>
            </c:dLbl>
            <c:dLbl>
              <c:idx val="3"/>
              <c:layout>
                <c:manualLayout>
                  <c:x val="-1.0037276797609658E-2"/>
                  <c:y val="-2.6903796683559824E-2"/>
                </c:manualLayout>
              </c:layout>
              <c:showVal val="1"/>
            </c:dLbl>
            <c:dLbl>
              <c:idx val="5"/>
              <c:layout>
                <c:manualLayout>
                  <c:x val="7.1694834268640432E-3"/>
                  <c:y val="-8.9679322278532862E-3"/>
                </c:manualLayout>
              </c:layout>
              <c:showVal val="1"/>
            </c:dLbl>
            <c:dLbl>
              <c:idx val="6"/>
              <c:layout>
                <c:manualLayout>
                  <c:x val="-2.4376243651337639E-2"/>
                  <c:y val="-1.4946553713088805E-2"/>
                </c:manualLayout>
              </c:layout>
              <c:showVal val="1"/>
            </c:dLbl>
            <c:showVal val="1"/>
          </c:dLbls>
          <c:cat>
            <c:strRef>
              <c:f>'[Диаграмма 3 в Microsoft Office PowerPoint]Лист1'!$I$142:$I$148</c:f>
              <c:strCache>
                <c:ptCount val="7"/>
                <c:pt idx="0">
                  <c:v>1.Планирование</c:v>
                </c:pt>
                <c:pt idx="1">
                  <c:v>2.Моделирование</c:v>
                </c:pt>
                <c:pt idx="2">
                  <c:v>3.Программирование</c:v>
                </c:pt>
                <c:pt idx="3">
                  <c:v>4.Оценивание результатов</c:v>
                </c:pt>
                <c:pt idx="4">
                  <c:v>5.Гибкость</c:v>
                </c:pt>
                <c:pt idx="5">
                  <c:v>6.Самостоятельность</c:v>
                </c:pt>
                <c:pt idx="6">
                  <c:v>7.Общий уровень саморегуляции</c:v>
                </c:pt>
              </c:strCache>
            </c:strRef>
          </c:cat>
          <c:val>
            <c:numRef>
              <c:f>'[Диаграмма 3 в Microsoft Office PowerPoint]Лист1'!$K$142:$K$148</c:f>
              <c:numCache>
                <c:formatCode>General</c:formatCode>
                <c:ptCount val="7"/>
                <c:pt idx="0">
                  <c:v>48</c:v>
                </c:pt>
                <c:pt idx="1">
                  <c:v>9</c:v>
                </c:pt>
                <c:pt idx="2">
                  <c:v>15</c:v>
                </c:pt>
                <c:pt idx="3">
                  <c:v>19</c:v>
                </c:pt>
                <c:pt idx="4">
                  <c:v>37</c:v>
                </c:pt>
                <c:pt idx="5">
                  <c:v>28</c:v>
                </c:pt>
                <c:pt idx="6">
                  <c:v>12</c:v>
                </c:pt>
              </c:numCache>
            </c:numRef>
          </c:val>
        </c:ser>
        <c:ser>
          <c:idx val="2"/>
          <c:order val="2"/>
          <c:tx>
            <c:strRef>
              <c:f>'[Диаграмма 3 в Microsoft Office PowerPoint]Лист1'!$L$141</c:f>
              <c:strCache>
                <c:ptCount val="1"/>
                <c:pt idx="0">
                  <c:v>Экс.гр.15-16 уч.г.</c:v>
                </c:pt>
              </c:strCache>
            </c:strRef>
          </c:tx>
          <c:dLbls>
            <c:dLbl>
              <c:idx val="1"/>
              <c:layout>
                <c:manualLayout>
                  <c:x val="-1.2905070168355303E-2"/>
                  <c:y val="-2.6903796683559921E-2"/>
                </c:manualLayout>
              </c:layout>
              <c:showVal val="1"/>
            </c:dLbl>
            <c:dLbl>
              <c:idx val="2"/>
              <c:layout>
                <c:manualLayout>
                  <c:x val="-2.1508450280592128E-2"/>
                  <c:y val="-1.4946553713088805E-2"/>
                </c:manualLayout>
              </c:layout>
              <c:showVal val="1"/>
            </c:dLbl>
            <c:dLbl>
              <c:idx val="3"/>
              <c:layout>
                <c:manualLayout>
                  <c:x val="-2.2942346965965001E-2"/>
                  <c:y val="-3.8861039654030829E-2"/>
                </c:manualLayout>
              </c:layout>
              <c:showVal val="1"/>
            </c:dLbl>
            <c:dLbl>
              <c:idx val="6"/>
              <c:layout>
                <c:manualLayout>
                  <c:x val="-1.5772863539100897E-2"/>
                  <c:y val="-3.8861039654030829E-2"/>
                </c:manualLayout>
              </c:layout>
              <c:showVal val="1"/>
            </c:dLbl>
            <c:showVal val="1"/>
          </c:dLbls>
          <c:cat>
            <c:strRef>
              <c:f>'[Диаграмма 3 в Microsoft Office PowerPoint]Лист1'!$I$142:$I$148</c:f>
              <c:strCache>
                <c:ptCount val="7"/>
                <c:pt idx="0">
                  <c:v>1.Планирование</c:v>
                </c:pt>
                <c:pt idx="1">
                  <c:v>2.Моделирование</c:v>
                </c:pt>
                <c:pt idx="2">
                  <c:v>3.Программирование</c:v>
                </c:pt>
                <c:pt idx="3">
                  <c:v>4.Оценивание результатов</c:v>
                </c:pt>
                <c:pt idx="4">
                  <c:v>5.Гибкость</c:v>
                </c:pt>
                <c:pt idx="5">
                  <c:v>6.Самостоятельность</c:v>
                </c:pt>
                <c:pt idx="6">
                  <c:v>7.Общий уровень саморегуляции</c:v>
                </c:pt>
              </c:strCache>
            </c:strRef>
          </c:cat>
          <c:val>
            <c:numRef>
              <c:f>'[Диаграмма 3 в Microsoft Office PowerPoint]Лист1'!$L$142:$L$148</c:f>
              <c:numCache>
                <c:formatCode>General</c:formatCode>
                <c:ptCount val="7"/>
                <c:pt idx="0">
                  <c:v>42</c:v>
                </c:pt>
                <c:pt idx="1">
                  <c:v>27</c:v>
                </c:pt>
                <c:pt idx="2">
                  <c:v>22</c:v>
                </c:pt>
                <c:pt idx="3">
                  <c:v>29</c:v>
                </c:pt>
                <c:pt idx="4">
                  <c:v>27</c:v>
                </c:pt>
                <c:pt idx="5">
                  <c:v>22</c:v>
                </c:pt>
                <c:pt idx="6">
                  <c:v>23</c:v>
                </c:pt>
              </c:numCache>
            </c:numRef>
          </c:val>
        </c:ser>
        <c:ser>
          <c:idx val="3"/>
          <c:order val="3"/>
          <c:tx>
            <c:strRef>
              <c:f>'[Диаграмма 3 в Microsoft Office PowerPoint]Лист1'!$M$141</c:f>
              <c:strCache>
                <c:ptCount val="1"/>
                <c:pt idx="0">
                  <c:v>Контр.гр.13-14 уч.г.</c:v>
                </c:pt>
              </c:strCache>
            </c:strRef>
          </c:tx>
          <c:dLbls>
            <c:dLbl>
              <c:idx val="0"/>
              <c:layout>
                <c:manualLayout>
                  <c:x val="-1.2905070168355303E-2"/>
                  <c:y val="1.4946553713088808E-2"/>
                </c:manualLayout>
              </c:layout>
              <c:showVal val="1"/>
            </c:dLbl>
            <c:dLbl>
              <c:idx val="1"/>
              <c:layout>
                <c:manualLayout>
                  <c:x val="-4.3016900561184323E-3"/>
                  <c:y val="3.8861039654030829E-2"/>
                </c:manualLayout>
              </c:layout>
              <c:showVal val="1"/>
            </c:dLbl>
            <c:dLbl>
              <c:idx val="2"/>
              <c:layout>
                <c:manualLayout>
                  <c:x val="-2.7244037022083438E-2"/>
                  <c:y val="8.9679322278532897E-3"/>
                </c:manualLayout>
              </c:layout>
              <c:showVal val="1"/>
            </c:dLbl>
            <c:dLbl>
              <c:idx val="3"/>
              <c:layout>
                <c:manualLayout>
                  <c:x val="1.4338966853728062E-2"/>
                  <c:y val="-1.7935864455706534E-2"/>
                </c:manualLayout>
              </c:layout>
              <c:showVal val="1"/>
            </c:dLbl>
            <c:dLbl>
              <c:idx val="5"/>
              <c:layout>
                <c:manualLayout>
                  <c:x val="-2.5810140336710585E-2"/>
                  <c:y val="-1.1957242970470993E-2"/>
                </c:manualLayout>
              </c:layout>
              <c:showVal val="1"/>
            </c:dLbl>
            <c:dLbl>
              <c:idx val="6"/>
              <c:layout>
                <c:manualLayout>
                  <c:x val="1.0515120887826871E-16"/>
                  <c:y val="8.9679322278532862E-3"/>
                </c:manualLayout>
              </c:layout>
              <c:showVal val="1"/>
            </c:dLbl>
            <c:showVal val="1"/>
          </c:dLbls>
          <c:cat>
            <c:strRef>
              <c:f>'[Диаграмма 3 в Microsoft Office PowerPoint]Лист1'!$I$142:$I$148</c:f>
              <c:strCache>
                <c:ptCount val="7"/>
                <c:pt idx="0">
                  <c:v>1.Планирование</c:v>
                </c:pt>
                <c:pt idx="1">
                  <c:v>2.Моделирование</c:v>
                </c:pt>
                <c:pt idx="2">
                  <c:v>3.Программирование</c:v>
                </c:pt>
                <c:pt idx="3">
                  <c:v>4.Оценивание результатов</c:v>
                </c:pt>
                <c:pt idx="4">
                  <c:v>5.Гибкость</c:v>
                </c:pt>
                <c:pt idx="5">
                  <c:v>6.Самостоятельность</c:v>
                </c:pt>
                <c:pt idx="6">
                  <c:v>7.Общий уровень саморегуляции</c:v>
                </c:pt>
              </c:strCache>
            </c:strRef>
          </c:cat>
          <c:val>
            <c:numRef>
              <c:f>'[Диаграмма 3 в Microsoft Office PowerPoint]Лист1'!$M$142:$M$148</c:f>
              <c:numCache>
                <c:formatCode>General</c:formatCode>
                <c:ptCount val="7"/>
                <c:pt idx="0">
                  <c:v>40</c:v>
                </c:pt>
                <c:pt idx="1">
                  <c:v>8</c:v>
                </c:pt>
                <c:pt idx="2">
                  <c:v>16</c:v>
                </c:pt>
                <c:pt idx="3">
                  <c:v>18</c:v>
                </c:pt>
                <c:pt idx="4">
                  <c:v>8</c:v>
                </c:pt>
                <c:pt idx="5">
                  <c:v>25</c:v>
                </c:pt>
                <c:pt idx="6">
                  <c:v>8</c:v>
                </c:pt>
              </c:numCache>
            </c:numRef>
          </c:val>
        </c:ser>
        <c:ser>
          <c:idx val="4"/>
          <c:order val="4"/>
          <c:tx>
            <c:strRef>
              <c:f>'[Диаграмма 3 в Microsoft Office PowerPoint]Лист1'!$N$141</c:f>
              <c:strCache>
                <c:ptCount val="1"/>
                <c:pt idx="0">
                  <c:v>Контр.гр.14-15 уч.г.</c:v>
                </c:pt>
              </c:strCache>
            </c:strRef>
          </c:tx>
          <c:dLbls>
            <c:dLbl>
              <c:idx val="4"/>
              <c:layout>
                <c:manualLayout>
                  <c:x val="-1.7206760224473705E-2"/>
                  <c:y val="1.4946553713088808E-2"/>
                </c:manualLayout>
              </c:layout>
              <c:showVal val="1"/>
            </c:dLbl>
            <c:delete val="1"/>
          </c:dLbls>
          <c:cat>
            <c:strRef>
              <c:f>'[Диаграмма 3 в Microsoft Office PowerPoint]Лист1'!$I$142:$I$148</c:f>
              <c:strCache>
                <c:ptCount val="7"/>
                <c:pt idx="0">
                  <c:v>1.Планирование</c:v>
                </c:pt>
                <c:pt idx="1">
                  <c:v>2.Моделирование</c:v>
                </c:pt>
                <c:pt idx="2">
                  <c:v>3.Программирование</c:v>
                </c:pt>
                <c:pt idx="3">
                  <c:v>4.Оценивание результатов</c:v>
                </c:pt>
                <c:pt idx="4">
                  <c:v>5.Гибкость</c:v>
                </c:pt>
                <c:pt idx="5">
                  <c:v>6.Самостоятельность</c:v>
                </c:pt>
                <c:pt idx="6">
                  <c:v>7.Общий уровень саморегуляции</c:v>
                </c:pt>
              </c:strCache>
            </c:strRef>
          </c:cat>
          <c:val>
            <c:numRef>
              <c:f>'[Диаграмма 3 в Microsoft Office PowerPoint]Лист1'!$N$142:$N$148</c:f>
              <c:numCache>
                <c:formatCode>General</c:formatCode>
                <c:ptCount val="7"/>
                <c:pt idx="0">
                  <c:v>41</c:v>
                </c:pt>
                <c:pt idx="1">
                  <c:v>12</c:v>
                </c:pt>
                <c:pt idx="2">
                  <c:v>15</c:v>
                </c:pt>
                <c:pt idx="3">
                  <c:v>16</c:v>
                </c:pt>
                <c:pt idx="4">
                  <c:v>16</c:v>
                </c:pt>
                <c:pt idx="5">
                  <c:v>24</c:v>
                </c:pt>
                <c:pt idx="6">
                  <c:v>8</c:v>
                </c:pt>
              </c:numCache>
            </c:numRef>
          </c:val>
        </c:ser>
        <c:ser>
          <c:idx val="5"/>
          <c:order val="5"/>
          <c:tx>
            <c:strRef>
              <c:f>'[Диаграмма 3 в Microsoft Office PowerPoint]Лист1'!$O$141</c:f>
              <c:strCache>
                <c:ptCount val="1"/>
                <c:pt idx="0">
                  <c:v>Контр.гр.15-16 уч.г.</c:v>
                </c:pt>
              </c:strCache>
            </c:strRef>
          </c:tx>
          <c:dLbls>
            <c:dLbl>
              <c:idx val="0"/>
              <c:layout>
                <c:manualLayout>
                  <c:x val="1.7206760224473705E-2"/>
                  <c:y val="8.9679322278532897E-3"/>
                </c:manualLayout>
              </c:layout>
              <c:showVal val="1"/>
            </c:dLbl>
            <c:dLbl>
              <c:idx val="3"/>
              <c:layout>
                <c:manualLayout>
                  <c:x val="-7.1694834268640432E-3"/>
                  <c:y val="-1.7935864455706534E-2"/>
                </c:manualLayout>
              </c:layout>
              <c:showVal val="1"/>
            </c:dLbl>
            <c:dLbl>
              <c:idx val="6"/>
              <c:layout>
                <c:manualLayout>
                  <c:x val="-8.6033801122367467E-3"/>
                  <c:y val="-2.3914485940941945E-2"/>
                </c:manualLayout>
              </c:layout>
              <c:showVal val="1"/>
            </c:dLbl>
            <c:showVal val="1"/>
          </c:dLbls>
          <c:cat>
            <c:strRef>
              <c:f>'[Диаграмма 3 в Microsoft Office PowerPoint]Лист1'!$I$142:$I$148</c:f>
              <c:strCache>
                <c:ptCount val="7"/>
                <c:pt idx="0">
                  <c:v>1.Планирование</c:v>
                </c:pt>
                <c:pt idx="1">
                  <c:v>2.Моделирование</c:v>
                </c:pt>
                <c:pt idx="2">
                  <c:v>3.Программирование</c:v>
                </c:pt>
                <c:pt idx="3">
                  <c:v>4.Оценивание результатов</c:v>
                </c:pt>
                <c:pt idx="4">
                  <c:v>5.Гибкость</c:v>
                </c:pt>
                <c:pt idx="5">
                  <c:v>6.Самостоятельность</c:v>
                </c:pt>
                <c:pt idx="6">
                  <c:v>7.Общий уровень саморегуляции</c:v>
                </c:pt>
              </c:strCache>
            </c:strRef>
          </c:cat>
          <c:val>
            <c:numRef>
              <c:f>'[Диаграмма 3 в Microsoft Office PowerPoint]Лист1'!$O$142:$O$148</c:f>
              <c:numCache>
                <c:formatCode>General</c:formatCode>
                <c:ptCount val="7"/>
                <c:pt idx="0">
                  <c:v>41</c:v>
                </c:pt>
                <c:pt idx="1">
                  <c:v>13</c:v>
                </c:pt>
                <c:pt idx="2">
                  <c:v>31</c:v>
                </c:pt>
                <c:pt idx="3">
                  <c:v>27</c:v>
                </c:pt>
                <c:pt idx="4">
                  <c:v>19</c:v>
                </c:pt>
                <c:pt idx="5">
                  <c:v>13</c:v>
                </c:pt>
                <c:pt idx="6">
                  <c:v>18</c:v>
                </c:pt>
              </c:numCache>
            </c:numRef>
          </c:val>
        </c:ser>
        <c:marker val="1"/>
        <c:axId val="34580352"/>
        <c:axId val="34581888"/>
      </c:lineChart>
      <c:catAx>
        <c:axId val="34580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581888"/>
        <c:crosses val="autoZero"/>
        <c:auto val="1"/>
        <c:lblAlgn val="ctr"/>
        <c:lblOffset val="100"/>
      </c:catAx>
      <c:valAx>
        <c:axId val="34581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4580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446376328556056"/>
          <c:y val="0.58994264753825154"/>
          <c:w val="0.20693285660220237"/>
          <c:h val="0.37735470193657933"/>
        </c:manualLayout>
      </c:layout>
      <c:txPr>
        <a:bodyPr/>
        <a:lstStyle/>
        <a:p>
          <a:pPr>
            <a:defRPr sz="1400" b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Самооценка обучающихся, %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Лист1!$A$35</c:f>
              <c:strCache>
                <c:ptCount val="1"/>
                <c:pt idx="0">
                  <c:v>5 класс</c:v>
                </c:pt>
              </c:strCache>
            </c:strRef>
          </c:tx>
          <c:dLbls>
            <c:dLbl>
              <c:idx val="0"/>
              <c:layout>
                <c:manualLayout>
                  <c:x val="-2.3321559312509781E-2"/>
                  <c:y val="-5.8789748981144849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3.4982338968764772E-2"/>
                  <c:y val="-1.3064388662476641E-2"/>
                </c:manualLayout>
              </c:layout>
              <c:showVal val="1"/>
            </c:dLbl>
            <c:dLbl>
              <c:idx val="5"/>
              <c:layout>
                <c:manualLayout>
                  <c:x val="-2.0406364398446078E-2"/>
                  <c:y val="-5.225755464990652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Лист1!$B$33:$K$34</c:f>
              <c:multiLvlStrCache>
                <c:ptCount val="10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</c:lvl>
                <c:lvl>
                  <c:pt idx="0">
                    <c:v>Гармоничная</c:v>
                  </c:pt>
                  <c:pt idx="2">
                    <c:v>Продуктивная самооценка</c:v>
                  </c:pt>
                  <c:pt idx="4">
                    <c:v>Кофликтная</c:v>
                  </c:pt>
                  <c:pt idx="6">
                    <c:v>Непродуктивная самооценка</c:v>
                  </c:pt>
                  <c:pt idx="8">
                    <c:v>Низкая</c:v>
                  </c:pt>
                </c:lvl>
              </c:multiLvlStrCache>
            </c:multiLvlStrRef>
          </c:cat>
          <c:val>
            <c:numRef>
              <c:f>Лист1!$B$35:$K$35</c:f>
              <c:numCache>
                <c:formatCode>General</c:formatCode>
                <c:ptCount val="10"/>
                <c:pt idx="0">
                  <c:v>25</c:v>
                </c:pt>
                <c:pt idx="1">
                  <c:v>15</c:v>
                </c:pt>
                <c:pt idx="2">
                  <c:v>14</c:v>
                </c:pt>
                <c:pt idx="3">
                  <c:v>6</c:v>
                </c:pt>
                <c:pt idx="4">
                  <c:v>22</c:v>
                </c:pt>
                <c:pt idx="5">
                  <c:v>64</c:v>
                </c:pt>
                <c:pt idx="6">
                  <c:v>16</c:v>
                </c:pt>
                <c:pt idx="7">
                  <c:v>8</c:v>
                </c:pt>
                <c:pt idx="8">
                  <c:v>23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Лист1!$A$36</c:f>
              <c:strCache>
                <c:ptCount val="1"/>
                <c:pt idx="0">
                  <c:v>6 класс</c:v>
                </c:pt>
              </c:strCache>
            </c:strRef>
          </c:tx>
          <c:dLbls>
            <c:dLbl>
              <c:idx val="1"/>
              <c:layout>
                <c:manualLayout>
                  <c:x val="-2.477915676954168E-2"/>
                  <c:y val="-4.8991457484287369E-2"/>
                </c:manualLayout>
              </c:layout>
              <c:showVal val="1"/>
            </c:dLbl>
            <c:dLbl>
              <c:idx val="5"/>
              <c:layout>
                <c:manualLayout>
                  <c:x val="-2.477915676954168E-2"/>
                  <c:y val="-3.2660971656191591E-2"/>
                </c:manualLayout>
              </c:layout>
              <c:showVal val="1"/>
            </c:dLbl>
            <c:dLbl>
              <c:idx val="6"/>
              <c:layout>
                <c:manualLayout>
                  <c:x val="-1.457712228485174E-3"/>
                  <c:y val="-1.3064388662476641E-2"/>
                </c:manualLayout>
              </c:layout>
              <c:showVal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Лист1!$B$33:$K$34</c:f>
              <c:multiLvlStrCache>
                <c:ptCount val="10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</c:lvl>
                <c:lvl>
                  <c:pt idx="0">
                    <c:v>Гармоничная</c:v>
                  </c:pt>
                  <c:pt idx="2">
                    <c:v>Продуктивная самооценка</c:v>
                  </c:pt>
                  <c:pt idx="4">
                    <c:v>Кофликтная</c:v>
                  </c:pt>
                  <c:pt idx="6">
                    <c:v>Непродуктивная самооценка</c:v>
                  </c:pt>
                  <c:pt idx="8">
                    <c:v>Низкая</c:v>
                  </c:pt>
                </c:lvl>
              </c:multiLvlStrCache>
            </c:multiLvlStrRef>
          </c:cat>
          <c:val>
            <c:numRef>
              <c:f>Лист1!$B$36:$K$36</c:f>
              <c:numCache>
                <c:formatCode>General</c:formatCode>
                <c:ptCount val="10"/>
                <c:pt idx="0">
                  <c:v>15</c:v>
                </c:pt>
                <c:pt idx="1">
                  <c:v>24</c:v>
                </c:pt>
                <c:pt idx="2">
                  <c:v>18</c:v>
                </c:pt>
                <c:pt idx="3">
                  <c:v>12</c:v>
                </c:pt>
                <c:pt idx="4">
                  <c:v>12</c:v>
                </c:pt>
                <c:pt idx="5">
                  <c:v>36</c:v>
                </c:pt>
                <c:pt idx="6">
                  <c:v>36</c:v>
                </c:pt>
                <c:pt idx="7">
                  <c:v>24</c:v>
                </c:pt>
                <c:pt idx="8">
                  <c:v>19</c:v>
                </c:pt>
                <c:pt idx="9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Лист1!$A$37</c:f>
              <c:strCache>
                <c:ptCount val="1"/>
                <c:pt idx="0">
                  <c:v>7 класс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3064388662476641E-2"/>
                </c:manualLayout>
              </c:layout>
              <c:showVal val="1"/>
            </c:dLbl>
            <c:dLbl>
              <c:idx val="1"/>
              <c:layout>
                <c:manualLayout>
                  <c:x val="-1.0203182199223042E-2"/>
                  <c:y val="-2.2862680159334181E-2"/>
                </c:manualLayout>
              </c:layout>
              <c:showVal val="1"/>
            </c:dLbl>
            <c:dLbl>
              <c:idx val="2"/>
              <c:layout>
                <c:manualLayout>
                  <c:x val="5.8303898281274495E-3"/>
                  <c:y val="-4.8991457484287369E-2"/>
                </c:manualLayout>
              </c:layout>
              <c:showVal val="1"/>
            </c:dLbl>
            <c:dLbl>
              <c:idx val="3"/>
              <c:layout>
                <c:manualLayout>
                  <c:x val="2.9151949140637803E-3"/>
                  <c:y val="-2.6128777324953282E-2"/>
                </c:manualLayout>
              </c:layout>
              <c:showVal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9"/>
              <c:layout>
                <c:manualLayout>
                  <c:x val="1.166077965625493E-2"/>
                  <c:y val="9.798291496857460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Лист1!$B$33:$K$34</c:f>
              <c:multiLvlStrCache>
                <c:ptCount val="10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</c:lvl>
                <c:lvl>
                  <c:pt idx="0">
                    <c:v>Гармоничная</c:v>
                  </c:pt>
                  <c:pt idx="2">
                    <c:v>Продуктивная самооценка</c:v>
                  </c:pt>
                  <c:pt idx="4">
                    <c:v>Кофликтная</c:v>
                  </c:pt>
                  <c:pt idx="6">
                    <c:v>Непродуктивная самооценка</c:v>
                  </c:pt>
                  <c:pt idx="8">
                    <c:v>Низкая</c:v>
                  </c:pt>
                </c:lvl>
              </c:multiLvlStrCache>
            </c:multiLvlStrRef>
          </c:cat>
          <c:val>
            <c:numRef>
              <c:f>Лист1!$B$37:$K$37</c:f>
              <c:numCache>
                <c:formatCode>General</c:formatCode>
                <c:ptCount val="10"/>
                <c:pt idx="0">
                  <c:v>22</c:v>
                </c:pt>
                <c:pt idx="1">
                  <c:v>19</c:v>
                </c:pt>
                <c:pt idx="2">
                  <c:v>8</c:v>
                </c:pt>
                <c:pt idx="3">
                  <c:v>12</c:v>
                </c:pt>
                <c:pt idx="4">
                  <c:v>21</c:v>
                </c:pt>
                <c:pt idx="5">
                  <c:v>30</c:v>
                </c:pt>
                <c:pt idx="6">
                  <c:v>15</c:v>
                </c:pt>
                <c:pt idx="7">
                  <c:v>21</c:v>
                </c:pt>
                <c:pt idx="8">
                  <c:v>34</c:v>
                </c:pt>
                <c:pt idx="9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Лист1!$A$38</c:f>
              <c:strCache>
                <c:ptCount val="1"/>
                <c:pt idx="0">
                  <c:v>8 класс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>
                <c:manualLayout>
                  <c:x val="-1.0203182199223042E-2"/>
                  <c:y val="-6.5321943312383168E-2"/>
                </c:manualLayout>
              </c:layout>
              <c:showVal val="1"/>
            </c:dLbl>
            <c:dLbl>
              <c:idx val="3"/>
              <c:layout>
                <c:manualLayout>
                  <c:x val="-2.0406364398446078E-2"/>
                  <c:y val="-4.5725360318668223E-2"/>
                </c:manualLayout>
              </c:layout>
              <c:showVal val="1"/>
            </c:dLbl>
            <c:dLbl>
              <c:idx val="9"/>
              <c:layout>
                <c:manualLayout>
                  <c:x val="-8.745584742191179E-3"/>
                  <c:y val="-3.592706882181075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Лист1!$B$33:$K$34</c:f>
              <c:multiLvlStrCache>
                <c:ptCount val="10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</c:lvl>
                <c:lvl>
                  <c:pt idx="0">
                    <c:v>Гармоничная</c:v>
                  </c:pt>
                  <c:pt idx="2">
                    <c:v>Продуктивная самооценка</c:v>
                  </c:pt>
                  <c:pt idx="4">
                    <c:v>Кофликтная</c:v>
                  </c:pt>
                  <c:pt idx="6">
                    <c:v>Непродуктивная самооценка</c:v>
                  </c:pt>
                  <c:pt idx="8">
                    <c:v>Низкая</c:v>
                  </c:pt>
                </c:lvl>
              </c:multiLvlStrCache>
            </c:multiLvlStrRef>
          </c:cat>
          <c:val>
            <c:numRef>
              <c:f>Лист1!$B$38:$K$38</c:f>
              <c:numCache>
                <c:formatCode>General</c:formatCode>
                <c:ptCount val="10"/>
                <c:pt idx="0">
                  <c:v>19</c:v>
                </c:pt>
                <c:pt idx="1">
                  <c:v>15</c:v>
                </c:pt>
                <c:pt idx="2">
                  <c:v>15</c:v>
                </c:pt>
                <c:pt idx="3">
                  <c:v>18</c:v>
                </c:pt>
                <c:pt idx="4">
                  <c:v>22</c:v>
                </c:pt>
                <c:pt idx="5">
                  <c:v>5</c:v>
                </c:pt>
                <c:pt idx="6">
                  <c:v>33</c:v>
                </c:pt>
                <c:pt idx="7">
                  <c:v>33</c:v>
                </c:pt>
                <c:pt idx="8">
                  <c:v>11</c:v>
                </c:pt>
                <c:pt idx="9">
                  <c:v>29</c:v>
                </c:pt>
              </c:numCache>
            </c:numRef>
          </c:val>
        </c:ser>
        <c:ser>
          <c:idx val="4"/>
          <c:order val="4"/>
          <c:tx>
            <c:strRef>
              <c:f>Лист1!$A$39</c:f>
              <c:strCache>
                <c:ptCount val="1"/>
                <c:pt idx="0">
                  <c:v>9 класс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9596582993715032E-2"/>
                </c:manualLayout>
              </c:layout>
              <c:showVal val="1"/>
            </c:dLbl>
            <c:dLbl>
              <c:idx val="3"/>
              <c:layout>
                <c:manualLayout>
                  <c:x val="-5.8303898281274E-3"/>
                  <c:y val="-4.5725360318668147E-2"/>
                </c:manualLayout>
              </c:layout>
              <c:showVal val="1"/>
            </c:dLbl>
            <c:dLbl>
              <c:idx val="4"/>
              <c:layout>
                <c:manualLayout>
                  <c:x val="-1.8948766941414223E-2"/>
                  <c:y val="-2.9394874490572424E-2"/>
                </c:manualLayout>
              </c:layout>
              <c:showVal val="1"/>
            </c:dLbl>
            <c:dLbl>
              <c:idx val="6"/>
              <c:layout>
                <c:manualLayout>
                  <c:x val="-2.0406364398446078E-2"/>
                  <c:y val="-3.9193165987429959E-2"/>
                </c:manualLayout>
              </c:layout>
              <c:showVal val="1"/>
            </c:dLbl>
            <c:dLbl>
              <c:idx val="7"/>
              <c:layout>
                <c:manualLayout>
                  <c:x val="-4.3727923710955904E-3"/>
                  <c:y val="-2.6129034497958434E-2"/>
                </c:manualLayout>
              </c:layout>
              <c:showVal val="1"/>
            </c:dLbl>
            <c:dLbl>
              <c:idx val="9"/>
              <c:layout>
                <c:manualLayout>
                  <c:x val="-8.745584742191179E-3"/>
                  <c:y val="-2.612877732495335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Лист1!$B$33:$K$34</c:f>
              <c:multiLvlStrCache>
                <c:ptCount val="10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</c:lvl>
                <c:lvl>
                  <c:pt idx="0">
                    <c:v>Гармоничная</c:v>
                  </c:pt>
                  <c:pt idx="2">
                    <c:v>Продуктивная самооценка</c:v>
                  </c:pt>
                  <c:pt idx="4">
                    <c:v>Кофликтная</c:v>
                  </c:pt>
                  <c:pt idx="6">
                    <c:v>Непродуктивная самооценка</c:v>
                  </c:pt>
                  <c:pt idx="8">
                    <c:v>Низкая</c:v>
                  </c:pt>
                </c:lvl>
              </c:multiLvlStrCache>
            </c:multiLvlStrRef>
          </c:cat>
          <c:val>
            <c:numRef>
              <c:f>Лист1!$B$39:$K$39</c:f>
              <c:numCache>
                <c:formatCode>General</c:formatCode>
                <c:ptCount val="10"/>
                <c:pt idx="0">
                  <c:v>8</c:v>
                </c:pt>
                <c:pt idx="1">
                  <c:v>13</c:v>
                </c:pt>
                <c:pt idx="2">
                  <c:v>7</c:v>
                </c:pt>
                <c:pt idx="3">
                  <c:v>15</c:v>
                </c:pt>
                <c:pt idx="4">
                  <c:v>40</c:v>
                </c:pt>
                <c:pt idx="5">
                  <c:v>19</c:v>
                </c:pt>
                <c:pt idx="6">
                  <c:v>41</c:v>
                </c:pt>
                <c:pt idx="7">
                  <c:v>34</c:v>
                </c:pt>
                <c:pt idx="8">
                  <c:v>4</c:v>
                </c:pt>
                <c:pt idx="9">
                  <c:v>21</c:v>
                </c:pt>
              </c:numCache>
            </c:numRef>
          </c:val>
        </c:ser>
        <c:marker val="1"/>
        <c:axId val="34284672"/>
        <c:axId val="34286208"/>
      </c:lineChart>
      <c:catAx>
        <c:axId val="342846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286208"/>
        <c:crosses val="autoZero"/>
        <c:auto val="1"/>
        <c:lblAlgn val="ctr"/>
        <c:lblOffset val="100"/>
      </c:catAx>
      <c:valAx>
        <c:axId val="34286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4284672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Учебная мотивация</a:t>
            </a:r>
            <a:r>
              <a:rPr lang="ru-RU" sz="2400" baseline="0" dirty="0" smtClean="0">
                <a:solidFill>
                  <a:schemeClr val="accent1">
                    <a:lumMod val="50000"/>
                  </a:schemeClr>
                </a:solidFill>
              </a:rPr>
              <a:t> обучающихся основной школы, %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Лист1!$A$44</c:f>
              <c:strCache>
                <c:ptCount val="1"/>
                <c:pt idx="0">
                  <c:v>5 класс</c:v>
                </c:pt>
              </c:strCache>
            </c:strRef>
          </c:tx>
          <c:dLbls>
            <c:dLbl>
              <c:idx val="3"/>
              <c:layout>
                <c:manualLayout>
                  <c:x val="-2.3027777777777817E-2"/>
                  <c:y val="-3.11239927589745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1638888888888892E-2"/>
                  <c:y val="-5.187332126495746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583333333333332E-2"/>
                  <c:y val="-4.841509984729369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Val val="1"/>
          </c:dLbls>
          <c:cat>
            <c:multiLvlStrRef>
              <c:f>Лист1!$B$42:$I$43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Продуктивная</c:v>
                  </c:pt>
                  <c:pt idx="2">
                    <c:v>Сниж. познавательная мотивация</c:v>
                  </c:pt>
                  <c:pt idx="4">
                    <c:v>"школьная скука"</c:v>
                  </c:pt>
                  <c:pt idx="6">
                    <c:v>Резко отриц. отношение к школе</c:v>
                  </c:pt>
                </c:lvl>
              </c:multiLvlStrCache>
            </c:multiLvlStrRef>
          </c:cat>
          <c:val>
            <c:numRef>
              <c:f>Лист1!$B$44:$I$44</c:f>
              <c:numCache>
                <c:formatCode>General</c:formatCode>
                <c:ptCount val="8"/>
                <c:pt idx="0">
                  <c:v>20</c:v>
                </c:pt>
                <c:pt idx="1">
                  <c:v>33</c:v>
                </c:pt>
                <c:pt idx="2">
                  <c:v>32</c:v>
                </c:pt>
                <c:pt idx="3">
                  <c:v>49</c:v>
                </c:pt>
                <c:pt idx="4">
                  <c:v>40</c:v>
                </c:pt>
                <c:pt idx="5">
                  <c:v>14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Лист1!$A$45</c:f>
              <c:strCache>
                <c:ptCount val="1"/>
                <c:pt idx="0">
                  <c:v>6 класс</c:v>
                </c:pt>
              </c:strCache>
            </c:strRef>
          </c:tx>
          <c:dLbls>
            <c:dLbl>
              <c:idx val="2"/>
              <c:layout>
                <c:manualLayout>
                  <c:x val="-1.8861111111111134E-2"/>
                  <c:y val="-8.0662878416559558E-2"/>
                </c:manualLayout>
              </c:layout>
              <c:dLblPos val="r"/>
              <c:showVal val="1"/>
            </c:dLbl>
            <c:dLbl>
              <c:idx val="3"/>
              <c:delete val="1"/>
            </c:dLbl>
            <c:dLbl>
              <c:idx val="5"/>
              <c:layout>
                <c:manualLayout>
                  <c:x val="-2.1638888888888892E-2"/>
                  <c:y val="-2.53313357339380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7138998250218632E-2"/>
                  <c:y val="2.308349181245657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Лист1!$B$42:$I$43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Продуктивная</c:v>
                  </c:pt>
                  <c:pt idx="2">
                    <c:v>Сниж. познавательная мотивация</c:v>
                  </c:pt>
                  <c:pt idx="4">
                    <c:v>"школьная скука"</c:v>
                  </c:pt>
                  <c:pt idx="6">
                    <c:v>Резко отриц. отношение к школе</c:v>
                  </c:pt>
                </c:lvl>
              </c:multiLvlStrCache>
            </c:multiLvlStrRef>
          </c:cat>
          <c:val>
            <c:numRef>
              <c:f>Лист1!$B$45:$I$45</c:f>
              <c:numCache>
                <c:formatCode>General</c:formatCode>
                <c:ptCount val="8"/>
                <c:pt idx="0">
                  <c:v>39</c:v>
                </c:pt>
                <c:pt idx="1">
                  <c:v>43</c:v>
                </c:pt>
                <c:pt idx="2">
                  <c:v>39</c:v>
                </c:pt>
                <c:pt idx="3">
                  <c:v>43</c:v>
                </c:pt>
                <c:pt idx="4">
                  <c:v>17</c:v>
                </c:pt>
                <c:pt idx="5">
                  <c:v>12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Лист1!$A$46</c:f>
              <c:strCache>
                <c:ptCount val="1"/>
                <c:pt idx="0">
                  <c:v>7 класс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r"/>
            <c:showVal val="1"/>
          </c:dLbls>
          <c:cat>
            <c:multiLvlStrRef>
              <c:f>Лист1!$B$42:$I$43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Продуктивная</c:v>
                  </c:pt>
                  <c:pt idx="2">
                    <c:v>Сниж. познавательная мотивация</c:v>
                  </c:pt>
                  <c:pt idx="4">
                    <c:v>"школьная скука"</c:v>
                  </c:pt>
                  <c:pt idx="6">
                    <c:v>Резко отриц. отношение к школе</c:v>
                  </c:pt>
                </c:lvl>
              </c:multiLvlStrCache>
            </c:multiLvlStrRef>
          </c:cat>
          <c:val>
            <c:numRef>
              <c:f>Лист1!$B$46:$I$46</c:f>
              <c:numCache>
                <c:formatCode>General</c:formatCode>
                <c:ptCount val="8"/>
                <c:pt idx="0">
                  <c:v>30</c:v>
                </c:pt>
                <c:pt idx="1">
                  <c:v>30</c:v>
                </c:pt>
                <c:pt idx="2">
                  <c:v>39</c:v>
                </c:pt>
                <c:pt idx="3">
                  <c:v>39</c:v>
                </c:pt>
                <c:pt idx="4">
                  <c:v>25</c:v>
                </c:pt>
                <c:pt idx="5">
                  <c:v>25</c:v>
                </c:pt>
                <c:pt idx="6">
                  <c:v>7</c:v>
                </c:pt>
                <c:pt idx="7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Лист1!$A$47</c:f>
              <c:strCache>
                <c:ptCount val="1"/>
                <c:pt idx="0">
                  <c:v>8 класс</c:v>
                </c:pt>
              </c:strCache>
            </c:strRef>
          </c:tx>
          <c:dLbls>
            <c:dLbl>
              <c:idx val="3"/>
              <c:delete val="1"/>
            </c:dLbl>
            <c:dLbl>
              <c:idx val="7"/>
              <c:layout>
                <c:manualLayout>
                  <c:x val="-1.8277777777777882E-2"/>
                  <c:y val="-3.11239927589745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l"/>
            <c:showVal val="1"/>
          </c:dLbls>
          <c:cat>
            <c:multiLvlStrRef>
              <c:f>Лист1!$B$42:$I$43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Продуктивная</c:v>
                  </c:pt>
                  <c:pt idx="2">
                    <c:v>Сниж. познавательная мотивация</c:v>
                  </c:pt>
                  <c:pt idx="4">
                    <c:v>"школьная скука"</c:v>
                  </c:pt>
                  <c:pt idx="6">
                    <c:v>Резко отриц. отношение к школе</c:v>
                  </c:pt>
                </c:lvl>
              </c:multiLvlStrCache>
            </c:multiLvlStrRef>
          </c:cat>
          <c:val>
            <c:numRef>
              <c:f>Лист1!$B$47:$I$47</c:f>
              <c:numCache>
                <c:formatCode>General</c:formatCode>
                <c:ptCount val="8"/>
                <c:pt idx="0">
                  <c:v>23</c:v>
                </c:pt>
                <c:pt idx="1">
                  <c:v>19</c:v>
                </c:pt>
                <c:pt idx="2">
                  <c:v>43</c:v>
                </c:pt>
                <c:pt idx="3">
                  <c:v>48</c:v>
                </c:pt>
                <c:pt idx="4">
                  <c:v>30</c:v>
                </c:pt>
                <c:pt idx="5">
                  <c:v>23</c:v>
                </c:pt>
                <c:pt idx="6">
                  <c:v>4</c:v>
                </c:pt>
                <c:pt idx="7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Лист1!$A$48</c:f>
              <c:strCache>
                <c:ptCount val="1"/>
                <c:pt idx="0">
                  <c:v>9 класс</c:v>
                </c:pt>
              </c:strCache>
            </c:strRef>
          </c:tx>
          <c:cat>
            <c:multiLvlStrRef>
              <c:f>Лист1!$B$42:$I$43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Продуктивная</c:v>
                  </c:pt>
                  <c:pt idx="2">
                    <c:v>Сниж. познавательная мотивация</c:v>
                  </c:pt>
                  <c:pt idx="4">
                    <c:v>"школьная скука"</c:v>
                  </c:pt>
                  <c:pt idx="6">
                    <c:v>Резко отриц. отношение к школе</c:v>
                  </c:pt>
                </c:lvl>
              </c:multiLvlStrCache>
            </c:multiLvlStrRef>
          </c:cat>
          <c:val>
            <c:numRef>
              <c:f>Лист1!$B$48:$I$48</c:f>
              <c:numCache>
                <c:formatCode>General</c:formatCode>
                <c:ptCount val="8"/>
                <c:pt idx="0">
                  <c:v>23</c:v>
                </c:pt>
                <c:pt idx="1">
                  <c:v>25</c:v>
                </c:pt>
                <c:pt idx="2">
                  <c:v>53</c:v>
                </c:pt>
                <c:pt idx="3">
                  <c:v>45</c:v>
                </c:pt>
                <c:pt idx="4">
                  <c:v>23</c:v>
                </c:pt>
                <c:pt idx="5">
                  <c:v>23</c:v>
                </c:pt>
                <c:pt idx="6">
                  <c:v>1</c:v>
                </c:pt>
                <c:pt idx="7">
                  <c:v>8</c:v>
                </c:pt>
              </c:numCache>
            </c:numRef>
          </c:val>
        </c:ser>
        <c:marker val="1"/>
        <c:axId val="34819456"/>
        <c:axId val="34837632"/>
      </c:lineChart>
      <c:catAx>
        <c:axId val="34819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837632"/>
        <c:crosses val="autoZero"/>
        <c:auto val="1"/>
        <c:lblAlgn val="ctr"/>
        <c:lblOffset val="100"/>
      </c:catAx>
      <c:valAx>
        <c:axId val="348376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34819456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Личностные ценности обучающихся</a:t>
            </a:r>
            <a:r>
              <a:rPr lang="ru-RU" sz="2400" baseline="0" dirty="0" smtClean="0"/>
              <a:t> основной школы</a:t>
            </a:r>
            <a:endParaRPr lang="ru-RU" sz="2400" dirty="0"/>
          </a:p>
        </c:rich>
      </c:tx>
      <c:layout>
        <c:manualLayout>
          <c:xMode val="edge"/>
          <c:yMode val="edge"/>
          <c:x val="8.3072944006999244E-2"/>
          <c:y val="0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Лист1!$A$53</c:f>
              <c:strCache>
                <c:ptCount val="1"/>
                <c:pt idx="0">
                  <c:v>5 класс</c:v>
                </c:pt>
              </c:strCache>
            </c:strRef>
          </c:tx>
          <c:dLbls>
            <c:dLbl>
              <c:idx val="1"/>
              <c:layout>
                <c:manualLayout>
                  <c:x val="-2.1659776902887114E-2"/>
                  <c:y val="-7.639604852257179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Лист1!$B$51:$I$52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Образование</c:v>
                  </c:pt>
                  <c:pt idx="2">
                    <c:v>Семья</c:v>
                  </c:pt>
                  <c:pt idx="4">
                    <c:v>Общественная деятельность</c:v>
                  </c:pt>
                  <c:pt idx="6">
                    <c:v>Досуг</c:v>
                  </c:pt>
                </c:lvl>
              </c:multiLvlStrCache>
            </c:multiLvlStrRef>
          </c:cat>
          <c:val>
            <c:numRef>
              <c:f>Лист1!$B$53:$I$53</c:f>
              <c:numCache>
                <c:formatCode>General</c:formatCode>
                <c:ptCount val="8"/>
                <c:pt idx="0">
                  <c:v>95</c:v>
                </c:pt>
                <c:pt idx="1">
                  <c:v>85</c:v>
                </c:pt>
                <c:pt idx="2">
                  <c:v>87</c:v>
                </c:pt>
                <c:pt idx="3">
                  <c:v>94</c:v>
                </c:pt>
                <c:pt idx="4">
                  <c:v>91</c:v>
                </c:pt>
                <c:pt idx="5">
                  <c:v>83</c:v>
                </c:pt>
                <c:pt idx="6">
                  <c:v>93</c:v>
                </c:pt>
                <c:pt idx="7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Лист1!$A$54</c:f>
              <c:strCache>
                <c:ptCount val="1"/>
                <c:pt idx="0">
                  <c:v>6 класс</c:v>
                </c:pt>
              </c:strCache>
            </c:strRef>
          </c:tx>
          <c:dLbls>
            <c:dLbl>
              <c:idx val="0"/>
              <c:layout>
                <c:manualLayout>
                  <c:x val="-3.8326443569553809E-2"/>
                  <c:y val="-2.556682953276852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881999125109386E-2"/>
                  <c:y val="-4.5898410401231285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5270997375328081E-2"/>
                  <c:y val="-4.250981358982076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2153324584427E-3"/>
                  <c:y val="-5.2675604024052115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1.1937554680664932E-2"/>
                  <c:y val="-5.606420083546258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Лист1!$B$51:$I$52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Образование</c:v>
                  </c:pt>
                  <c:pt idx="2">
                    <c:v>Семья</c:v>
                  </c:pt>
                  <c:pt idx="4">
                    <c:v>Общественная деятельность</c:v>
                  </c:pt>
                  <c:pt idx="6">
                    <c:v>Досуг</c:v>
                  </c:pt>
                </c:lvl>
              </c:multiLvlStrCache>
            </c:multiLvlStrRef>
          </c:cat>
          <c:val>
            <c:numRef>
              <c:f>Лист1!$B$54:$I$54</c:f>
              <c:numCache>
                <c:formatCode>General</c:formatCode>
                <c:ptCount val="8"/>
                <c:pt idx="0">
                  <c:v>60</c:v>
                </c:pt>
                <c:pt idx="1">
                  <c:v>73</c:v>
                </c:pt>
                <c:pt idx="2">
                  <c:v>63</c:v>
                </c:pt>
                <c:pt idx="3">
                  <c:v>61</c:v>
                </c:pt>
                <c:pt idx="4">
                  <c:v>42</c:v>
                </c:pt>
                <c:pt idx="5">
                  <c:v>67</c:v>
                </c:pt>
                <c:pt idx="6">
                  <c:v>71</c:v>
                </c:pt>
                <c:pt idx="7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Лист1!$A$55</c:f>
              <c:strCache>
                <c:ptCount val="1"/>
                <c:pt idx="0">
                  <c:v>7 класс</c:v>
                </c:pt>
              </c:strCache>
            </c:strRef>
          </c:tx>
          <c:dLbls>
            <c:dLbl>
              <c:idx val="1"/>
              <c:layout>
                <c:manualLayout>
                  <c:x val="-1.3326443569553804E-2"/>
                  <c:y val="-1.540103909853723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1.888199912510936E-2"/>
                  <c:y val="4.9305417699254828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Лист1!$B$51:$I$52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Образование</c:v>
                  </c:pt>
                  <c:pt idx="2">
                    <c:v>Семья</c:v>
                  </c:pt>
                  <c:pt idx="4">
                    <c:v>Общественная деятельность</c:v>
                  </c:pt>
                  <c:pt idx="6">
                    <c:v>Досуг</c:v>
                  </c:pt>
                </c:lvl>
              </c:multiLvlStrCache>
            </c:multiLvlStrRef>
          </c:cat>
          <c:val>
            <c:numRef>
              <c:f>Лист1!$B$55:$I$55</c:f>
              <c:numCache>
                <c:formatCode>General</c:formatCode>
                <c:ptCount val="8"/>
                <c:pt idx="0">
                  <c:v>62</c:v>
                </c:pt>
                <c:pt idx="1">
                  <c:v>58</c:v>
                </c:pt>
                <c:pt idx="2">
                  <c:v>52</c:v>
                </c:pt>
                <c:pt idx="3">
                  <c:v>56</c:v>
                </c:pt>
                <c:pt idx="4">
                  <c:v>54</c:v>
                </c:pt>
                <c:pt idx="5">
                  <c:v>54</c:v>
                </c:pt>
                <c:pt idx="6">
                  <c:v>28</c:v>
                </c:pt>
                <c:pt idx="7">
                  <c:v>44</c:v>
                </c:pt>
              </c:numCache>
            </c:numRef>
          </c:val>
        </c:ser>
        <c:ser>
          <c:idx val="3"/>
          <c:order val="3"/>
          <c:tx>
            <c:strRef>
              <c:f>Лист1!$A$56</c:f>
              <c:strCache>
                <c:ptCount val="1"/>
                <c:pt idx="0">
                  <c:v>8 класс</c:v>
                </c:pt>
              </c:strCache>
            </c:strRef>
          </c:tx>
          <c:dLbls>
            <c:dLbl>
              <c:idx val="2"/>
              <c:layout>
                <c:manualLayout>
                  <c:x val="-4.2493110236220537E-2"/>
                  <c:y val="-2.895542634417888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4715332458442682E-2"/>
                  <c:y val="-6.62299912696938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8048665791775969E-2"/>
                  <c:y val="-5.6064200835462513E-2"/>
                </c:manualLayout>
              </c:layout>
              <c:dLblPos val="r"/>
              <c:showVal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888199912510936E-2"/>
                  <c:y val="-5.2352486643058678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Лист1!$B$51:$I$52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Образование</c:v>
                  </c:pt>
                  <c:pt idx="2">
                    <c:v>Семья</c:v>
                  </c:pt>
                  <c:pt idx="4">
                    <c:v>Общественная деятельность</c:v>
                  </c:pt>
                  <c:pt idx="6">
                    <c:v>Досуг</c:v>
                  </c:pt>
                </c:lvl>
              </c:multiLvlStrCache>
            </c:multiLvlStrRef>
          </c:cat>
          <c:val>
            <c:numRef>
              <c:f>Лист1!$B$56:$I$56</c:f>
              <c:numCache>
                <c:formatCode>General</c:formatCode>
                <c:ptCount val="8"/>
                <c:pt idx="0">
                  <c:v>39</c:v>
                </c:pt>
                <c:pt idx="1">
                  <c:v>78</c:v>
                </c:pt>
                <c:pt idx="2">
                  <c:v>49</c:v>
                </c:pt>
                <c:pt idx="3">
                  <c:v>63</c:v>
                </c:pt>
                <c:pt idx="4">
                  <c:v>22</c:v>
                </c:pt>
                <c:pt idx="5">
                  <c:v>57</c:v>
                </c:pt>
                <c:pt idx="6">
                  <c:v>29</c:v>
                </c:pt>
                <c:pt idx="7">
                  <c:v>56</c:v>
                </c:pt>
              </c:numCache>
            </c:numRef>
          </c:val>
        </c:ser>
        <c:ser>
          <c:idx val="4"/>
          <c:order val="4"/>
          <c:tx>
            <c:strRef>
              <c:f>Лист1!$A$57</c:f>
              <c:strCache>
                <c:ptCount val="1"/>
                <c:pt idx="0">
                  <c:v>9 класс</c:v>
                </c:pt>
              </c:strCache>
            </c:strRef>
          </c:tx>
          <c:dLbls>
            <c:dLbl>
              <c:idx val="0"/>
              <c:layout>
                <c:manualLayout>
                  <c:x val="-9.1597769028871571E-3"/>
                  <c:y val="-4.589841040123132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3819991251093762E-3"/>
                  <c:y val="-7.300718489251482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888199912510936E-2"/>
                  <c:y val="-3.234402315558943E-2"/>
                </c:manualLayout>
              </c:layout>
              <c:dLblPos val="r"/>
              <c:showVal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layout>
                <c:manualLayout>
                  <c:x val="-3.6042213473315913E-3"/>
                  <c:y val="-2.556682953276852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multiLvlStrRef>
              <c:f>Лист1!$B$51:$I$52</c:f>
              <c:multiLvlStrCache>
                <c:ptCount val="8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</c:lvl>
                <c:lvl>
                  <c:pt idx="0">
                    <c:v>Образование</c:v>
                  </c:pt>
                  <c:pt idx="2">
                    <c:v>Семья</c:v>
                  </c:pt>
                  <c:pt idx="4">
                    <c:v>Общественная деятельность</c:v>
                  </c:pt>
                  <c:pt idx="6">
                    <c:v>Досуг</c:v>
                  </c:pt>
                </c:lvl>
              </c:multiLvlStrCache>
            </c:multiLvlStrRef>
          </c:cat>
          <c:val>
            <c:numRef>
              <c:f>Лист1!$B$57:$I$57</c:f>
              <c:numCache>
                <c:formatCode>General</c:formatCode>
                <c:ptCount val="8"/>
                <c:pt idx="0">
                  <c:v>32</c:v>
                </c:pt>
                <c:pt idx="1">
                  <c:v>62</c:v>
                </c:pt>
                <c:pt idx="2">
                  <c:v>40</c:v>
                </c:pt>
                <c:pt idx="3">
                  <c:v>64</c:v>
                </c:pt>
                <c:pt idx="4">
                  <c:v>34</c:v>
                </c:pt>
                <c:pt idx="5">
                  <c:v>57</c:v>
                </c:pt>
                <c:pt idx="6">
                  <c:v>52</c:v>
                </c:pt>
                <c:pt idx="7">
                  <c:v>65</c:v>
                </c:pt>
              </c:numCache>
            </c:numRef>
          </c:val>
        </c:ser>
        <c:marker val="1"/>
        <c:axId val="34777728"/>
        <c:axId val="34668928"/>
      </c:lineChart>
      <c:catAx>
        <c:axId val="34777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668928"/>
        <c:crosses val="autoZero"/>
        <c:auto val="1"/>
        <c:lblAlgn val="ctr"/>
        <c:lblOffset val="100"/>
      </c:catAx>
      <c:valAx>
        <c:axId val="34668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777728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Диагностика личностного роста обучающихся основной школы (устойчиво-позитивное отношение), %</a:t>
            </a:r>
          </a:p>
        </c:rich>
      </c:tx>
    </c:title>
    <c:plotArea>
      <c:layout>
        <c:manualLayout>
          <c:layoutTarget val="inner"/>
          <c:xMode val="edge"/>
          <c:yMode val="edge"/>
          <c:x val="6.3435258092738409E-2"/>
          <c:y val="0.22305620933841747"/>
          <c:w val="0.92128696412948352"/>
          <c:h val="0.40127881640749458"/>
        </c:manualLayout>
      </c:layout>
      <c:barChart>
        <c:barDir val="col"/>
        <c:grouping val="clustered"/>
        <c:ser>
          <c:idx val="0"/>
          <c:order val="0"/>
          <c:tx>
            <c:strRef>
              <c:f>Лист1!$A$62</c:f>
              <c:strCache>
                <c:ptCount val="1"/>
                <c:pt idx="0">
                  <c:v>6 класс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Лист1!$B$60:$Q$61</c:f>
              <c:multiLvlStrCache>
                <c:ptCount val="16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  <c:pt idx="12">
                    <c:v>Экспер. шк.</c:v>
                  </c:pt>
                  <c:pt idx="13">
                    <c:v>Контр. шк.</c:v>
                  </c:pt>
                  <c:pt idx="14">
                    <c:v>Экспер. шк.</c:v>
                  </c:pt>
                  <c:pt idx="15">
                    <c:v>Контр. шк.</c:v>
                  </c:pt>
                </c:lvl>
                <c:lvl>
                  <c:pt idx="0">
                    <c:v> К семье</c:v>
                  </c:pt>
                  <c:pt idx="2">
                    <c:v> к Отечеству</c:v>
                  </c:pt>
                  <c:pt idx="4">
                    <c:v> К природе</c:v>
                  </c:pt>
                  <c:pt idx="6">
                    <c:v>К Миру</c:v>
                  </c:pt>
                  <c:pt idx="8">
                    <c:v>К труду</c:v>
                  </c:pt>
                  <c:pt idx="10">
                    <c:v>К культуре</c:v>
                  </c:pt>
                  <c:pt idx="12">
                    <c:v>К знаниям</c:v>
                  </c:pt>
                  <c:pt idx="14">
                    <c:v>К своему душевному</c:v>
                  </c:pt>
                </c:lvl>
              </c:multiLvlStrCache>
            </c:multiLvlStrRef>
          </c:cat>
          <c:val>
            <c:numRef>
              <c:f>Лист1!$B$62:$Q$62</c:f>
              <c:numCache>
                <c:formatCode>General</c:formatCode>
                <c:ptCount val="16"/>
                <c:pt idx="0">
                  <c:v>86</c:v>
                </c:pt>
                <c:pt idx="1">
                  <c:v>64</c:v>
                </c:pt>
                <c:pt idx="2">
                  <c:v>63</c:v>
                </c:pt>
                <c:pt idx="3">
                  <c:v>48</c:v>
                </c:pt>
                <c:pt idx="4">
                  <c:v>37</c:v>
                </c:pt>
                <c:pt idx="5">
                  <c:v>37</c:v>
                </c:pt>
                <c:pt idx="6">
                  <c:v>32</c:v>
                </c:pt>
                <c:pt idx="7">
                  <c:v>13</c:v>
                </c:pt>
                <c:pt idx="8">
                  <c:v>77</c:v>
                </c:pt>
                <c:pt idx="9">
                  <c:v>48</c:v>
                </c:pt>
                <c:pt idx="10">
                  <c:v>51</c:v>
                </c:pt>
                <c:pt idx="11">
                  <c:v>40</c:v>
                </c:pt>
                <c:pt idx="12">
                  <c:v>46</c:v>
                </c:pt>
                <c:pt idx="13">
                  <c:v>23</c:v>
                </c:pt>
                <c:pt idx="14">
                  <c:v>8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Лист1!$A$63</c:f>
              <c:strCache>
                <c:ptCount val="1"/>
                <c:pt idx="0">
                  <c:v>7 класс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Лист1!$B$60:$Q$61</c:f>
              <c:multiLvlStrCache>
                <c:ptCount val="16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  <c:pt idx="12">
                    <c:v>Экспер. шк.</c:v>
                  </c:pt>
                  <c:pt idx="13">
                    <c:v>Контр. шк.</c:v>
                  </c:pt>
                  <c:pt idx="14">
                    <c:v>Экспер. шк.</c:v>
                  </c:pt>
                  <c:pt idx="15">
                    <c:v>Контр. шк.</c:v>
                  </c:pt>
                </c:lvl>
                <c:lvl>
                  <c:pt idx="0">
                    <c:v> К семье</c:v>
                  </c:pt>
                  <c:pt idx="2">
                    <c:v> к Отечеству</c:v>
                  </c:pt>
                  <c:pt idx="4">
                    <c:v> К природе</c:v>
                  </c:pt>
                  <c:pt idx="6">
                    <c:v>К Миру</c:v>
                  </c:pt>
                  <c:pt idx="8">
                    <c:v>К труду</c:v>
                  </c:pt>
                  <c:pt idx="10">
                    <c:v>К культуре</c:v>
                  </c:pt>
                  <c:pt idx="12">
                    <c:v>К знаниям</c:v>
                  </c:pt>
                  <c:pt idx="14">
                    <c:v>К своему душевному</c:v>
                  </c:pt>
                </c:lvl>
              </c:multiLvlStrCache>
            </c:multiLvlStrRef>
          </c:cat>
          <c:val>
            <c:numRef>
              <c:f>Лист1!$B$63:$Q$63</c:f>
              <c:numCache>
                <c:formatCode>General</c:formatCode>
                <c:ptCount val="16"/>
                <c:pt idx="0">
                  <c:v>77</c:v>
                </c:pt>
                <c:pt idx="1">
                  <c:v>74</c:v>
                </c:pt>
                <c:pt idx="2">
                  <c:v>61</c:v>
                </c:pt>
                <c:pt idx="3">
                  <c:v>66</c:v>
                </c:pt>
                <c:pt idx="4">
                  <c:v>59</c:v>
                </c:pt>
                <c:pt idx="5">
                  <c:v>34</c:v>
                </c:pt>
                <c:pt idx="6">
                  <c:v>21</c:v>
                </c:pt>
                <c:pt idx="7">
                  <c:v>12</c:v>
                </c:pt>
                <c:pt idx="8">
                  <c:v>74</c:v>
                </c:pt>
                <c:pt idx="9">
                  <c:v>59</c:v>
                </c:pt>
                <c:pt idx="10">
                  <c:v>56</c:v>
                </c:pt>
                <c:pt idx="11">
                  <c:v>36</c:v>
                </c:pt>
                <c:pt idx="12">
                  <c:v>32</c:v>
                </c:pt>
                <c:pt idx="13">
                  <c:v>27</c:v>
                </c:pt>
                <c:pt idx="14">
                  <c:v>9</c:v>
                </c:pt>
                <c:pt idx="15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Лист1!$A$64</c:f>
              <c:strCache>
                <c:ptCount val="1"/>
                <c:pt idx="0">
                  <c:v>8 класс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multiLvlStrRef>
              <c:f>Лист1!$B$60:$Q$61</c:f>
              <c:multiLvlStrCache>
                <c:ptCount val="16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  <c:pt idx="12">
                    <c:v>Экспер. шк.</c:v>
                  </c:pt>
                  <c:pt idx="13">
                    <c:v>Контр. шк.</c:v>
                  </c:pt>
                  <c:pt idx="14">
                    <c:v>Экспер. шк.</c:v>
                  </c:pt>
                  <c:pt idx="15">
                    <c:v>Контр. шк.</c:v>
                  </c:pt>
                </c:lvl>
                <c:lvl>
                  <c:pt idx="0">
                    <c:v> К семье</c:v>
                  </c:pt>
                  <c:pt idx="2">
                    <c:v> к Отечеству</c:v>
                  </c:pt>
                  <c:pt idx="4">
                    <c:v> К природе</c:v>
                  </c:pt>
                  <c:pt idx="6">
                    <c:v>К Миру</c:v>
                  </c:pt>
                  <c:pt idx="8">
                    <c:v>К труду</c:v>
                  </c:pt>
                  <c:pt idx="10">
                    <c:v>К культуре</c:v>
                  </c:pt>
                  <c:pt idx="12">
                    <c:v>К знаниям</c:v>
                  </c:pt>
                  <c:pt idx="14">
                    <c:v>К своему душевному</c:v>
                  </c:pt>
                </c:lvl>
              </c:multiLvlStrCache>
            </c:multiLvlStrRef>
          </c:cat>
          <c:val>
            <c:numRef>
              <c:f>Лист1!$B$64:$Q$64</c:f>
              <c:numCache>
                <c:formatCode>General</c:formatCode>
                <c:ptCount val="16"/>
                <c:pt idx="0">
                  <c:v>78</c:v>
                </c:pt>
                <c:pt idx="1">
                  <c:v>72</c:v>
                </c:pt>
                <c:pt idx="2">
                  <c:v>60</c:v>
                </c:pt>
                <c:pt idx="3">
                  <c:v>45</c:v>
                </c:pt>
                <c:pt idx="4">
                  <c:v>49</c:v>
                </c:pt>
                <c:pt idx="5">
                  <c:v>42</c:v>
                </c:pt>
                <c:pt idx="6">
                  <c:v>13</c:v>
                </c:pt>
                <c:pt idx="7">
                  <c:v>16</c:v>
                </c:pt>
                <c:pt idx="8">
                  <c:v>70</c:v>
                </c:pt>
                <c:pt idx="9">
                  <c:v>49</c:v>
                </c:pt>
                <c:pt idx="10">
                  <c:v>48</c:v>
                </c:pt>
                <c:pt idx="11">
                  <c:v>38</c:v>
                </c:pt>
                <c:pt idx="12">
                  <c:v>26</c:v>
                </c:pt>
                <c:pt idx="13">
                  <c:v>17</c:v>
                </c:pt>
                <c:pt idx="14">
                  <c:v>15</c:v>
                </c:pt>
                <c:pt idx="15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Лист1!$A$65</c:f>
              <c:strCache>
                <c:ptCount val="1"/>
                <c:pt idx="0">
                  <c:v>9 класс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Лист1!$B$60:$Q$61</c:f>
              <c:multiLvlStrCache>
                <c:ptCount val="16"/>
                <c:lvl>
                  <c:pt idx="0">
                    <c:v>Экспер. шк.</c:v>
                  </c:pt>
                  <c:pt idx="1">
                    <c:v>Контр. шк.</c:v>
                  </c:pt>
                  <c:pt idx="2">
                    <c:v>Экспер. шк.</c:v>
                  </c:pt>
                  <c:pt idx="3">
                    <c:v>Контр. шк.</c:v>
                  </c:pt>
                  <c:pt idx="4">
                    <c:v>Экспер. шк.</c:v>
                  </c:pt>
                  <c:pt idx="5">
                    <c:v>Контр. шк.</c:v>
                  </c:pt>
                  <c:pt idx="6">
                    <c:v>Экспер. шк.</c:v>
                  </c:pt>
                  <c:pt idx="7">
                    <c:v>Контр. шк.</c:v>
                  </c:pt>
                  <c:pt idx="8">
                    <c:v>Экспер. шк.</c:v>
                  </c:pt>
                  <c:pt idx="9">
                    <c:v>Контр. шк.</c:v>
                  </c:pt>
                  <c:pt idx="10">
                    <c:v>Экспер. шк.</c:v>
                  </c:pt>
                  <c:pt idx="11">
                    <c:v>Контр. шк.</c:v>
                  </c:pt>
                  <c:pt idx="12">
                    <c:v>Экспер. шк.</c:v>
                  </c:pt>
                  <c:pt idx="13">
                    <c:v>Контр. шк.</c:v>
                  </c:pt>
                  <c:pt idx="14">
                    <c:v>Экспер. шк.</c:v>
                  </c:pt>
                  <c:pt idx="15">
                    <c:v>Контр. шк.</c:v>
                  </c:pt>
                </c:lvl>
                <c:lvl>
                  <c:pt idx="0">
                    <c:v> К семье</c:v>
                  </c:pt>
                  <c:pt idx="2">
                    <c:v> к Отечеству</c:v>
                  </c:pt>
                  <c:pt idx="4">
                    <c:v> К природе</c:v>
                  </c:pt>
                  <c:pt idx="6">
                    <c:v>К Миру</c:v>
                  </c:pt>
                  <c:pt idx="8">
                    <c:v>К труду</c:v>
                  </c:pt>
                  <c:pt idx="10">
                    <c:v>К культуре</c:v>
                  </c:pt>
                  <c:pt idx="12">
                    <c:v>К знаниям</c:v>
                  </c:pt>
                  <c:pt idx="14">
                    <c:v>К своему душевному</c:v>
                  </c:pt>
                </c:lvl>
              </c:multiLvlStrCache>
            </c:multiLvlStrRef>
          </c:cat>
          <c:val>
            <c:numRef>
              <c:f>Лист1!$B$65:$Q$65</c:f>
              <c:numCache>
                <c:formatCode>General</c:formatCode>
                <c:ptCount val="16"/>
                <c:pt idx="0">
                  <c:v>74</c:v>
                </c:pt>
                <c:pt idx="1">
                  <c:v>64</c:v>
                </c:pt>
                <c:pt idx="2">
                  <c:v>54</c:v>
                </c:pt>
                <c:pt idx="3">
                  <c:v>44</c:v>
                </c:pt>
                <c:pt idx="4">
                  <c:v>54</c:v>
                </c:pt>
                <c:pt idx="5">
                  <c:v>48</c:v>
                </c:pt>
                <c:pt idx="6">
                  <c:v>20</c:v>
                </c:pt>
                <c:pt idx="7">
                  <c:v>8</c:v>
                </c:pt>
                <c:pt idx="8">
                  <c:v>69</c:v>
                </c:pt>
                <c:pt idx="9">
                  <c:v>52</c:v>
                </c:pt>
                <c:pt idx="10">
                  <c:v>52</c:v>
                </c:pt>
                <c:pt idx="11">
                  <c:v>37</c:v>
                </c:pt>
                <c:pt idx="12">
                  <c:v>31</c:v>
                </c:pt>
                <c:pt idx="13">
                  <c:v>28</c:v>
                </c:pt>
                <c:pt idx="14">
                  <c:v>14</c:v>
                </c:pt>
                <c:pt idx="15">
                  <c:v>0</c:v>
                </c:pt>
              </c:numCache>
            </c:numRef>
          </c:val>
        </c:ser>
        <c:axId val="34874880"/>
        <c:axId val="34876416"/>
      </c:barChart>
      <c:catAx>
        <c:axId val="3487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50" b="1"/>
            </a:pPr>
            <a:endParaRPr lang="ru-RU"/>
          </a:p>
        </c:txPr>
        <c:crossAx val="34876416"/>
        <c:crosses val="autoZero"/>
        <c:auto val="1"/>
        <c:lblAlgn val="ctr"/>
        <c:lblOffset val="100"/>
      </c:catAx>
      <c:valAx>
        <c:axId val="34876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4874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939162292213474"/>
          <c:y val="0.91417668151814568"/>
          <c:w val="0.50121675415572986"/>
          <c:h val="8.5823318481854566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0.17036</cdr:x>
      <cdr:y>0.68106</cdr:y>
    </cdr:from>
    <cdr:to>
      <cdr:x>0.3339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1" y="2409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0.10626</cdr:x>
      <cdr:y>0.83636</cdr:y>
    </cdr:from>
    <cdr:to>
      <cdr:x>0.14326</cdr:x>
      <cdr:y>0.92727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71600" y="3312368"/>
          <a:ext cx="338336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0.2165</cdr:x>
      <cdr:y>0.83636</cdr:y>
    </cdr:from>
    <cdr:to>
      <cdr:x>0.2535</cdr:x>
      <cdr:y>0.92727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979712" y="3312368"/>
          <a:ext cx="338336" cy="3600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0.68112</cdr:x>
      <cdr:y>0.83636</cdr:y>
    </cdr:from>
    <cdr:to>
      <cdr:x>0.71812</cdr:x>
      <cdr:y>0.92727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228184" y="3312368"/>
          <a:ext cx="338336" cy="3600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0.33463</cdr:x>
      <cdr:y>0.83636</cdr:y>
    </cdr:from>
    <cdr:to>
      <cdr:x>0.37163</cdr:x>
      <cdr:y>0.92727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059832" y="3312368"/>
          <a:ext cx="338336" cy="3600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0.563</cdr:x>
      <cdr:y>0.83636</cdr:y>
    </cdr:from>
    <cdr:to>
      <cdr:x>0.6</cdr:x>
      <cdr:y>0.92727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148064" y="3312368"/>
          <a:ext cx="338336" cy="3600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0.44488</cdr:x>
      <cdr:y>0.83636</cdr:y>
    </cdr:from>
    <cdr:to>
      <cdr:x>0.48188</cdr:x>
      <cdr:y>0.92727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067944" y="3312368"/>
          <a:ext cx="338336" cy="3600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0.79137</cdr:x>
      <cdr:y>0.83636</cdr:y>
    </cdr:from>
    <cdr:to>
      <cdr:x>0.82837</cdr:x>
      <cdr:y>0.92727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236296" y="3312368"/>
          <a:ext cx="338336" cy="3600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dirty="0" smtClean="0"/>
            <a:t>6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0.90949</cdr:x>
      <cdr:y>0.87273</cdr:y>
    </cdr:from>
    <cdr:to>
      <cdr:x>0.9465</cdr:x>
      <cdr:y>0.96364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8316416" y="3456384"/>
          <a:ext cx="338336" cy="3600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8</a:t>
          </a:r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C4DFE-8574-4FE8-BA76-522A638B1A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16DF0-E8D5-43FC-94E4-A5E369D57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F5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F5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izabella.an@yandex.ru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          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8083624" cy="1800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Психологический мониторинг как  технология изучения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универсальных учебных действий обучающихся </a:t>
            </a:r>
          </a:p>
          <a:p>
            <a:pPr algn="ctr"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школы</a:t>
            </a: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ru-RU" sz="2000" b="1" dirty="0" smtClean="0">
              <a:solidFill>
                <a:schemeClr val="tx2"/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</a:p>
          <a:p>
            <a:pPr algn="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социопсихологического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отдела</a:t>
            </a:r>
            <a:r>
              <a:rPr lang="ru-RU" sz="2400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/>
            <a:r>
              <a:rPr lang="ru-RU" sz="2400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 ДПО «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Похвистневский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РЦ»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1"/>
            <a:ext cx="7342584" cy="76470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Познавательные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908720"/>
          <a:ext cx="893445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5567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Анализируя показатели по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</a:rPr>
              <a:t>субтестам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умственного развития, можно говорить о хорошей динамике результатов обучающихся 8-ых классов. Однако снижена доля учащихся 9-ых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</a:rPr>
              <a:t>кл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. с высоким и средним уровнями развития изучаемых компонентов познавательных УУД по сравнению с 2015-2016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</a:rPr>
              <a:t>уч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. г. во всех школах.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Среди мыслительных операций наименее сформированы обобщения понятий.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1"/>
            <a:ext cx="7342584" cy="76470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Регулятивные 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5567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Результаты теста позволяют сделать вывод о развитии волевой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</a:rPr>
              <a:t>саморегуляции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, функции контроля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Высокие показатели свидетельствуют 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хорошей работоспособности, умении сконцентрироваться.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На графике видно, что к 9-му классу у учащихся экспериментальной группы снижен самоконтроль по сравнению с показателями контрольной группой.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512" y="836712"/>
          <a:ext cx="87129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420506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7016" y="836712"/>
          <a:ext cx="885698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5085184"/>
            <a:ext cx="914400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Методика позволяет диагностировать индивидуальный профиль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саморегуляции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включающий такие показатели, как планирование, моделирование, программирование, оценка результатов, а также показатели развития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регуляторно-личностных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свойств – гибкости и самостоятельности.  Подростки наиболее расположены к планированию своей деятельности. Эта шкала характеризует индивидуальные особенности выдвижения и удержания целей.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Личностные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085185"/>
            <a:ext cx="91440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подростковом возрасте критичность по отношению к себе, восприятие внешности и внутреннего мира становится болезненно обостренным. Самооценка нестабильна, в ней отражается общее эмоциональное отношение к себе. Рост и преобладание конфликтной и непродуктивной самооценки у обучающихся 9-х классов. При этом самооценка не основывается на анализе своих возможностей. Этот вариант непродуктивен с точки зрения перспективы развития личности.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31032" y="908720"/>
          <a:ext cx="8712968" cy="38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Личностные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301207"/>
            <a:ext cx="91440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Негативные эмоции по отношению к школе напрямую влияют на мотивацию школьников к учению. Как и все сильные чувства, они не только тормозят процесс учения, но и разрушающе действуют на всю психику. Анализ результатов уровня мотивации учения свидетельствует о снижении продуктивной мотивации подростков в 8-ых, 9-ых классах. Позитивное отношение к учению и продуктивную мотивацию демонстрируют обучающиеся 6-ых, 7-ых классов.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96752"/>
          <a:ext cx="9144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5301208"/>
            <a:ext cx="91440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Негативные эмоции по отношению к школе напрямую влияют на мотивацию школьников к учению. Как и все сильные чувства, они не только тормозят процесс учения, но и разрушающе действуют на всю психику. Анализ результатов уровня мотивации учения свидетельствует о снижении продуктивной мотивации подростков в 8-ых, 9-ых классах. Позитивное отношение к учению и продуктивную мотивацию демонстрируют обучающиеся 6-ых, 7-ых классов.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Личностные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229200"/>
            <a:ext cx="91440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Личностные ценности рассматриваются как система осознанного значимого в жизни человека. Наиболее значимы для подростков жизненные сферы – образование и досуг (в 5-ых – 6-ых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.). В последующих классах происходит переоценка ценностей. К 9 классу для выпускников основной школы важны : образование, семья и досуг. Общественная деятельность менее интересна современному подростку. Школам необходимо находить новые формы и способы вовлечения  учащихся во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внеучебную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работу класса (школы).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052736"/>
          <a:ext cx="914400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Личностные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869160"/>
            <a:ext cx="91440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Личностный рост - явление динамическое, то и разработанный 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опросник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направлен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для выявления динамики развития личности школьника (его личностного роста или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личностного регресса). Подростки дорожат семейными традициями и устоями, помнят о разных мелочах, приятных кому-то из членов семьи. Их отличает трудолюбие во всем, им присущи вполне развитые чувства гражданственности и патриотизма, экологического сознания. Они понимают, что знания и будущая карьера связаны, но еще недостаточно прикладывают свои усилия для этого. Они не верят в свои силы и возможности, с трудом переносят личные неурядицы, боятся показаться смешными.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908720"/>
          <a:ext cx="91440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5669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Выводы: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3396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. Р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езультаты мониторинга показывают основные тенденции в формировании познавательных учебных действий. Уровень умственного развития у большинства учащихся соответствует возрастной норме. Обучающиеся успешно умеют структурировать знания,  произвольно оперируют словами, числами и понятиями, выполняя логические действия  базового уровня, но при этом степень самостоятельности  снижена (у 35% </a:t>
            </a:r>
            <a:r>
              <a:rPr lang="ru-RU" sz="72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уч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.). 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Среди мыслительных операций наименее сформированы обобщения понятий.</a:t>
            </a:r>
            <a:endParaRPr lang="ru-RU" sz="72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lvl="0">
              <a:buNone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2. 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Волевая </a:t>
            </a:r>
            <a:r>
              <a:rPr lang="ru-RU" sz="72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саморегуляция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у  73% выпускников  сформирована в достаточной степени: умеют мобилизовать свои силы, сосредоточиться, выполнять работу с высокой скоростью и точностью, осуществлять контроль своей деятельности.</a:t>
            </a:r>
            <a:endParaRPr lang="ru-RU" sz="72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lvl="0">
              <a:buNone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3. Анализ структуры притязаний и самооценки показывает, что 1/3 часть выпускников (33%) имеют благоприятные тенденции в развитии личности, продуктивное отношение к себе. Такие школьники отличаются высоким уровнем </a:t>
            </a:r>
            <a:r>
              <a:rPr lang="ru-RU" sz="72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целеполагания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 и социально-психологической </a:t>
            </a:r>
            <a:r>
              <a:rPr lang="ru-RU" sz="72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адаптированностью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. .</a:t>
            </a:r>
          </a:p>
          <a:p>
            <a:pPr lvl="0">
              <a:buNone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4. 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Анализ результатов уровня  школьной мотивации свидетельствует о снижении продуктивной мотивации подростков, позитивного отношения к  учению и положительного эмоционального отношения к нему. </a:t>
            </a:r>
            <a:endParaRPr lang="ru-RU" sz="72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5. Большинство обучающихся основной школы демонстрируют  устойчиво-позитивное отношение  к  семье, труду, Отечеству,  природе. (от 86% до 53%).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В глубине души подростки надеются на свою привлекательность для других, но уверены, что они в первую очередь видят их недостатки. Одиночество одновременно и тягостно для них, и спасительно.</a:t>
            </a:r>
          </a:p>
          <a:p>
            <a:pPr>
              <a:buNone/>
            </a:pPr>
            <a:endParaRPr lang="ru-RU" sz="72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ru-RU" sz="7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466144" cy="568863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Специалистам Ресурсного центра: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развитие, совершенствование и оптимизация подготовки психолого-педагогических кадров ОО округа;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информационно-методическое сопровождение ОО в соответствии с  требованиями ФГОС ООО;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деятельность предметных  УМО.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Администрации образовательных учреждений: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наметить план мероприятий, направленных на снижение проблемных зон в образовательном процессе в части формирования УУД.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обратить особое внимание на создание психолого-педагогических условий для развития не только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 и личностных универсальных учебных действий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32656"/>
            <a:ext cx="7498080" cy="648072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учителям-предметникам: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rmAutofit fontScale="62500" lnSpcReduction="20000"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Создавать условия для повышения познавательной активности подростков.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Выстроить систему оценки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УУД у учащихся.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Обеспечивать условия для комфортной образовательной среды с целью повышения учебной мотивации у учащихся.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Создавать условия для формирования самостоятельности  подростков, навыков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саморегуляции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(развивать навыки моделирования, программирования –  умения адекватно оценивать внутренние условия и внешние обстоятельства, определять цель, прогнозировать возможное изменение ситуации, разрабатывать программу действий).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Уделять особое внимание учащимся с низкой самооценкой      (применять индивидуальный подход к каждому подростку).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Воспитательный процесс направить на развитие толерантности подростков. Заострять особое внимание на ценности мира на Земле.</a:t>
            </a:r>
          </a:p>
          <a:p>
            <a:pPr lvl="0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Психологический мониторинг как комплексная технология 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 организованное, систематическое изучение состояния объектов, явлений, процессов (системный метод);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ориентирован на прогноз; 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процесса;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процесс отслеживается в динамике.</a:t>
            </a:r>
          </a:p>
          <a:p>
            <a:pPr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786112" cy="48245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Тел.: (84656)21647,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izabella.an@yandex.ru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/>
          </a:p>
        </p:txBody>
      </p:sp>
      <p:pic>
        <p:nvPicPr>
          <p:cNvPr id="4" name="Picture 2" descr="C:\Documents and Settings\Админ\Мои документы\уро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0"/>
            <a:ext cx="2843807" cy="2132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Актуальность проведения мониторинга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>
            <a:normAutofit fontScale="4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экспериментального  внедрения ФГОС ООО был проведен мониторинг уровня </a:t>
            </a:r>
            <a:r>
              <a:rPr lang="ru-RU" sz="3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универсальных учебных действий учащихся </a:t>
            </a:r>
            <a:r>
              <a:rPr lang="ru-RU" sz="3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(экспериментальных) школ, начавших внедрение  ФГОС ООО в 2012-2013 году, и контрольных школ. Сроки проведения: в течении 5-ти лет (с 2012 – 2017 </a:t>
            </a:r>
            <a:r>
              <a:rPr lang="ru-RU" sz="3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образовательного процесса сопровождается персонифицированной оценочной деятельностью не только в области педагогических измерений, но и в области психологических характеристик обучаемых.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 этого выработать педагогически грамотную стратегию обучения и воспитания невозможно, поэтому первоначальным этапом управления, на котором базируется вся система, является психологическая диагностика.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мониторинга позволяют оценить не только состояние психологического развития обучающихся основной школы на данный момент, но и выявить основные причины возникающих проблем в умственном, эмоционально-волевом и личностном развитии, и на основе полученной информации организовать образовательный процесс с учетом проблем.</a:t>
            </a:r>
          </a:p>
          <a:p>
            <a:endParaRPr lang="ru-RU" sz="35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916832"/>
          </a:xfrm>
        </p:spPr>
        <p:txBody>
          <a:bodyPr>
            <a:noAutofit/>
          </a:bodyPr>
          <a:lstStyle/>
          <a:p>
            <a:pPr algn="just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2200" b="1" u="sng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Цель мониторинга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 получение объективной информации о состоянии и динамике уровня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универсальных учебных действий (УУД)  у   школьников среднего звена в условиях реализации  ФГОС ООО.</a:t>
            </a:r>
            <a:endParaRPr lang="ru-RU" sz="2200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8250120" cy="4869160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обследования: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универсальные учебные действия обучающихся основной школы.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универсальных учебных   действий обучающихся  на протяжении 5-ти лет.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Психодиагностический инструментарий  составлен и разработан  специалистами  ГБУ ДПО «Региональный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социопсихологический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центр».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Выборку составляют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контрольная и экспериментальная группы.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экспериментальную группу вошли обучающиеся школ, внедряющих ФГОС ООО с 2012-2013 учебного года. Контрольная группа  - это дети, обучающиеся по обычной программе (Без ФГОС).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Экспериментальная группа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ГБОУ СОШ №3 г. Похвистнево, СОШ пос. Октябрьский г.о. Похвистнево, ГБОУ ООШ с. Малый Толкай.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Контрольная группа: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СОШ №1 г. Похвистнево, ГБОУ СОШ с.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Подбельск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мониторинге приняли участие 137 учащихся образовательных организаций округа. 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44450"/>
            <a:ext cx="8172400" cy="129631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оценки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УУД  у учащихся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412875"/>
            <a:ext cx="8101012" cy="5111750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соответствие возрастно-психологическим нормативным требованиям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соответствие свойств универсальных действий заранее заданным требованиям</a:t>
            </a:r>
          </a:p>
          <a:p>
            <a:pPr marL="342900" indent="-342900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действий, подлежащие оценке, включают</a:t>
            </a:r>
          </a:p>
          <a:p>
            <a:pPr marL="742950" lvl="1" indent="-28575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/>
              <a:buChar char="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(форму) выполнения действия; </a:t>
            </a:r>
          </a:p>
          <a:p>
            <a:pPr marL="742950" lvl="1" indent="-28575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/>
              <a:buChar char="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полноту (развернутость); </a:t>
            </a:r>
          </a:p>
          <a:p>
            <a:pPr marL="742950" lvl="1" indent="-28575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/>
              <a:buChar char="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разумность; </a:t>
            </a:r>
          </a:p>
          <a:p>
            <a:pPr marL="742950" lvl="1" indent="-28575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/>
              <a:buChar char="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сознательность (осознанность);  </a:t>
            </a:r>
          </a:p>
          <a:p>
            <a:pPr marL="742950" lvl="1" indent="-28575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/>
              <a:buChar char="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обобщенность;  </a:t>
            </a:r>
          </a:p>
          <a:p>
            <a:pPr marL="742950" lvl="1" indent="-28575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/>
              <a:buChar char="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критичность и освоенность </a:t>
            </a: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Психодиагностические методики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08720"/>
            <a:ext cx="8316416" cy="5592114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SzPct val="110000"/>
            </a:pPr>
            <a:r>
              <a:rPr lang="ru-RU" sz="2400" i="1" cap="small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Прогрессивные матрицы» Дж.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Равена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- 5, 6, 7, 9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Clr>
                <a:schemeClr val="accent2">
                  <a:lumMod val="50000"/>
                </a:schemeClr>
              </a:buClr>
              <a:buSzPct val="123000"/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Школьный тест умственного развития (ШТУР-2) - 7, 8, 9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Clr>
                <a:schemeClr val="accent2">
                  <a:lumMod val="50000"/>
                </a:schemeClr>
              </a:buClr>
              <a:buSzPct val="111000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Тулуз-Пьерона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с 5 – 9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Самооценка (модификац. А.М. Прихожан) - с 5 – 9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Clr>
                <a:schemeClr val="accent2">
                  <a:lumMod val="50000"/>
                </a:schemeClr>
              </a:buClr>
              <a:buSzPct val="110000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отношение к учению (модификац. А.Д.Андреевой ) - с 5 – 9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accent2">
                  <a:lumMod val="50000"/>
                </a:schemeClr>
              </a:buClr>
              <a:buSzPct val="110000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аксиологической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направленности школьников (А.В.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Капцов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- с 6 – 9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accent2">
                  <a:lumMod val="50000"/>
                </a:schemeClr>
              </a:buClr>
              <a:buSzPct val="110000"/>
            </a:pP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«Стиль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поведения»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Моросановой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110000"/>
            </a:pP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«Методика диагностики личностного роста» Степанова - с 6 – 9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SzPct val="110000"/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\Мои документы\П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589240"/>
            <a:ext cx="1903141" cy="126876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\Мои документы\Дети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576502"/>
            <a:ext cx="2016224" cy="1281498"/>
          </a:xfrm>
          <a:prstGeom prst="rect">
            <a:avLst/>
          </a:prstGeom>
          <a:noFill/>
        </p:spPr>
      </p:pic>
      <p:pic>
        <p:nvPicPr>
          <p:cNvPr id="1031" name="Picture 7" descr="C:\Documents and Settings\Админ\Мои документы\iВес. ребенок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572126"/>
            <a:ext cx="1928811" cy="1285874"/>
          </a:xfrm>
          <a:prstGeom prst="rect">
            <a:avLst/>
          </a:prstGeom>
          <a:noFill/>
        </p:spPr>
      </p:pic>
      <p:pic>
        <p:nvPicPr>
          <p:cNvPr id="1032" name="Picture 8" descr="C:\Documents and Settings\Админ\Мои документы\школьник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584357"/>
            <a:ext cx="1918956" cy="1273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47800"/>
            <a:ext cx="8466144" cy="219722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психологического мониторинга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уроня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универсальных учебных действий обучающихся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школы</a:t>
            </a:r>
            <a:endParaRPr lang="ru-RU" sz="3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1"/>
            <a:ext cx="7342584" cy="76470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Познавательные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21328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Прогрессивные матрицы Дж.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</a:rPr>
              <a:t>Равена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 дают представление о том, на сколько развит невербальный интеллект (тип мышления, опирающийся на образы и пространственные представления) и  умеет ли ребенок мыслить самостоятельно. Если школьники с заданиями теста не справляются, следовательно, учителям основной школы необходимо усилить работу по развитию самостоятельности, широких познавательных интересов и выполнению логических заданий с  опорой на схемы, графические изображения, пространственные закономерности.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764704"/>
          <a:ext cx="83174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1"/>
            <a:ext cx="7342584" cy="76470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Познавательные УУД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4869160"/>
            <a:ext cx="9144000" cy="19888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Школьный тест умственного развития (ШТУР-2) выявляет, насколько ученик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овладел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предлагаемыми ему в заданиях теста словами и понятиями, а также умениями выполнять с ними некоторые логические действия; всё это характеризует уровень умственного развития ребенка, существенный для успешного прохождения школьного курса.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836712"/>
          <a:ext cx="856895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1530</Words>
  <Application>Microsoft Office PowerPoint</Application>
  <PresentationFormat>Экран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Солнцестояние</vt:lpstr>
      <vt:lpstr>                 </vt:lpstr>
      <vt:lpstr>Психологический мониторинг как комплексная технология </vt:lpstr>
      <vt:lpstr>Актуальность проведения мониторинга</vt:lpstr>
      <vt:lpstr> Цель мониторинга: получение объективной информации о состоянии и динамике уровня сформированности универсальных учебных действий (УУД)  у   школьников среднего звена в условиях реализации  ФГОС ООО.</vt:lpstr>
      <vt:lpstr> Критерии оценки сформированности  УУД  у учащихся </vt:lpstr>
      <vt:lpstr>Психодиагностические методики</vt:lpstr>
      <vt:lpstr>Слайд 7</vt:lpstr>
      <vt:lpstr>Познавательные УУД</vt:lpstr>
      <vt:lpstr>Познавательные УУД</vt:lpstr>
      <vt:lpstr>Познавательные УУД</vt:lpstr>
      <vt:lpstr>Регулятивные  УУД</vt:lpstr>
      <vt:lpstr>Слайд 12</vt:lpstr>
      <vt:lpstr>Личностные УУД</vt:lpstr>
      <vt:lpstr>Личностные УУД</vt:lpstr>
      <vt:lpstr>Личностные УУД</vt:lpstr>
      <vt:lpstr>Личностные УУД</vt:lpstr>
      <vt:lpstr>Выводы:</vt:lpstr>
      <vt:lpstr>Рекомендации:</vt:lpstr>
      <vt:lpstr>Рекомендации учителям-предметникам: </vt:lpstr>
      <vt:lpstr>Контакты: Забелина Ирина Анатольевна, Тел.: (84656)21647, E-mail: izabella.an@yandex.ru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</dc:title>
  <dc:creator>Никита</dc:creator>
  <cp:lastModifiedBy>Забелина </cp:lastModifiedBy>
  <cp:revision>180</cp:revision>
  <dcterms:created xsi:type="dcterms:W3CDTF">2016-11-22T17:12:15Z</dcterms:created>
  <dcterms:modified xsi:type="dcterms:W3CDTF">2019-05-21T06:42:38Z</dcterms:modified>
</cp:coreProperties>
</file>