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5AE5-19CF-4A06-8853-BDF589A07D8B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99EB4-46CB-49B0-955A-499367665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1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9604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Содержание </a:t>
            </a:r>
            <a:r>
              <a:rPr lang="ru-RU" sz="4400" dirty="0"/>
              <a:t>карты развития обучающегося с </a:t>
            </a:r>
            <a:r>
              <a:rPr lang="ru-RU" sz="4400" dirty="0" smtClean="0"/>
              <a:t>ограниченными возможностями здоровья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 в ГБОУ СОШ № 3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города </a:t>
            </a:r>
            <a:r>
              <a:rPr lang="ru-RU" sz="4400" dirty="0"/>
              <a:t>Похвистнево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592888" cy="864095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Калинина Т.С. </a:t>
            </a:r>
          </a:p>
          <a:p>
            <a:pPr algn="r"/>
            <a:r>
              <a:rPr lang="ru-RU" dirty="0" smtClean="0"/>
              <a:t> зам. директора по УВР</a:t>
            </a:r>
          </a:p>
          <a:p>
            <a:pPr algn="r"/>
            <a:r>
              <a:rPr lang="ru-RU" dirty="0" smtClean="0"/>
              <a:t>17 марта 2017г.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7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Основные этапы </a:t>
            </a:r>
            <a:r>
              <a:rPr lang="ru-RU" sz="3200" b="1" dirty="0"/>
              <a:t>разработки и реализации индивидуального образовательного </a:t>
            </a:r>
            <a:r>
              <a:rPr lang="ru-RU" sz="3200" b="1" dirty="0" smtClean="0"/>
              <a:t>маршрута: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Выявление и анализ проблем развития ребенка с ОВЗ (на уровне школьного </a:t>
            </a:r>
            <a:r>
              <a:rPr lang="ru-RU" dirty="0" err="1"/>
              <a:t>ПМПк</a:t>
            </a:r>
            <a:r>
              <a:rPr lang="ru-RU" dirty="0"/>
              <a:t>) специалистами сопровождения (диагностика основным педагогом и специалистами сопровождения).</a:t>
            </a:r>
          </a:p>
          <a:p>
            <a:pPr lvl="0"/>
            <a:r>
              <a:rPr lang="ru-RU" dirty="0"/>
              <a:t>Определение возможности обучения конкретного  ребенка, условий и форм обучения (из заключения ПМПК).</a:t>
            </a:r>
          </a:p>
          <a:p>
            <a:pPr lvl="0"/>
            <a:r>
              <a:rPr lang="ru-RU" dirty="0"/>
              <a:t>Предварительное определение вида и объёма необходимой помощи (образовательной, логопедической, психолого-педагогической, медицинской), исходя из имеющихся или привлеченных </a:t>
            </a:r>
            <a:r>
              <a:rPr lang="ru-RU" dirty="0" smtClean="0"/>
              <a:t>ресурсов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6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/>
              <a:t>Структура ИОМ </a:t>
            </a:r>
            <a:r>
              <a:rPr lang="ru-RU" sz="3600" b="1" i="1" dirty="0" smtClean="0"/>
              <a:t>представлена </a:t>
            </a:r>
            <a:r>
              <a:rPr lang="ru-RU" sz="3600" b="1" i="1" dirty="0"/>
              <a:t>следующим образом: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17632" cy="4824536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/>
              <a:t>-титульный </a:t>
            </a:r>
            <a:r>
              <a:rPr lang="ru-RU" sz="3200" i="1" dirty="0" smtClean="0"/>
              <a:t>лист;</a:t>
            </a:r>
          </a:p>
          <a:p>
            <a:pPr marL="0" indent="0">
              <a:buNone/>
            </a:pPr>
            <a:r>
              <a:rPr lang="ru-RU" sz="3200" i="1" dirty="0"/>
              <a:t>-общие сведения об обучающемся;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-заключение ПМПК;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-характеристика обучающегося;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-согласие родителей/законных представителей на психолого-педагогическое сопровождение учащегося;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-коллегиальное заключение на </a:t>
            </a:r>
            <a:r>
              <a:rPr lang="ru-RU" sz="3200" i="1" dirty="0" smtClean="0"/>
              <a:t>обучающегося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45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1296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/>
              <a:t>1 блок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/>
              <a:t>Обучение. Освоение адаптированной основной образовательной программы НОО для обучающихся с </a:t>
            </a:r>
            <a:r>
              <a:rPr lang="ru-RU" sz="2800" b="1" i="1" dirty="0" smtClean="0"/>
              <a:t>ЗПР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b="1" i="1" u="sng" dirty="0" smtClean="0"/>
              <a:t>2 </a:t>
            </a:r>
            <a:r>
              <a:rPr lang="ru-RU" sz="2800" b="1" i="1" u="sng" dirty="0"/>
              <a:t>блок</a:t>
            </a:r>
            <a:endParaRPr lang="ru-RU" sz="2800" dirty="0"/>
          </a:p>
          <a:p>
            <a:r>
              <a:rPr lang="ru-RU" sz="2800" b="1" i="1" dirty="0"/>
              <a:t> Коррекционно-развивающая </a:t>
            </a:r>
            <a:r>
              <a:rPr lang="ru-RU" sz="2800" b="1" i="1" dirty="0" smtClean="0"/>
              <a:t>работа</a:t>
            </a:r>
          </a:p>
          <a:p>
            <a:endParaRPr lang="ru-RU" sz="2800" b="1" i="1" u="sng" dirty="0" smtClean="0"/>
          </a:p>
          <a:p>
            <a:r>
              <a:rPr lang="ru-RU" sz="2800" b="1" i="1" u="sng" dirty="0" smtClean="0"/>
              <a:t>3 </a:t>
            </a:r>
            <a:r>
              <a:rPr lang="ru-RU" sz="2800" b="1" i="1" u="sng" dirty="0"/>
              <a:t>блок</a:t>
            </a:r>
            <a:endParaRPr lang="ru-RU" sz="2800" dirty="0"/>
          </a:p>
          <a:p>
            <a:r>
              <a:rPr lang="ru-RU" sz="2800" b="1" i="1" dirty="0"/>
              <a:t> Социализация. Общие мероприятия по социализации</a:t>
            </a:r>
            <a:endParaRPr lang="ru-RU" sz="2800" dirty="0"/>
          </a:p>
          <a:p>
            <a:endParaRPr lang="ru-RU" sz="2800" b="1" i="1" u="sng" dirty="0" smtClean="0"/>
          </a:p>
          <a:p>
            <a:r>
              <a:rPr lang="ru-RU" sz="2800" b="1" i="1" u="sng" dirty="0" smtClean="0"/>
              <a:t>4 </a:t>
            </a:r>
            <a:r>
              <a:rPr lang="ru-RU" sz="2800" b="1" i="1" u="sng" dirty="0"/>
              <a:t>блок</a:t>
            </a:r>
            <a:endParaRPr lang="ru-RU" sz="2800" dirty="0"/>
          </a:p>
          <a:p>
            <a:r>
              <a:rPr lang="ru-RU" sz="2800" b="1" i="1" dirty="0"/>
              <a:t>Дневник динамического наблюдения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60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1088"/>
              </p:ext>
            </p:extLst>
          </p:nvPr>
        </p:nvGraphicFramePr>
        <p:xfrm>
          <a:off x="251519" y="1844821"/>
          <a:ext cx="8712968" cy="2808314"/>
        </p:xfrm>
        <a:graphic>
          <a:graphicData uri="http://schemas.openxmlformats.org/drawingml/2006/table">
            <a:tbl>
              <a:tblPr firstRow="1" firstCol="1" bandRow="1"/>
              <a:tblGrid>
                <a:gridCol w="304661"/>
                <a:gridCol w="304661"/>
                <a:gridCol w="304661"/>
                <a:gridCol w="304103"/>
                <a:gridCol w="303544"/>
                <a:gridCol w="358227"/>
                <a:gridCol w="395054"/>
                <a:gridCol w="395613"/>
                <a:gridCol w="252768"/>
                <a:gridCol w="252768"/>
                <a:gridCol w="252768"/>
                <a:gridCol w="349301"/>
                <a:gridCol w="333676"/>
                <a:gridCol w="318053"/>
                <a:gridCol w="302429"/>
                <a:gridCol w="318053"/>
                <a:gridCol w="395613"/>
                <a:gridCol w="345952"/>
                <a:gridCol w="330329"/>
                <a:gridCol w="314705"/>
                <a:gridCol w="299639"/>
                <a:gridCol w="363250"/>
                <a:gridCol w="426860"/>
                <a:gridCol w="395054"/>
                <a:gridCol w="395613"/>
                <a:gridCol w="395613"/>
              </a:tblGrid>
              <a:tr h="42475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речевого развития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восприятия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Общеучебные умения и навыки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Интеллектуальное развитие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Сформированность предпосылок учебной деятельности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Личностное развитие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879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Фонематическое представление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Словарный запас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Навыки словообразования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Грамматический строй речи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развития связной речи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Зрительное восприятие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Слуховое восприятие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Тактильное восприятие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Пространственная   ориентация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Временные представления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Конструктивная деятельность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мелкой моторики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Графические умения и навыки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Наглядно-образное решение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Словесно-логическое мышление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Аналитико-синтетическая деятельность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обобщающей функции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Способность понять и принять инструкцию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планировать свою деятельность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работать по алгоритму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Зрительно-моторные координации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Слухо-моторные координации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Самоконтроль и самооценка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Знание о ближайшем окружении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Ориентация в предметах и явлениях окружающей жизни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Сформированность социальных компетенций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57918"/>
              </p:ext>
            </p:extLst>
          </p:nvPr>
        </p:nvGraphicFramePr>
        <p:xfrm>
          <a:off x="395537" y="4869160"/>
          <a:ext cx="8291263" cy="360040"/>
        </p:xfrm>
        <a:graphic>
          <a:graphicData uri="http://schemas.openxmlformats.org/drawingml/2006/table">
            <a:tbl>
              <a:tblPr firstRow="1" firstCol="1" bandRow="1"/>
              <a:tblGrid>
                <a:gridCol w="351310"/>
                <a:gridCol w="1097360"/>
                <a:gridCol w="365500"/>
                <a:gridCol w="1280110"/>
                <a:gridCol w="426560"/>
                <a:gridCol w="1341171"/>
                <a:gridCol w="342925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Оптимальный уровень 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Достаточный уровень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Тревожный уровень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95" marR="46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671328"/>
              </p:ext>
            </p:extLst>
          </p:nvPr>
        </p:nvGraphicFramePr>
        <p:xfrm>
          <a:off x="395537" y="5661248"/>
          <a:ext cx="8150302" cy="360040"/>
        </p:xfrm>
        <a:graphic>
          <a:graphicData uri="http://schemas.openxmlformats.org/drawingml/2006/table">
            <a:tbl>
              <a:tblPr firstRow="1" firstCol="1" bandRow="1"/>
              <a:tblGrid>
                <a:gridCol w="275864"/>
                <a:gridCol w="861694"/>
                <a:gridCol w="287006"/>
                <a:gridCol w="1005197"/>
                <a:gridCol w="334954"/>
                <a:gridCol w="5385587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821" marR="36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Критический  уровень </a:t>
                      </a:r>
                    </a:p>
                  </a:txBody>
                  <a:tcPr marL="36821" marR="36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821" marR="36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Катастрофический  уровень</a:t>
                      </a:r>
                    </a:p>
                  </a:txBody>
                  <a:tcPr marL="36821" marR="36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821" marR="368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21" marR="368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016103"/>
            <a:ext cx="81369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Протокол диагностического обследования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06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228</Words>
  <Application>Microsoft Office PowerPoint</Application>
  <PresentationFormat>Экран (4:3)</PresentationFormat>
  <Paragraphs>96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  Содержание карты развития обучающегося с ограниченными возможностями здоровья  в ГБОУ СОШ № 3  города Похвистнево </vt:lpstr>
      <vt:lpstr>Основные этапы разработки и реализации индивидуального образовательного маршрута: </vt:lpstr>
      <vt:lpstr>Структура ИОМ представлена следующим образом: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Содержание карты развития обучающегося с ограниченными возможностями здоровья  в ГБОУ СОШ № 3  города Похвистнево </dc:title>
  <dc:creator>Учитель</dc:creator>
  <cp:lastModifiedBy>User</cp:lastModifiedBy>
  <cp:revision>5</cp:revision>
  <dcterms:created xsi:type="dcterms:W3CDTF">2017-03-16T19:41:30Z</dcterms:created>
  <dcterms:modified xsi:type="dcterms:W3CDTF">2017-03-17T05:38:30Z</dcterms:modified>
</cp:coreProperties>
</file>