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4" r:id="rId4"/>
    <p:sldId id="275" r:id="rId5"/>
    <p:sldId id="277" r:id="rId6"/>
    <p:sldId id="278" r:id="rId7"/>
    <p:sldId id="279" r:id="rId8"/>
    <p:sldId id="280" r:id="rId9"/>
    <p:sldId id="276" r:id="rId10"/>
    <p:sldId id="261" r:id="rId11"/>
    <p:sldId id="259" r:id="rId12"/>
    <p:sldId id="263" r:id="rId13"/>
    <p:sldId id="270" r:id="rId14"/>
    <p:sldId id="271" r:id="rId15"/>
    <p:sldId id="282" r:id="rId16"/>
    <p:sldId id="269" r:id="rId17"/>
    <p:sldId id="273" r:id="rId18"/>
    <p:sldId id="262" r:id="rId19"/>
    <p:sldId id="28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1" d="100"/>
          <a:sy n="71" d="100"/>
        </p:scale>
        <p:origin x="-25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106B4A3-4212-4E39-93DE-E053E8F69C28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06B4A3-4212-4E39-93DE-E053E8F69C28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06B4A3-4212-4E39-93DE-E053E8F69C28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106B4A3-4212-4E39-93DE-E053E8F69C28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f"/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iff"/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1916832"/>
            <a:ext cx="5105400" cy="2868168"/>
          </a:xfrm>
        </p:spPr>
        <p:txBody>
          <a:bodyPr/>
          <a:lstStyle/>
          <a:p>
            <a:r>
              <a:rPr lang="ru-RU" dirty="0" smtClean="0"/>
              <a:t>Организация деятельности школьного </a:t>
            </a:r>
            <a:r>
              <a:rPr lang="ru-RU" dirty="0" err="1" smtClean="0"/>
              <a:t>ПМП</a:t>
            </a:r>
            <a:r>
              <a:rPr lang="ru-RU" cap="small" dirty="0" err="1" smtClean="0"/>
              <a:t>к</a:t>
            </a:r>
            <a:r>
              <a:rPr lang="ru-RU" dirty="0" smtClean="0"/>
              <a:t> </a:t>
            </a:r>
            <a:r>
              <a:rPr lang="ru-RU" dirty="0" smtClean="0"/>
              <a:t>в соответствии с требованиями ФГОС </a:t>
            </a:r>
            <a:r>
              <a:rPr lang="ru-RU" dirty="0" smtClean="0"/>
              <a:t>ОВЗ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5229200"/>
            <a:ext cx="4106666" cy="1101248"/>
          </a:xfrm>
        </p:spPr>
        <p:txBody>
          <a:bodyPr>
            <a:noAutofit/>
          </a:bodyPr>
          <a:lstStyle/>
          <a:p>
            <a:r>
              <a:rPr lang="ru-RU" sz="2000" dirty="0" smtClean="0"/>
              <a:t>Н.П. </a:t>
            </a:r>
            <a:r>
              <a:rPr lang="ru-RU" sz="2000" dirty="0" err="1" smtClean="0"/>
              <a:t>Бамбурова</a:t>
            </a:r>
            <a:r>
              <a:rPr lang="ru-RU" sz="2000" dirty="0" smtClean="0"/>
              <a:t>, </a:t>
            </a:r>
          </a:p>
          <a:p>
            <a:r>
              <a:rPr lang="ru-RU" sz="2000" dirty="0" smtClean="0"/>
              <a:t>педагог-психолог ГБОУ СОШ </a:t>
            </a:r>
          </a:p>
          <a:p>
            <a:r>
              <a:rPr lang="ru-RU" sz="2000" dirty="0" smtClean="0"/>
              <a:t>им. М.К. Овсянникова с. </a:t>
            </a:r>
            <a:r>
              <a:rPr lang="ru-RU" sz="2000" dirty="0" err="1" smtClean="0"/>
              <a:t>Исаклы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/>
              <a:t>Мониторинг обеспеченности </a:t>
            </a:r>
            <a:r>
              <a:rPr lang="ru-RU" sz="1800" dirty="0" err="1" smtClean="0"/>
              <a:t>ПМП</a:t>
            </a:r>
            <a:r>
              <a:rPr lang="ru-RU" sz="1800" cap="small" dirty="0" err="1" smtClean="0"/>
              <a:t>к</a:t>
            </a:r>
            <a:r>
              <a:rPr lang="ru-RU" sz="1800" dirty="0" smtClean="0"/>
              <a:t> специалистами, осуществляющими </a:t>
            </a:r>
            <a:r>
              <a:rPr lang="ru-RU" sz="1800" dirty="0" err="1" smtClean="0"/>
              <a:t>психолого-медико-педагогическое</a:t>
            </a:r>
            <a:r>
              <a:rPr lang="ru-RU" sz="1800" dirty="0" smtClean="0"/>
              <a:t> сопровождение обучающихся</a:t>
            </a:r>
            <a:endParaRPr lang="ru-RU" sz="1800" dirty="0"/>
          </a:p>
        </p:txBody>
      </p:sp>
      <p:pic>
        <p:nvPicPr>
          <p:cNvPr id="6" name="Содержимое 5" descr="004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245718"/>
            <a:ext cx="3960440" cy="545142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/>
              <a:t>План   работы  </a:t>
            </a:r>
            <a:r>
              <a:rPr lang="ru-RU" sz="1800" dirty="0" err="1" smtClean="0"/>
              <a:t>ПМП</a:t>
            </a:r>
            <a:r>
              <a:rPr lang="ru-RU" sz="1400" dirty="0" err="1" smtClean="0"/>
              <a:t>к</a:t>
            </a:r>
            <a:r>
              <a:rPr lang="ru-RU" sz="1800" dirty="0" smtClean="0"/>
              <a:t>  </a:t>
            </a:r>
            <a:br>
              <a:rPr lang="ru-RU" sz="1800" dirty="0" smtClean="0"/>
            </a:br>
            <a:r>
              <a:rPr lang="ru-RU" sz="1800" dirty="0" smtClean="0"/>
              <a:t> ГБОУ СОШ им. М.К.Овсянникова с. Исаклы </a:t>
            </a:r>
            <a:br>
              <a:rPr lang="ru-RU" sz="1800" dirty="0" smtClean="0"/>
            </a:br>
            <a:r>
              <a:rPr lang="ru-RU" sz="1800" dirty="0" smtClean="0"/>
              <a:t> на 2016-2017 учебный год</a:t>
            </a:r>
            <a:endParaRPr lang="ru-RU" sz="1800" dirty="0"/>
          </a:p>
        </p:txBody>
      </p:sp>
      <p:pic>
        <p:nvPicPr>
          <p:cNvPr id="8" name="Содержимое 7" descr="006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908720"/>
            <a:ext cx="4176464" cy="574878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005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600019"/>
            <a:ext cx="4703320" cy="625798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50405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График плановых заседаний </a:t>
            </a:r>
            <a:r>
              <a:rPr lang="ru-RU" sz="2800" dirty="0" err="1" smtClean="0"/>
              <a:t>ПМП</a:t>
            </a:r>
            <a:r>
              <a:rPr lang="ru-RU" sz="2800" cap="small" dirty="0" err="1" smtClean="0"/>
              <a:t>к</a:t>
            </a:r>
            <a:endParaRPr lang="ru-RU" sz="2800" cap="smal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Журнал протоколов </a:t>
            </a:r>
            <a:r>
              <a:rPr lang="ru-RU" dirty="0" err="1" smtClean="0"/>
              <a:t>ПМП</a:t>
            </a:r>
            <a:r>
              <a:rPr lang="ru-RU" sz="2800" dirty="0" err="1" smtClean="0"/>
              <a:t>к</a:t>
            </a:r>
            <a:endParaRPr lang="ru-RU" sz="2800" dirty="0"/>
          </a:p>
        </p:txBody>
      </p:sp>
      <p:pic>
        <p:nvPicPr>
          <p:cNvPr id="4" name="Содержимое 3" descr="007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16169" y="1609725"/>
            <a:ext cx="3521062" cy="484663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8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008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404664"/>
            <a:ext cx="4467768" cy="6264696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ru-RU" dirty="0" smtClean="0"/>
              <a:t>Документация </a:t>
            </a:r>
            <a:r>
              <a:rPr lang="ru-RU" dirty="0" err="1" smtClean="0"/>
              <a:t>ПМП</a:t>
            </a:r>
            <a:r>
              <a:rPr lang="ru-RU" cap="small" dirty="0" err="1" smtClean="0"/>
              <a:t>к</a:t>
            </a:r>
            <a:endParaRPr lang="ru-RU" cap="small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274638" algn="just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n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Журнал записи детей на Консилиум;</a:t>
            </a:r>
          </a:p>
          <a:p>
            <a:pPr indent="274638" algn="just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n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Журнал заседаний Консилиума;</a:t>
            </a:r>
          </a:p>
          <a:p>
            <a:pPr indent="274638" algn="just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n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Журнал регистрации заключений и рекомендаций специалистов;</a:t>
            </a:r>
          </a:p>
          <a:p>
            <a:pPr indent="274638" algn="just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n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Журнал регистрации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обучающихся с ОВЗ</a:t>
            </a:r>
          </a:p>
          <a:p>
            <a:pPr indent="274638" algn="just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n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График плановых заседаний Консилиума;</a:t>
            </a:r>
          </a:p>
          <a:p>
            <a:pPr indent="274638" algn="just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n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Карта развития учащегося;</a:t>
            </a:r>
          </a:p>
          <a:p>
            <a:pPr indent="274638" algn="just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n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Списки детей с ОВЗ по классам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Журнал записи детей на </a:t>
            </a:r>
            <a:r>
              <a:rPr lang="ru-RU" dirty="0" err="1" smtClean="0"/>
              <a:t>ПМП</a:t>
            </a:r>
            <a:r>
              <a:rPr lang="ru-RU" sz="2400" dirty="0" err="1" smtClean="0"/>
              <a:t>к</a:t>
            </a:r>
            <a:endParaRPr lang="ru-RU" dirty="0"/>
          </a:p>
        </p:txBody>
      </p:sp>
      <p:pic>
        <p:nvPicPr>
          <p:cNvPr id="8" name="Содержимое 7" descr="012.t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3691" y="1600200"/>
            <a:ext cx="3288093" cy="4525963"/>
          </a:xfrm>
        </p:spPr>
      </p:pic>
      <p:pic>
        <p:nvPicPr>
          <p:cNvPr id="9" name="Содержимое 8" descr="002.t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95937" y="1600200"/>
            <a:ext cx="3888432" cy="5261044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0876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Журнал регистрации заключений и рекомендаций специалистов и коллегиального заключения и рекомендаций </a:t>
            </a:r>
            <a:r>
              <a:rPr lang="ru-RU" sz="2800" dirty="0" err="1" smtClean="0"/>
              <a:t>ПМПк</a:t>
            </a:r>
            <a:endParaRPr lang="ru-RU" sz="2800" dirty="0"/>
          </a:p>
        </p:txBody>
      </p:sp>
      <p:pic>
        <p:nvPicPr>
          <p:cNvPr id="4" name="Содержимое 3" descr="011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75564" y="1773238"/>
            <a:ext cx="3636595" cy="5005666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28640"/>
          </a:xfrm>
        </p:spPr>
        <p:txBody>
          <a:bodyPr>
            <a:noAutofit/>
          </a:bodyPr>
          <a:lstStyle/>
          <a:p>
            <a:pPr algn="ctr"/>
            <a:endParaRPr lang="ru-RU" sz="2400" dirty="0"/>
          </a:p>
        </p:txBody>
      </p:sp>
      <p:pic>
        <p:nvPicPr>
          <p:cNvPr id="8" name="Содержимое 7" descr="009.t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5961" y="1052736"/>
            <a:ext cx="4108007" cy="5654551"/>
          </a:xfrm>
        </p:spPr>
      </p:pic>
      <p:pic>
        <p:nvPicPr>
          <p:cNvPr id="9" name="Содержимое 8" descr="010.t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11960" y="980728"/>
            <a:ext cx="4099788" cy="5643237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6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Анализ деятельности </a:t>
            </a:r>
            <a:r>
              <a:rPr lang="ru-RU" dirty="0" err="1" smtClean="0"/>
              <a:t>ПМП</a:t>
            </a:r>
            <a:r>
              <a:rPr lang="ru-RU" cap="small" dirty="0" err="1" smtClean="0"/>
              <a:t>к</a:t>
            </a:r>
            <a:r>
              <a:rPr lang="ru-RU" cap="small" dirty="0" smtClean="0"/>
              <a:t> ГБОУ СОШ им. М.К. Овсянникова с. </a:t>
            </a:r>
            <a:r>
              <a:rPr lang="ru-RU" cap="small" dirty="0" err="1" smtClean="0"/>
              <a:t>Исаклы</a:t>
            </a:r>
            <a:endParaRPr lang="ru-RU" cap="small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51520" y="1609416"/>
            <a:ext cx="7444680" cy="5248584"/>
          </a:xfrm>
        </p:spPr>
        <p:txBody>
          <a:bodyPr>
            <a:normAutofit fontScale="40000" lnSpcReduction="20000"/>
          </a:bodyPr>
          <a:lstStyle/>
          <a:p>
            <a:pPr lvl="0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Статистический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отчет деятельности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количество заседаний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за период 2015-2016 учебный год –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заседания (03.09.15; 04.12.15; 08.02.16; 25.04.16).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— количество детей, прошедших консилиум за отчетный период – 64 человека.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выявленные проблемы детей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: неуспеваемость,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обучение детей с ЗПР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НПР, ОНР 3, 4ур.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Выполнение 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рекомендаций ПМПК о создании специальных условий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: в школе имеются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программно-дидактические материалы, составленные 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 соответствии с программой обучения и специальными образовательными условиями.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Имеются специалисты – психолог, социальный педагог.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—созданы условия для обучения и развития детей-инвалидов в соответствии с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индивидуальной программой реабилитации или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ребенка-инвалида: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условия по организации обучения, психолого-педагогическая помощь, обеспечение профессиональной ориентации (в соответствии с Приказом министерства труда и социальной защиты РФ от 15.10.2015 г. № 723н «Об утверждении формы и Порядка предоставления органами  исполнительной власти субъектов Российской Федерации, органами местного самоуправления и организациями независимо от их организационно-правовых форм информации об исполнении возложенных на них индивидуальной программой реабилитации или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инвалида и индивидуальной программой реабилитации или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ребенка-инвалида мероприятий в федеральные государственные учреждения медико-социальной экспертизы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– Получение общего образования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детьми-инвалидами на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дому с использованием ДОТ.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Межведомственное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(наличие договоров о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сотрудничестве: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Договор о взаимодействии №26 от 10.01.2012г с ГБУ СО «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Похвистневский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ЦДиК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», Договор о сотрудничестве с РЦ от 09.01.2014 г)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Трудности, встречающиеся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в деятельности консилиума: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недостаточное обеспечение кадрами (отсутствие дефектолога, логопеда, не хватает педагогов - психологов на количество детей с ОВЗ).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83152" cy="876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7228656" cy="5445224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Рекомендательное письмо Министерства образования РФ от 27.03.2000г. №27/901-6 «О психолого –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медико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-педагогическом консилиуме (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) образовательного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учреждения»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целях обеспечения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комплексной специализированной помощи детям и подросткам с отклонениями в развитии и/или состояниями декомпенсации в условиях образовательного учреждения.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письме даны методические рекомендации: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— о порядке создания и организации работы психолого-медико-педагогического консилиума (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) образовательного учреждения;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— о формах учета деятельности специалистов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55782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 smtClean="0"/>
              <a:t>Основные положения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может быть создан на базе образовательного учреждения любого типа и вида независимо от организационно-правовой формы приказом руководителя образовательного учреждения при наличии соответствующих специалистов.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2.В соответствии с документом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работы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является обеспечение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диагностико-коррекционного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психолого-медико-педагогического сопровождения обучающихся, воспитанников с отклонениями в развитии и/или состояниями декомпенсации, исходя из реальных возможностей образовательного учреждения и в соответствии со специальными образовательными потребностями, возрастными и индивидуальными особенностями, состоянием соматического и нервно-психического здоровья обучающихся, воспитанников.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Задачи </a:t>
            </a:r>
            <a:r>
              <a:rPr lang="ru-RU" dirty="0" err="1" smtClean="0"/>
              <a:t>ПМП</a:t>
            </a:r>
            <a:r>
              <a:rPr lang="ru-RU" sz="2400" dirty="0" err="1" smtClean="0"/>
              <a:t>к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6851104" cy="525658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образовательного учреждения являются: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выявление и ранняя (с первых дней пребывания ребенка в образовательном учреждении) диагностика отклонений в развитии и/или состояний декомпенсации;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профилактика физических, интеллектуальных и эмоционально-личностных перегрузок и срывов;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выявление резервных возможностей развития;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определение характера, продолжительности и эффективности специальной (коррекционной) помощи в рамках имеющихся в данном образовательном учреждении возможностей;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подготовка и ведение документации, отражающей актуальное развитие ребенка, динамику его состояния, уровень школьной успешности.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Общее руководство </a:t>
            </a:r>
            <a:r>
              <a:rPr lang="ru-RU" dirty="0" err="1" smtClean="0"/>
              <a:t>ПМПк</a:t>
            </a:r>
            <a:r>
              <a:rPr lang="ru-RU" dirty="0" smtClean="0"/>
              <a:t> возлагается на руководителя образовательного учреждения.</a:t>
            </a:r>
          </a:p>
          <a:p>
            <a:r>
              <a:rPr lang="ru-RU" dirty="0" err="1" smtClean="0"/>
              <a:t>ПМПк</a:t>
            </a:r>
            <a:r>
              <a:rPr lang="ru-RU" dirty="0" smtClean="0"/>
              <a:t> образовательного учреждения в своей деятельности руководствуется уставом образовательного учреждения, договором между образовательным учреждением и родителями (законными представителями) обучающегося, воспитанника, договором между </a:t>
            </a:r>
            <a:r>
              <a:rPr lang="ru-RU" dirty="0" err="1" smtClean="0"/>
              <a:t>ПМПк</a:t>
            </a:r>
            <a:r>
              <a:rPr lang="ru-RU" dirty="0" smtClean="0"/>
              <a:t> и ПМПК.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Примерный состав </a:t>
            </a:r>
            <a:r>
              <a:rPr lang="ru-RU" dirty="0" err="1" smtClean="0"/>
              <a:t>ПМП</a:t>
            </a:r>
            <a:r>
              <a:rPr lang="ru-RU" cap="small" dirty="0" err="1" smtClean="0"/>
              <a:t>к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заместитель </a:t>
            </a:r>
            <a:r>
              <a:rPr lang="ru-RU" dirty="0" smtClean="0"/>
              <a:t>руководителя образовательного учреждения по учебно-воспитательной работе (председатель консилиума), </a:t>
            </a:r>
            <a:endParaRPr lang="ru-RU" dirty="0" smtClean="0"/>
          </a:p>
          <a:p>
            <a:r>
              <a:rPr lang="ru-RU" dirty="0" smtClean="0"/>
              <a:t>учителя с </a:t>
            </a:r>
            <a:r>
              <a:rPr lang="ru-RU" dirty="0" smtClean="0"/>
              <a:t>большим опытом работы, </a:t>
            </a:r>
            <a:endParaRPr lang="ru-RU" dirty="0" smtClean="0"/>
          </a:p>
          <a:p>
            <a:r>
              <a:rPr lang="ru-RU" dirty="0" smtClean="0"/>
              <a:t>учителя </a:t>
            </a:r>
            <a:r>
              <a:rPr lang="ru-RU" dirty="0" smtClean="0"/>
              <a:t>(воспитатели) специальных (коррекционных) классов/групп, </a:t>
            </a:r>
            <a:endParaRPr lang="ru-RU" dirty="0" smtClean="0"/>
          </a:p>
          <a:p>
            <a:r>
              <a:rPr lang="ru-RU" dirty="0" smtClean="0"/>
              <a:t>педагог-психолог</a:t>
            </a:r>
            <a:r>
              <a:rPr lang="ru-RU" dirty="0" smtClean="0"/>
              <a:t>, учитель-дефектолог и/или учитель-логопед, </a:t>
            </a:r>
            <a:endParaRPr lang="ru-RU" dirty="0" smtClean="0"/>
          </a:p>
          <a:p>
            <a:r>
              <a:rPr lang="ru-RU" dirty="0" smtClean="0"/>
              <a:t>врач-педиатр </a:t>
            </a:r>
            <a:r>
              <a:rPr lang="ru-RU" dirty="0" smtClean="0"/>
              <a:t>(невропатолог, психиатр), медицинская сестра.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8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7488832" cy="561902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Обследование ребенка специалистами </a:t>
            </a:r>
            <a:r>
              <a:rPr lang="ru-RU" dirty="0" err="1" smtClean="0"/>
              <a:t>ПМПк</a:t>
            </a:r>
            <a:r>
              <a:rPr lang="ru-RU" dirty="0" smtClean="0"/>
              <a:t> осуществляется по инициативе родителей (законных представителей) или сотрудников образовательного учреждения с согласия родителей (законных представителей) на основании договора между образовательным учреждением и родителями (законными представителями) обучающихся, воспитанников. Медицинский работник, представляющий интересы ребенка в образовательном учреждении, при наличии показаний и с согласия родителей (законных представителей) направляет ребенка в детскую поликлинику.</a:t>
            </a:r>
          </a:p>
          <a:p>
            <a:r>
              <a:rPr lang="ru-RU" dirty="0" smtClean="0"/>
              <a:t>Периодичность проведения </a:t>
            </a:r>
            <a:r>
              <a:rPr lang="ru-RU" dirty="0" err="1" smtClean="0"/>
              <a:t>ПМПк</a:t>
            </a:r>
            <a:r>
              <a:rPr lang="ru-RU" dirty="0" smtClean="0"/>
              <a:t> определяется реальным запросом образовательного учреждения на комплексное, всестороннее обсуждение проблем детей с отклонениями в развитии и/или состояниями декомпенсации; плановые </a:t>
            </a:r>
            <a:r>
              <a:rPr lang="ru-RU" dirty="0" err="1" smtClean="0"/>
              <a:t>ПМПк</a:t>
            </a:r>
            <a:r>
              <a:rPr lang="ru-RU" dirty="0" smtClean="0"/>
              <a:t> проводятся не реже одного раза в квартал.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Приказ о работе </a:t>
            </a:r>
            <a:r>
              <a:rPr lang="ru-RU" dirty="0" err="1" smtClean="0"/>
              <a:t>ПМП</a:t>
            </a:r>
            <a:r>
              <a:rPr lang="ru-RU" sz="2800" dirty="0" err="1" smtClean="0"/>
              <a:t>к</a:t>
            </a:r>
            <a:endParaRPr lang="ru-RU" sz="2800" dirty="0"/>
          </a:p>
        </p:txBody>
      </p:sp>
      <p:pic>
        <p:nvPicPr>
          <p:cNvPr id="4" name="Содержимое 3" descr="001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948368"/>
            <a:ext cx="4248472" cy="584789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Положение о школьном </a:t>
            </a:r>
            <a:r>
              <a:rPr lang="ru-RU" dirty="0" err="1" smtClean="0"/>
              <a:t>ПМП</a:t>
            </a:r>
            <a:r>
              <a:rPr lang="ru-RU" sz="3100" dirty="0" err="1" smtClean="0"/>
              <a:t>к</a:t>
            </a:r>
            <a:endParaRPr lang="ru-RU" sz="3100" dirty="0"/>
          </a:p>
        </p:txBody>
      </p:sp>
      <p:pic>
        <p:nvPicPr>
          <p:cNvPr id="4" name="Содержимое 3" descr="003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940227"/>
            <a:ext cx="4176464" cy="574878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327</TotalTime>
  <Words>791</Words>
  <Application>Microsoft Office PowerPoint</Application>
  <PresentationFormat>Экран (4:3)</PresentationFormat>
  <Paragraphs>55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Организация деятельности школьного ПМПк в соответствии с требованиями ФГОС ОВЗ</vt:lpstr>
      <vt:lpstr>Нормативно-правовая база</vt:lpstr>
      <vt:lpstr>Основные положения</vt:lpstr>
      <vt:lpstr>Задачи ПМПк</vt:lpstr>
      <vt:lpstr>Слайд 5</vt:lpstr>
      <vt:lpstr>Примерный состав ПМПк:</vt:lpstr>
      <vt:lpstr>Слайд 7</vt:lpstr>
      <vt:lpstr>Приказ о работе ПМПк</vt:lpstr>
      <vt:lpstr>Положение о школьном ПМПк</vt:lpstr>
      <vt:lpstr>Мониторинг обеспеченности ПМПк специалистами, осуществляющими психолого-медико-педагогическое сопровождение обучающихся</vt:lpstr>
      <vt:lpstr>План   работы  ПМПк    ГБОУ СОШ им. М.К.Овсянникова с. Исаклы   на 2016-2017 учебный год</vt:lpstr>
      <vt:lpstr>График плановых заседаний ПМПк</vt:lpstr>
      <vt:lpstr>Журнал протоколов ПМПк</vt:lpstr>
      <vt:lpstr>Слайд 14</vt:lpstr>
      <vt:lpstr>Документация ПМПк</vt:lpstr>
      <vt:lpstr>Журнал записи детей на ПМПк</vt:lpstr>
      <vt:lpstr>Журнал регистрации заключений и рекомендаций специалистов и коллегиального заключения и рекомендаций ПМПк</vt:lpstr>
      <vt:lpstr>Слайд 18</vt:lpstr>
      <vt:lpstr>   Анализ деятельности ПМПк ГБОУ СОШ им. М.К. Овсянникова с. Исаклы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деятельности школьного ПМПк в соответствии с требованиями ФГОС ОВЗ.</dc:title>
  <dc:creator>Админ</dc:creator>
  <cp:lastModifiedBy>Забелина </cp:lastModifiedBy>
  <cp:revision>12</cp:revision>
  <dcterms:created xsi:type="dcterms:W3CDTF">2017-03-16T04:04:02Z</dcterms:created>
  <dcterms:modified xsi:type="dcterms:W3CDTF">2017-03-16T12:29:16Z</dcterms:modified>
</cp:coreProperties>
</file>