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8" r:id="rId3"/>
    <p:sldId id="310" r:id="rId4"/>
    <p:sldId id="358" r:id="rId5"/>
    <p:sldId id="359" r:id="rId6"/>
    <p:sldId id="369" r:id="rId7"/>
    <p:sldId id="370" r:id="rId8"/>
    <p:sldId id="371" r:id="rId9"/>
    <p:sldId id="360" r:id="rId10"/>
    <p:sldId id="373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4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B81"/>
    <a:srgbClr val="3333CC"/>
    <a:srgbClr val="FFFFAB"/>
    <a:srgbClr val="FFFF97"/>
    <a:srgbClr val="FFFF66"/>
    <a:srgbClr val="CCFFCC"/>
    <a:srgbClr val="CCFF99"/>
    <a:srgbClr val="CCCCFF"/>
    <a:srgbClr val="CCE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6135-9331-4DFE-BCC6-DE8AF8ED6B5C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F787-56EA-4CF2-8A24-9068099B2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6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59591-0FB3-4544-8729-4034AB172FF9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527C6-3F3E-40CB-A5C5-78262338F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4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36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Times New Roman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Times New Roman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Times New Roman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imes New Roman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charset="0"/>
                  </a:endParaRPr>
                </a:p>
              </p:txBody>
            </p:sp>
          </p:grpSp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imes New Roman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imes New Roman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imes New Roman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imes New Roman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imes New Roman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kumimoji="1" lang="ru-RU" sz="2400">
                    <a:latin typeface="Times New Roman" charset="0"/>
                  </a:endParaRPr>
                </a:p>
              </p:txBody>
            </p:sp>
          </p:grpSp>
        </p:grpSp>
      </p:grp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135F68-4EB5-40F3-9108-67E2CB891D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amanac_school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208" y="1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Окружной методический семинар </a:t>
            </a:r>
            <a:endParaRPr lang="ru-RU" dirty="0">
              <a:latin typeface="+mj-lt"/>
            </a:endParaRPr>
          </a:p>
          <a:p>
            <a:pPr algn="ctr"/>
            <a:r>
              <a:rPr lang="ru-RU" b="1" dirty="0">
                <a:latin typeface="+mj-lt"/>
              </a:rPr>
              <a:t>«Организация и содержание комплексной помощи детям с ОВЗ в общеобразовательной школе в соответствии с требованиями ФГОС</a:t>
            </a:r>
            <a:r>
              <a:rPr lang="ru-RU" b="1" dirty="0" smtClean="0">
                <a:latin typeface="+mj-lt"/>
              </a:rPr>
              <a:t>»</a:t>
            </a:r>
            <a:endParaRPr lang="ru-RU" kern="50" dirty="0" smtClean="0">
              <a:solidFill>
                <a:srgbClr val="696464"/>
              </a:solidFill>
              <a:latin typeface="+mj-lt"/>
              <a:ea typeface="Andale Sans UI"/>
              <a:cs typeface="Arial" panose="020B0604020202020204" pitchFamily="34" charset="0"/>
            </a:endParaRPr>
          </a:p>
          <a:p>
            <a:pPr algn="ctr">
              <a:buClr>
                <a:srgbClr val="D34817"/>
              </a:buClr>
              <a:buSzPct val="85000"/>
              <a:defRPr/>
            </a:pPr>
            <a:endParaRPr lang="ru-RU" kern="50" dirty="0" smtClean="0">
              <a:solidFill>
                <a:srgbClr val="696464"/>
              </a:solidFill>
              <a:ea typeface="Andale Sans UI"/>
              <a:cs typeface="Arial" panose="020B0604020202020204" pitchFamily="34" charset="0"/>
            </a:endParaRPr>
          </a:p>
          <a:p>
            <a:pPr algn="ctr">
              <a:buClr>
                <a:srgbClr val="D34817"/>
              </a:buClr>
              <a:buSzPct val="85000"/>
              <a:defRPr/>
            </a:pPr>
            <a:endParaRPr lang="ru-RU" kern="50" dirty="0">
              <a:solidFill>
                <a:srgbClr val="696464"/>
              </a:solidFill>
              <a:ea typeface="Andale Sans UI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2195736" y="1556792"/>
            <a:ext cx="6541194" cy="511256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введения ФГОС обучающихся 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Аверина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НатальяАлександровна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заместитель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директора по УВР ГБОУ СОШ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им.А.М.Шулайкина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Старый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Аманак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17.03.2017 </a:t>
            </a:r>
            <a:r>
              <a:rPr lang="ru-RU" sz="1800" b="1" dirty="0" smtClean="0">
                <a:solidFill>
                  <a:schemeClr val="tx1"/>
                </a:solidFill>
              </a:rPr>
              <a:t>г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52128"/>
          </a:xfrm>
        </p:spPr>
        <p:txBody>
          <a:bodyPr/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        </a:t>
            </a:r>
            <a:r>
              <a:rPr lang="ru-RU" sz="2000" dirty="0" smtClean="0"/>
              <a:t>Адаптированная основная общеобразовательная программа </a:t>
            </a:r>
            <a:r>
              <a:rPr lang="ru-RU" sz="2000" dirty="0"/>
              <a:t>начального общего образования обучающихся с задержкой психического </a:t>
            </a:r>
            <a:r>
              <a:rPr lang="ru-RU" sz="2000" dirty="0" smtClean="0"/>
              <a:t>развития</a:t>
            </a:r>
            <a:r>
              <a:rPr lang="ru-RU" sz="2800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7"/>
          <a:stretch/>
        </p:blipFill>
        <p:spPr>
          <a:xfrm>
            <a:off x="3347864" y="1196752"/>
            <a:ext cx="3528392" cy="5553995"/>
          </a:xfrm>
        </p:spPr>
      </p:pic>
    </p:spTree>
    <p:extLst>
      <p:ext uri="{BB962C8B-B14F-4D97-AF65-F5344CB8AC3E}">
        <p14:creationId xmlns:p14="http://schemas.microsoft.com/office/powerpoint/2010/main" val="22179903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lvl="0"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О </a:t>
            </a:r>
            <a:r>
              <a:rPr lang="ru-RU" sz="2800" b="1" dirty="0"/>
              <a:t>переходе на ФГОС НОО обучающихся с ОВЗ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8086"/>
          <a:stretch/>
        </p:blipFill>
        <p:spPr>
          <a:xfrm>
            <a:off x="2483768" y="908720"/>
            <a:ext cx="5014942" cy="5506602"/>
          </a:xfrm>
        </p:spPr>
      </p:pic>
    </p:spTree>
    <p:extLst>
      <p:ext uri="{BB962C8B-B14F-4D97-AF65-F5344CB8AC3E}">
        <p14:creationId xmlns:p14="http://schemas.microsoft.com/office/powerpoint/2010/main" val="426315778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 внесении изменений в локальные акты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b="13608"/>
          <a:stretch/>
        </p:blipFill>
        <p:spPr>
          <a:xfrm>
            <a:off x="2555776" y="923698"/>
            <a:ext cx="5040560" cy="5415182"/>
          </a:xfrm>
        </p:spPr>
      </p:pic>
    </p:spTree>
    <p:extLst>
      <p:ext uri="{BB962C8B-B14F-4D97-AF65-F5344CB8AC3E}">
        <p14:creationId xmlns:p14="http://schemas.microsoft.com/office/powerpoint/2010/main" val="273508415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lvl="0"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Об утверждении </a:t>
            </a:r>
            <a:r>
              <a:rPr lang="ru-RU" sz="2800" b="1" dirty="0"/>
              <a:t>плана-графика повышения квалификации педагогов</a:t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4"/>
          <a:stretch/>
        </p:blipFill>
        <p:spPr>
          <a:xfrm>
            <a:off x="2627784" y="822654"/>
            <a:ext cx="5400600" cy="5397609"/>
          </a:xfrm>
        </p:spPr>
      </p:pic>
    </p:spTree>
    <p:extLst>
      <p:ext uri="{BB962C8B-B14F-4D97-AF65-F5344CB8AC3E}">
        <p14:creationId xmlns:p14="http://schemas.microsoft.com/office/powerpoint/2010/main" val="12509636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lvl="0"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О </a:t>
            </a:r>
            <a:r>
              <a:rPr lang="ru-RU" sz="2800" dirty="0"/>
              <a:t>внесении </a:t>
            </a:r>
            <a:r>
              <a:rPr lang="ru-RU" sz="2800" dirty="0" smtClean="0"/>
              <a:t>изменений </a:t>
            </a:r>
            <a:r>
              <a:rPr lang="ru-RU" sz="2800" dirty="0"/>
              <a:t>в должностные </a:t>
            </a:r>
            <a:r>
              <a:rPr lang="ru-RU" sz="2800" dirty="0" smtClean="0"/>
              <a:t>инструкции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2"/>
          <a:stretch/>
        </p:blipFill>
        <p:spPr>
          <a:xfrm>
            <a:off x="2123728" y="836712"/>
            <a:ext cx="4968811" cy="5395731"/>
          </a:xfrm>
        </p:spPr>
      </p:pic>
    </p:spTree>
    <p:extLst>
      <p:ext uri="{BB962C8B-B14F-4D97-AF65-F5344CB8AC3E}">
        <p14:creationId xmlns:p14="http://schemas.microsoft.com/office/powerpoint/2010/main" val="242784522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440160"/>
          </a:xfrm>
        </p:spPr>
        <p:txBody>
          <a:bodyPr/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       Об </a:t>
            </a:r>
            <a:r>
              <a:rPr lang="ru-RU" sz="2400" dirty="0"/>
              <a:t>утверждении Адаптированной основной общеобразовательной программы начального общего образования обучающихся с задержкой психического развития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8"/>
          <a:stretch/>
        </p:blipFill>
        <p:spPr>
          <a:xfrm>
            <a:off x="3059832" y="1556792"/>
            <a:ext cx="4475656" cy="4857327"/>
          </a:xfrm>
        </p:spPr>
      </p:pic>
    </p:spTree>
    <p:extLst>
      <p:ext uri="{BB962C8B-B14F-4D97-AF65-F5344CB8AC3E}">
        <p14:creationId xmlns:p14="http://schemas.microsoft.com/office/powerpoint/2010/main" val="183267209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936104"/>
          </a:xfrm>
        </p:spPr>
        <p:txBody>
          <a:bodyPr/>
          <a:lstStyle/>
          <a:p>
            <a:pPr lvl="0" algn="ctr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       </a:t>
            </a:r>
            <a:r>
              <a:rPr lang="ru-RU" sz="2800" dirty="0" smtClean="0"/>
              <a:t>Об </a:t>
            </a:r>
            <a:r>
              <a:rPr lang="ru-RU" sz="2800" dirty="0"/>
              <a:t>утверждении списка учебников для 1 класса на 2016-2017 </a:t>
            </a:r>
            <a:r>
              <a:rPr lang="ru-RU" sz="2800" dirty="0" err="1" smtClean="0"/>
              <a:t>уч.год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7"/>
          <a:stretch/>
        </p:blipFill>
        <p:spPr>
          <a:xfrm>
            <a:off x="2555776" y="1340768"/>
            <a:ext cx="4837323" cy="5001343"/>
          </a:xfrm>
        </p:spPr>
      </p:pic>
    </p:spTree>
    <p:extLst>
      <p:ext uri="{BB962C8B-B14F-4D97-AF65-F5344CB8AC3E}">
        <p14:creationId xmlns:p14="http://schemas.microsoft.com/office/powerpoint/2010/main" val="42677270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936104"/>
          </a:xfrm>
        </p:spPr>
        <p:txBody>
          <a:bodyPr/>
          <a:lstStyle/>
          <a:p>
            <a:pPr lvl="0"/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/>
              <a:t>      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                </a:t>
            </a:r>
            <a:r>
              <a:rPr lang="ru-RU" sz="2800" b="1" dirty="0" smtClean="0"/>
              <a:t>Об </a:t>
            </a:r>
            <a:r>
              <a:rPr lang="ru-RU" sz="2800" b="1" dirty="0"/>
              <a:t>утверждении планов и </a:t>
            </a:r>
            <a:r>
              <a:rPr lang="ru-RU" sz="2800" b="1" dirty="0" smtClean="0"/>
              <a:t>программ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>
          <a:xfrm>
            <a:off x="2555776" y="1196752"/>
            <a:ext cx="4996932" cy="5301208"/>
          </a:xfrm>
        </p:spPr>
      </p:pic>
    </p:spTree>
    <p:extLst>
      <p:ext uri="{BB962C8B-B14F-4D97-AF65-F5344CB8AC3E}">
        <p14:creationId xmlns:p14="http://schemas.microsoft.com/office/powerpoint/2010/main" val="23464706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2555776" y="1268760"/>
            <a:ext cx="5688632" cy="2304256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190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altLang="ru-RU" b="1" dirty="0" smtClean="0">
                <a:solidFill>
                  <a:srgbClr val="190B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rgbClr val="190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337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1559" y="4023066"/>
            <a:ext cx="5760137" cy="1926213"/>
          </a:xfrm>
        </p:spPr>
        <p:txBody>
          <a:bodyPr>
            <a:noAutofit/>
          </a:bodyPr>
          <a:lstStyle/>
          <a:p>
            <a:pPr algn="r"/>
            <a:r>
              <a:rPr lang="en-US" altLang="ru-R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amanac_school@mail.ru</a:t>
            </a:r>
            <a:endParaRPr lang="ru-RU" altLang="ru-RU" sz="2000" i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000" b="1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8(84656)44520</a:t>
            </a:r>
          </a:p>
          <a:p>
            <a:pPr algn="r"/>
            <a:r>
              <a:rPr lang="ru-RU" altLang="ru-RU" sz="2000" i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89277564046</a:t>
            </a:r>
          </a:p>
          <a:p>
            <a:pPr algn="r"/>
            <a:r>
              <a:rPr lang="en-US" sz="2000" b="0" dirty="0"/>
              <a:t>averina.natalja2010@yandex.ru</a:t>
            </a:r>
            <a:endParaRPr lang="ru-RU" altLang="ru-RU" sz="2000" b="1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30" y="188640"/>
            <a:ext cx="212081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1040677" cy="10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539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7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90B81"/>
                </a:solidFill>
              </a:rPr>
              <a:t>Пакет документов</a:t>
            </a:r>
            <a:endParaRPr lang="ru-RU" b="1" dirty="0">
              <a:solidFill>
                <a:srgbClr val="190B8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84784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Нормативно-правовые документы федерального и регионального уровней.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Устав ОО.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Приказы ОО.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Локальные акты ОО (вновь созданные или с внесенными изменениями).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Иные документы, регламентирующие процесс введения ФГОС ОВЗ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/>
              <a:t>Нормативно-правовые документы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федерального уровня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marL="0" indent="0">
              <a:buNone/>
            </a:pPr>
            <a:r>
              <a:rPr lang="ru-RU" sz="1400" b="0" dirty="0" smtClean="0"/>
              <a:t>- Федеральный </a:t>
            </a:r>
            <a:r>
              <a:rPr lang="ru-RU" sz="1400" b="0" dirty="0"/>
              <a:t>закон Российской Федерации от 29 декабря 2012 г. N 273-ФЗ "Об образовании в Российской Федерации"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 Приказ </a:t>
            </a:r>
            <a:r>
              <a:rPr lang="ru-RU" sz="1400" b="0" dirty="0" err="1">
                <a:solidFill>
                  <a:schemeClr val="tx2"/>
                </a:solidFill>
              </a:rPr>
              <a:t>минобрнауки</a:t>
            </a:r>
            <a:r>
              <a:rPr lang="ru-RU" sz="1400" b="0" dirty="0">
                <a:solidFill>
                  <a:schemeClr val="tx2"/>
                </a:solidFill>
              </a:rPr>
              <a:t> России от 19.12.14г.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 Приказ </a:t>
            </a:r>
            <a:r>
              <a:rPr lang="ru-RU" sz="1400" b="0" dirty="0" err="1">
                <a:solidFill>
                  <a:schemeClr val="tx2"/>
                </a:solidFill>
              </a:rPr>
              <a:t>минобрнауки</a:t>
            </a:r>
            <a:r>
              <a:rPr lang="ru-RU" sz="1400" b="0" dirty="0">
                <a:solidFill>
                  <a:schemeClr val="tx2"/>
                </a:solidFill>
              </a:rPr>
              <a:t> России от 19.12.14г. № 1599 «Об утверждении федерального государственного образовательного стандарта образования обучающихся с умственной отсталостью (</a:t>
            </a:r>
            <a:r>
              <a:rPr lang="ru-RU" sz="1400" b="0" dirty="0" err="1">
                <a:solidFill>
                  <a:schemeClr val="tx2"/>
                </a:solidFill>
              </a:rPr>
              <a:t>интеллекутальными</a:t>
            </a:r>
            <a:r>
              <a:rPr lang="ru-RU" sz="1400" b="0" dirty="0">
                <a:solidFill>
                  <a:schemeClr val="tx2"/>
                </a:solidFill>
              </a:rPr>
              <a:t> нарушениями)»</a:t>
            </a: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 Приказ </a:t>
            </a:r>
            <a:r>
              <a:rPr lang="ru-RU" sz="1400" b="0" dirty="0" err="1">
                <a:solidFill>
                  <a:schemeClr val="tx2"/>
                </a:solidFill>
              </a:rPr>
              <a:t>минобрнауки</a:t>
            </a:r>
            <a:r>
              <a:rPr lang="ru-RU" sz="1400" b="0" dirty="0">
                <a:solidFill>
                  <a:schemeClr val="tx2"/>
                </a:solidFill>
              </a:rPr>
              <a:t> России от 30.08.13г.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</a:t>
            </a: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 Постановление </a:t>
            </a:r>
            <a:r>
              <a:rPr lang="ru-RU" sz="1400" b="0" dirty="0">
                <a:solidFill>
                  <a:schemeClr val="tx2"/>
                </a:solidFill>
              </a:rPr>
              <a:t>Главного государственного санитарного врача РФ от 10.07.2015 N 26 «Об утверждении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 (вместе с «СанПиН 2.4.2.3286-15. Санитарно-эпидемиологические правила и нормативы...»)</a:t>
            </a: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-«</a:t>
            </a:r>
            <a:r>
              <a:rPr lang="ru-RU" sz="1400" b="0" dirty="0">
                <a:solidFill>
                  <a:schemeClr val="tx2"/>
                </a:solidFill>
              </a:rPr>
              <a:t>СП 59.13330.2012. Свод правил. Доступность зданий и сооружений для маломобильных групп населения. Актуализированная редакция СНиП 35-01-2001» (утв. Приказом </a:t>
            </a:r>
            <a:r>
              <a:rPr lang="ru-RU" sz="1400" b="0" dirty="0" err="1">
                <a:solidFill>
                  <a:schemeClr val="tx2"/>
                </a:solidFill>
              </a:rPr>
              <a:t>Минрегиона</a:t>
            </a:r>
            <a:r>
              <a:rPr lang="ru-RU" sz="1400" b="0" dirty="0">
                <a:solidFill>
                  <a:schemeClr val="tx2"/>
                </a:solidFill>
              </a:rPr>
              <a:t> России от 27.12.2011 N 605</a:t>
            </a:r>
            <a:r>
              <a:rPr lang="ru-RU" sz="1400" b="0" dirty="0" smtClean="0">
                <a:solidFill>
                  <a:schemeClr val="tx2"/>
                </a:solidFill>
              </a:rPr>
              <a:t>)</a:t>
            </a: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 Письмо </a:t>
            </a:r>
            <a:r>
              <a:rPr lang="ru-RU" sz="1400" b="0" dirty="0" err="1" smtClean="0">
                <a:solidFill>
                  <a:schemeClr val="tx2"/>
                </a:solidFill>
              </a:rPr>
              <a:t>Минобрнауки</a:t>
            </a:r>
            <a:r>
              <a:rPr lang="ru-RU" sz="1400" b="0" dirty="0" smtClean="0">
                <a:solidFill>
                  <a:schemeClr val="tx2"/>
                </a:solidFill>
              </a:rPr>
              <a:t> РФ «О направлении методических рекомендаций» от 29.03.2016г. № ВК 641/09</a:t>
            </a:r>
            <a:endParaRPr lang="ru-RU" sz="1400" b="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1400" b="0" dirty="0" smtClean="0">
                <a:solidFill>
                  <a:schemeClr val="tx2"/>
                </a:solidFill>
              </a:rPr>
              <a:t>-Приказ </a:t>
            </a:r>
            <a:r>
              <a:rPr lang="ru-RU" sz="1400" b="0" dirty="0" err="1">
                <a:solidFill>
                  <a:schemeClr val="tx2"/>
                </a:solidFill>
              </a:rPr>
              <a:t>Минобрнауки</a:t>
            </a:r>
            <a:r>
              <a:rPr lang="ru-RU" sz="1400" b="0" dirty="0">
                <a:solidFill>
                  <a:schemeClr val="tx2"/>
                </a:solidFill>
              </a:rPr>
              <a:t> РФ от 09.11.2015 № 1309 «Об утверждении порядка обеспечения условий доступности для инвалидов объектов и предоставляемых услуг в сфере образования, а так же оказания им при этом необходимой помощи</a:t>
            </a:r>
            <a:r>
              <a:rPr lang="ru-RU" sz="1400" b="0" dirty="0" smtClean="0">
                <a:solidFill>
                  <a:schemeClr val="tx2"/>
                </a:solidFill>
              </a:rPr>
              <a:t>»</a:t>
            </a:r>
          </a:p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ru-RU" sz="14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4780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/>
              <a:t>Нормативно-правовые документы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регионального и окружного уровня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ru-RU" sz="1400" b="0" dirty="0" smtClean="0">
                <a:solidFill>
                  <a:schemeClr val="tx2"/>
                </a:solidFill>
              </a:rPr>
              <a:t>Распоряжение </a:t>
            </a:r>
            <a:r>
              <a:rPr lang="ru-RU" sz="1400" b="0" dirty="0" err="1" smtClean="0">
                <a:solidFill>
                  <a:schemeClr val="tx2"/>
                </a:solidFill>
              </a:rPr>
              <a:t>Минобрнауки</a:t>
            </a:r>
            <a:r>
              <a:rPr lang="ru-RU" sz="1400" b="0" dirty="0" smtClean="0">
                <a:solidFill>
                  <a:schemeClr val="tx2"/>
                </a:solidFill>
              </a:rPr>
              <a:t> Самарской области «Об утверждении плана мероприятий («дорожной карты») по обеспечению введения ФГОС НОО обучающихся с ОВЗ и ФГОС НОО обучающихся с УО (интеллектуальными нарушениями) в Самарской области» от 22.09.2015 № 609-р.</a:t>
            </a:r>
          </a:p>
          <a:p>
            <a:pPr lvl="0">
              <a:buFontTx/>
              <a:buChar char="-"/>
            </a:pPr>
            <a:r>
              <a:rPr lang="ru-RU" sz="1400" b="0" dirty="0" smtClean="0">
                <a:solidFill>
                  <a:schemeClr val="tx2"/>
                </a:solidFill>
              </a:rPr>
              <a:t>План работы областного УМО педагогов, работающих с детьми ОВЗ</a:t>
            </a:r>
          </a:p>
          <a:p>
            <a:pPr lvl="0">
              <a:buFontTx/>
              <a:buChar char="-"/>
            </a:pPr>
            <a:endParaRPr lang="ru-RU" sz="1400" b="0" dirty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ru-RU" sz="1400" b="0" dirty="0" smtClean="0">
                <a:solidFill>
                  <a:schemeClr val="tx2"/>
                </a:solidFill>
              </a:rPr>
              <a:t>План мероприятий ГБУ ДПО «</a:t>
            </a:r>
            <a:r>
              <a:rPr lang="ru-RU" sz="1400" b="0" dirty="0" err="1" smtClean="0">
                <a:solidFill>
                  <a:schemeClr val="tx2"/>
                </a:solidFill>
              </a:rPr>
              <a:t>Похвистневский</a:t>
            </a:r>
            <a:r>
              <a:rPr lang="ru-RU" sz="1400" b="0" dirty="0" smtClean="0">
                <a:solidFill>
                  <a:schemeClr val="tx2"/>
                </a:solidFill>
              </a:rPr>
              <a:t> РЦ» по обеспечению введения ФГОС НОО обучающихся с ОВЗ в образовательных организациях СВУ </a:t>
            </a:r>
            <a:r>
              <a:rPr lang="ru-RU" sz="1400" b="0" dirty="0" err="1" smtClean="0">
                <a:solidFill>
                  <a:schemeClr val="tx2"/>
                </a:solidFill>
              </a:rPr>
              <a:t>МОиНСО</a:t>
            </a:r>
            <a:r>
              <a:rPr lang="ru-RU" sz="1400" b="0" dirty="0" smtClean="0">
                <a:solidFill>
                  <a:schemeClr val="tx2"/>
                </a:solidFill>
              </a:rPr>
              <a:t> на 2015-2017 гг.</a:t>
            </a:r>
          </a:p>
          <a:p>
            <a:pPr>
              <a:buFontTx/>
              <a:buChar char="-"/>
            </a:pPr>
            <a:r>
              <a:rPr lang="ru-RU" sz="1400" b="0" dirty="0">
                <a:solidFill>
                  <a:schemeClr val="tx2"/>
                </a:solidFill>
              </a:rPr>
              <a:t> План мероприятий ГБУ ДПО «</a:t>
            </a:r>
            <a:r>
              <a:rPr lang="ru-RU" sz="1400" b="0" dirty="0" err="1">
                <a:solidFill>
                  <a:schemeClr val="tx2"/>
                </a:solidFill>
              </a:rPr>
              <a:t>Похвистневский</a:t>
            </a:r>
            <a:r>
              <a:rPr lang="ru-RU" sz="1400" b="0" dirty="0">
                <a:solidFill>
                  <a:schemeClr val="tx2"/>
                </a:solidFill>
              </a:rPr>
              <a:t> РЦ» </a:t>
            </a:r>
            <a:r>
              <a:rPr lang="ru-RU" sz="1400" b="0" dirty="0" smtClean="0">
                <a:solidFill>
                  <a:schemeClr val="tx2"/>
                </a:solidFill>
              </a:rPr>
              <a:t>методического сопровождения внедрения </a:t>
            </a:r>
            <a:r>
              <a:rPr lang="ru-RU" sz="1400" b="0" dirty="0">
                <a:solidFill>
                  <a:schemeClr val="tx2"/>
                </a:solidFill>
              </a:rPr>
              <a:t>ФГОС НОО обучающихся с ОВЗ и ФГОС НОО обучающихся с УО (интеллектуальными нарушениями) </a:t>
            </a:r>
            <a:r>
              <a:rPr lang="ru-RU" sz="1400" b="0" dirty="0" smtClean="0">
                <a:solidFill>
                  <a:schemeClr val="tx2"/>
                </a:solidFill>
              </a:rPr>
              <a:t>в </a:t>
            </a:r>
            <a:r>
              <a:rPr lang="ru-RU" sz="1400" b="0" dirty="0">
                <a:solidFill>
                  <a:schemeClr val="tx2"/>
                </a:solidFill>
              </a:rPr>
              <a:t>образовательных организациях СВУ </a:t>
            </a:r>
            <a:r>
              <a:rPr lang="ru-RU" sz="1400" b="0" dirty="0" err="1">
                <a:solidFill>
                  <a:schemeClr val="tx2"/>
                </a:solidFill>
              </a:rPr>
              <a:t>МОиНСО</a:t>
            </a:r>
            <a:r>
              <a:rPr lang="ru-RU" sz="1400" b="0" dirty="0">
                <a:solidFill>
                  <a:schemeClr val="tx2"/>
                </a:solidFill>
              </a:rPr>
              <a:t> на </a:t>
            </a:r>
            <a:r>
              <a:rPr lang="ru-RU" sz="1400" b="0" dirty="0" smtClean="0">
                <a:solidFill>
                  <a:schemeClr val="tx2"/>
                </a:solidFill>
              </a:rPr>
              <a:t>2016-2017 учебный год</a:t>
            </a:r>
            <a:endParaRPr lang="ru-RU" sz="1400" b="0" dirty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8331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 smtClean="0"/>
              <a:t>Документы ГБОУ СОШ </a:t>
            </a:r>
            <a:r>
              <a:rPr lang="ru-RU" sz="2800" dirty="0" err="1" smtClean="0"/>
              <a:t>им.А.М.Шулайкина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с.Старый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Аманак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0" dirty="0">
                <a:latin typeface="+mj-lt"/>
                <a:hlinkClick r:id="rId2" action="ppaction://hlinksldjump"/>
              </a:rPr>
              <a:t>Устав  ГБОУ СОШ </a:t>
            </a:r>
            <a:r>
              <a:rPr lang="ru-RU" sz="2000" b="0" dirty="0" err="1">
                <a:latin typeface="+mj-lt"/>
                <a:hlinkClick r:id="rId2" action="ppaction://hlinksldjump"/>
              </a:rPr>
              <a:t>им.А.М.Шулайкина</a:t>
            </a:r>
            <a:r>
              <a:rPr lang="ru-RU" sz="2000" b="0" dirty="0">
                <a:latin typeface="+mj-lt"/>
                <a:hlinkClick r:id="rId2" action="ppaction://hlinksldjump"/>
              </a:rPr>
              <a:t> </a:t>
            </a:r>
            <a:r>
              <a:rPr lang="ru-RU" sz="2000" b="0" dirty="0" err="1" smtClean="0">
                <a:latin typeface="+mj-lt"/>
                <a:hlinkClick r:id="rId2" action="ppaction://hlinksldjump"/>
              </a:rPr>
              <a:t>с.Старый</a:t>
            </a:r>
            <a:r>
              <a:rPr lang="ru-RU" sz="2000" b="0" dirty="0" smtClean="0">
                <a:latin typeface="+mj-lt"/>
                <a:hlinkClick r:id="rId2" action="ppaction://hlinksldjump"/>
              </a:rPr>
              <a:t> </a:t>
            </a:r>
            <a:r>
              <a:rPr lang="ru-RU" sz="2000" b="0" dirty="0" err="1">
                <a:latin typeface="+mj-lt"/>
                <a:hlinkClick r:id="rId2" action="ppaction://hlinksldjump"/>
              </a:rPr>
              <a:t>Аманак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  <a:hlinkClick r:id="rId3" action="ppaction://hlinksldjump"/>
              </a:rPr>
              <a:t>Адаптированная основная общеобразовательная программа начального общего образования обучающихся с задержкой психического развития</a:t>
            </a:r>
            <a:endParaRPr lang="ru-RU" sz="2000" b="0" dirty="0" smtClean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Приказы</a:t>
            </a: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4" action="ppaction://hlinksldjump"/>
              </a:rPr>
              <a:t>О переходе на ФГОС НОО обучающихся с ОВЗ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5" action="ppaction://hlinksldjump"/>
              </a:rPr>
              <a:t>О внесении изменений в локальные акты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  <a:hlinkClick r:id="rId6" action="ppaction://hlinksldjump"/>
              </a:rPr>
              <a:t>Об утверждении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6" action="ppaction://hlinksldjump"/>
              </a:rPr>
              <a:t>плана-графика повышения квалификации педагогов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7" action="ppaction://hlinksldjump"/>
              </a:rPr>
              <a:t>О внесении изменений в должностные инструкции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8" action="ppaction://hlinksldjump"/>
              </a:rPr>
              <a:t>Об утверждении Адаптированной основной общеобразовательной программы начального общего образования обучающихся с задержкой психического развития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9" action="ppaction://hlinksldjump"/>
              </a:rPr>
              <a:t>Об утверждении списка учебников для 1 класса на 2016-2017 </a:t>
            </a:r>
            <a:r>
              <a:rPr lang="ru-RU" sz="2000" b="0" dirty="0" err="1">
                <a:solidFill>
                  <a:schemeClr val="tx2"/>
                </a:solidFill>
                <a:latin typeface="+mj-lt"/>
                <a:hlinkClick r:id="rId9" action="ppaction://hlinksldjump"/>
              </a:rPr>
              <a:t>уч.год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ru-RU" sz="2000" b="0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sz="2000" b="0" dirty="0">
                <a:solidFill>
                  <a:schemeClr val="tx2"/>
                </a:solidFill>
                <a:latin typeface="+mj-lt"/>
                <a:hlinkClick r:id="rId10" action="ppaction://hlinksldjump"/>
              </a:rPr>
              <a:t>Об утверждении планов и программ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endParaRPr lang="ru-RU" sz="2000" b="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05214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 smtClean="0"/>
              <a:t>Документы ГБОУ СОШ </a:t>
            </a:r>
            <a:r>
              <a:rPr lang="ru-RU" sz="2800" dirty="0" err="1" smtClean="0"/>
              <a:t>им.А.М.Шулайкина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с.Старый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Аманак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Положения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об инклюзивном образовании детей с ограниченными возможностями здоровья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об обучении на дому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о рабочей группе по введению ФГОС НОО обучающихся с ОВЗ</a:t>
            </a:r>
          </a:p>
          <a:p>
            <a:pPr marL="0" indent="0">
              <a:buNone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     - </a:t>
            </a:r>
            <a:r>
              <a:rPr lang="ru-RU" sz="2000" b="0" dirty="0" smtClean="0">
                <a:latin typeface="+mj-lt"/>
              </a:rPr>
              <a:t>о </a:t>
            </a:r>
            <a:r>
              <a:rPr lang="ru-RU" sz="2000" b="0" dirty="0">
                <a:latin typeface="+mj-lt"/>
              </a:rPr>
              <a:t>Педагогическом совете ОО; </a:t>
            </a:r>
          </a:p>
          <a:p>
            <a:pPr marL="0" indent="0">
              <a:buNone/>
            </a:pPr>
            <a:r>
              <a:rPr lang="ru-RU" sz="2000" b="0" dirty="0" smtClean="0">
                <a:latin typeface="+mj-lt"/>
              </a:rPr>
              <a:t>     - </a:t>
            </a:r>
            <a:r>
              <a:rPr lang="ru-RU" sz="2000" b="0" dirty="0">
                <a:latin typeface="+mj-lt"/>
              </a:rPr>
              <a:t>об оплате труда и стимулирующих выплатах; </a:t>
            </a:r>
          </a:p>
          <a:p>
            <a:pPr marL="0" indent="0">
              <a:buNone/>
            </a:pPr>
            <a:r>
              <a:rPr lang="ru-RU" sz="2000" b="0" dirty="0" smtClean="0">
                <a:latin typeface="+mj-lt"/>
              </a:rPr>
              <a:t>     - </a:t>
            </a:r>
            <a:r>
              <a:rPr lang="ru-RU" sz="2000" b="0" dirty="0">
                <a:latin typeface="+mj-lt"/>
              </a:rPr>
              <a:t>о порядке приема, перевода и отчисления обучающихся ОО; </a:t>
            </a:r>
          </a:p>
          <a:p>
            <a:pPr marL="0" indent="0">
              <a:buNone/>
            </a:pPr>
            <a:r>
              <a:rPr lang="ru-RU" sz="2000" b="0" dirty="0" smtClean="0">
                <a:latin typeface="+mj-lt"/>
              </a:rPr>
              <a:t>     - </a:t>
            </a:r>
            <a:r>
              <a:rPr lang="ru-RU" sz="2000" b="0" dirty="0">
                <a:latin typeface="+mj-lt"/>
              </a:rPr>
              <a:t>о промежуточной аттестации в ОО; </a:t>
            </a:r>
          </a:p>
          <a:p>
            <a:pPr marL="0" indent="0">
              <a:buNone/>
            </a:pPr>
            <a:r>
              <a:rPr lang="ru-RU" sz="2000" b="0" dirty="0" smtClean="0">
                <a:latin typeface="+mj-lt"/>
              </a:rPr>
              <a:t>     - </a:t>
            </a:r>
            <a:r>
              <a:rPr lang="ru-RU" sz="2000" b="0" dirty="0">
                <a:latin typeface="+mj-lt"/>
              </a:rPr>
              <a:t>о текущем контроле в ОО; </a:t>
            </a:r>
          </a:p>
          <a:p>
            <a:pPr marL="0" indent="0">
              <a:buNone/>
            </a:pPr>
            <a:r>
              <a:rPr lang="ru-RU" sz="2000" b="0" dirty="0" smtClean="0">
                <a:latin typeface="+mj-lt"/>
              </a:rPr>
              <a:t>     - </a:t>
            </a:r>
            <a:r>
              <a:rPr lang="ru-RU" sz="2000" b="0" dirty="0">
                <a:latin typeface="+mj-lt"/>
              </a:rPr>
              <a:t>о </a:t>
            </a:r>
            <a:r>
              <a:rPr lang="ru-RU" sz="2000" b="0" dirty="0" err="1">
                <a:latin typeface="+mj-lt"/>
              </a:rPr>
              <a:t>ПМПк</a:t>
            </a:r>
            <a:r>
              <a:rPr lang="ru-RU" sz="2000" b="0" dirty="0">
                <a:latin typeface="+mj-lt"/>
              </a:rPr>
              <a:t> ОО;</a:t>
            </a:r>
          </a:p>
          <a:p>
            <a:pPr marL="0" indent="0">
              <a:buNone/>
            </a:pPr>
            <a:r>
              <a:rPr lang="ru-RU" sz="2000" b="0" dirty="0" smtClean="0">
                <a:latin typeface="+mj-lt"/>
              </a:rPr>
              <a:t>     - </a:t>
            </a:r>
            <a:r>
              <a:rPr lang="ru-RU" sz="2000" b="0" dirty="0">
                <a:latin typeface="+mj-lt"/>
              </a:rPr>
              <a:t>об индивидуальном учебном плане;</a:t>
            </a:r>
          </a:p>
          <a:p>
            <a:pPr marL="0" indent="0">
              <a:buFontTx/>
              <a:buChar char="-"/>
            </a:pPr>
            <a:r>
              <a:rPr lang="ru-RU" sz="2000" b="0" dirty="0" smtClean="0">
                <a:latin typeface="+mj-lt"/>
              </a:rPr>
              <a:t>    - о </a:t>
            </a:r>
            <a:r>
              <a:rPr lang="ru-RU" sz="2000" b="0" dirty="0">
                <a:latin typeface="+mj-lt"/>
              </a:rPr>
              <a:t>рабочей программе учителя по предмету (коррекционных курсов, курсов </a:t>
            </a:r>
            <a:r>
              <a:rPr lang="ru-RU" sz="2000" b="0" dirty="0" smtClean="0">
                <a:latin typeface="+mj-lt"/>
              </a:rPr>
              <a:t> </a:t>
            </a:r>
            <a:r>
              <a:rPr lang="ru-RU" sz="2000" b="0" dirty="0">
                <a:latin typeface="+mj-lt"/>
              </a:rPr>
              <a:t>в рамках внеурочной деятельности</a:t>
            </a:r>
            <a:r>
              <a:rPr lang="ru-RU" sz="2000" b="0" dirty="0" smtClean="0">
                <a:latin typeface="+mj-lt"/>
              </a:rPr>
              <a:t>).;</a:t>
            </a:r>
          </a:p>
          <a:p>
            <a:pPr marL="0" indent="0">
              <a:buFontTx/>
              <a:buChar char="-"/>
            </a:pPr>
            <a:r>
              <a:rPr lang="ru-RU" sz="2000" b="0" dirty="0">
                <a:latin typeface="+mj-lt"/>
              </a:rPr>
              <a:t> </a:t>
            </a:r>
            <a:r>
              <a:rPr lang="ru-RU" sz="2000" b="0" dirty="0" smtClean="0">
                <a:latin typeface="+mj-lt"/>
              </a:rPr>
              <a:t>   - о внеурочной деятельности</a:t>
            </a:r>
            <a:endParaRPr lang="ru-RU" sz="2000" b="0" dirty="0">
              <a:latin typeface="+mj-lt"/>
            </a:endParaRPr>
          </a:p>
          <a:p>
            <a:pPr lvl="0">
              <a:buFontTx/>
              <a:buChar char="-"/>
            </a:pPr>
            <a:endParaRPr lang="ru-RU" sz="2000" b="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806345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 smtClean="0"/>
              <a:t>Договорные соглашения ГБОУ СОШ </a:t>
            </a:r>
            <a:r>
              <a:rPr lang="ru-RU" sz="2800" dirty="0" err="1" smtClean="0"/>
              <a:t>им.А.М.Шулайкина</a:t>
            </a:r>
            <a:r>
              <a:rPr lang="ru-RU" sz="2800" dirty="0" smtClean="0"/>
              <a:t>  </a:t>
            </a:r>
            <a:r>
              <a:rPr lang="ru-RU" sz="2800" dirty="0" err="1" smtClean="0"/>
              <a:t>с.Старый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Аманак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Договора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родителями (законными представителями) обучающихся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Государственным казенным учреждением Самарской области «Центр диагностики и консультирования Самарской области»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муниципальным бюджетным учреждением </a:t>
            </a:r>
            <a:r>
              <a:rPr lang="ru-RU" sz="2000" b="0" dirty="0" err="1" smtClean="0">
                <a:solidFill>
                  <a:schemeClr val="tx2"/>
                </a:solidFill>
                <a:latin typeface="+mj-lt"/>
              </a:rPr>
              <a:t>Похвистневская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 центральная районная больница города и района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Государственным казенным учреждением </a:t>
            </a:r>
            <a:r>
              <a:rPr lang="ru-RU" sz="2000" b="0" dirty="0" err="1" smtClean="0">
                <a:solidFill>
                  <a:schemeClr val="tx2"/>
                </a:solidFill>
                <a:latin typeface="+mj-lt"/>
              </a:rPr>
              <a:t>Самарскойобласти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 «Центр социальной помощи семье и детям Северо-Восточного округа»</a:t>
            </a:r>
          </a:p>
          <a:p>
            <a:pPr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Государственным бюджетным учреждением  </a:t>
            </a:r>
            <a:r>
              <a:rPr lang="ru-RU" sz="2000" b="0" dirty="0">
                <a:solidFill>
                  <a:schemeClr val="tx2"/>
                </a:solidFill>
                <a:latin typeface="+mj-lt"/>
              </a:rPr>
              <a:t>дополнительного профессионального образования Самарской области  </a:t>
            </a:r>
            <a:r>
              <a:rPr lang="ru-RU" sz="2000" b="0" dirty="0" err="1">
                <a:solidFill>
                  <a:schemeClr val="tx2"/>
                </a:solidFill>
                <a:latin typeface="+mj-lt"/>
              </a:rPr>
              <a:t>Похвистневский</a:t>
            </a:r>
            <a:r>
              <a:rPr lang="ru-RU" sz="2000" b="0" dirty="0">
                <a:solidFill>
                  <a:schemeClr val="tx2"/>
                </a:solidFill>
                <a:latin typeface="+mj-lt"/>
              </a:rPr>
              <a:t> Ресурсный 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центр</a:t>
            </a:r>
          </a:p>
          <a:p>
            <a:pPr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ДЮСШ СП ГБОУ СОШ им </a:t>
            </a:r>
            <a:r>
              <a:rPr lang="ru-RU" sz="2000" b="0" dirty="0" err="1" smtClean="0">
                <a:solidFill>
                  <a:schemeClr val="tx2"/>
                </a:solidFill>
                <a:latin typeface="+mj-lt"/>
              </a:rPr>
              <a:t>Н.С.Доровского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0" dirty="0" err="1" smtClean="0">
                <a:solidFill>
                  <a:schemeClr val="tx2"/>
                </a:solidFill>
                <a:latin typeface="+mj-lt"/>
              </a:rPr>
              <a:t>с.Подбельск</a:t>
            </a:r>
            <a:endParaRPr lang="ru-RU" sz="2000" b="0" dirty="0" smtClean="0">
              <a:solidFill>
                <a:schemeClr val="tx2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с ЦВР «Эврика»- филиалом </a:t>
            </a:r>
            <a:r>
              <a:rPr lang="ru-RU" sz="2000" b="0" dirty="0">
                <a:solidFill>
                  <a:schemeClr val="tx2"/>
                </a:solidFill>
                <a:latin typeface="+mj-lt"/>
              </a:rPr>
              <a:t>ГБОУ СОШ им </a:t>
            </a:r>
            <a:r>
              <a:rPr lang="ru-RU" sz="2000" b="0" dirty="0" err="1">
                <a:solidFill>
                  <a:schemeClr val="tx2"/>
                </a:solidFill>
                <a:latin typeface="+mj-lt"/>
              </a:rPr>
              <a:t>Н.С.Доровского</a:t>
            </a:r>
            <a:r>
              <a:rPr lang="ru-RU" sz="20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0" dirty="0" err="1">
                <a:solidFill>
                  <a:schemeClr val="tx2"/>
                </a:solidFill>
                <a:latin typeface="+mj-lt"/>
              </a:rPr>
              <a:t>с.Подбельск</a:t>
            </a:r>
            <a:endParaRPr lang="ru-RU" sz="2000" b="0" dirty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endParaRPr lang="ru-RU" sz="1800" b="0" dirty="0" smtClean="0">
              <a:solidFill>
                <a:schemeClr val="tx2"/>
              </a:solidFill>
              <a:latin typeface="+mj-lt"/>
            </a:endParaRPr>
          </a:p>
          <a:p>
            <a:pPr lvl="0">
              <a:buFontTx/>
              <a:buChar char="-"/>
            </a:pPr>
            <a:endParaRPr lang="ru-RU" sz="2000" b="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1084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 smtClean="0"/>
              <a:t>Документы ГБОУ СОШ </a:t>
            </a:r>
            <a:r>
              <a:rPr lang="ru-RU" sz="2800" dirty="0" err="1" smtClean="0"/>
              <a:t>им.А.М.Шулайкина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r>
              <a:rPr lang="ru-RU" sz="2800" dirty="0" err="1" smtClean="0"/>
              <a:t>с.Старый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Аманак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План-график мероприятий («дорожная карта»)</a:t>
            </a:r>
            <a:r>
              <a:rPr lang="ru-RU" sz="2000" b="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по обеспечению введения ФГОС НОО обучающихся с ОВЗ</a:t>
            </a:r>
          </a:p>
          <a:p>
            <a:pPr lvl="0">
              <a:buFontTx/>
              <a:buChar char="-"/>
            </a:pPr>
            <a:r>
              <a:rPr lang="ru-RU" sz="2000" b="0" dirty="0" smtClean="0">
                <a:solidFill>
                  <a:schemeClr val="tx2"/>
                </a:solidFill>
                <a:latin typeface="+mj-lt"/>
              </a:rPr>
              <a:t>- План мероприятий рабочей группы по введению </a:t>
            </a:r>
            <a:r>
              <a:rPr lang="ru-RU" sz="1800" b="0" dirty="0">
                <a:solidFill>
                  <a:schemeClr val="tx2"/>
                </a:solidFill>
                <a:latin typeface="+mj-lt"/>
              </a:rPr>
              <a:t>ФГОС НОО обучающихся с </a:t>
            </a: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ОВЗ</a:t>
            </a:r>
          </a:p>
          <a:p>
            <a:pPr lvl="0"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Протоколы заседаний рабочей группы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План методической работы по введению и реализации </a:t>
            </a:r>
            <a:r>
              <a:rPr lang="ru-RU" sz="1800" b="0" dirty="0">
                <a:solidFill>
                  <a:schemeClr val="tx2"/>
                </a:solidFill>
                <a:latin typeface="+mj-lt"/>
              </a:rPr>
              <a:t>ФГОС НОО обучающихся с ОВЗ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План </a:t>
            </a:r>
            <a:r>
              <a:rPr lang="ru-RU" sz="1800" b="0" dirty="0" err="1" smtClean="0">
                <a:solidFill>
                  <a:schemeClr val="tx2"/>
                </a:solidFill>
                <a:latin typeface="+mj-lt"/>
              </a:rPr>
              <a:t>внутришкольного</a:t>
            </a: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 контроля по введению и реализации ФГОС НОО обучающихся с ОВЗ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Документы </a:t>
            </a:r>
            <a:r>
              <a:rPr lang="ru-RU" sz="1800" b="0" dirty="0" err="1" smtClean="0">
                <a:solidFill>
                  <a:schemeClr val="tx2"/>
                </a:solidFill>
                <a:latin typeface="+mj-lt"/>
              </a:rPr>
              <a:t>ПМПк</a:t>
            </a: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 (приказы, план работы, протоколы)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Карты развития обучающихся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Протоколы педагогических и методических советов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- Аналитические справки по итогам </a:t>
            </a:r>
            <a:r>
              <a:rPr lang="ru-RU" sz="1800" b="0" dirty="0" err="1" smtClean="0">
                <a:solidFill>
                  <a:schemeClr val="tx2"/>
                </a:solidFill>
                <a:latin typeface="+mj-lt"/>
              </a:rPr>
              <a:t>внутришкольного</a:t>
            </a:r>
            <a:r>
              <a:rPr lang="ru-RU" sz="1800" b="0" dirty="0" smtClean="0">
                <a:solidFill>
                  <a:schemeClr val="tx2"/>
                </a:solidFill>
                <a:latin typeface="+mj-lt"/>
              </a:rPr>
              <a:t> контроля</a:t>
            </a:r>
          </a:p>
          <a:p>
            <a:pPr lvl="0">
              <a:buFontTx/>
              <a:buChar char="-"/>
            </a:pPr>
            <a:endParaRPr lang="ru-RU" sz="1800" b="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21777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608112"/>
          </a:xfrm>
        </p:spPr>
        <p:txBody>
          <a:bodyPr/>
          <a:lstStyle/>
          <a:p>
            <a:pPr algn="ctr"/>
            <a:r>
              <a:rPr lang="ru-RU" sz="2800" dirty="0" smtClean="0"/>
              <a:t>Устав  ГБОУ СОШ </a:t>
            </a:r>
            <a:r>
              <a:rPr lang="ru-RU" sz="2800" dirty="0" err="1" smtClean="0"/>
              <a:t>им.А.М.Шулайкина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с.Старый</a:t>
            </a:r>
            <a:r>
              <a:rPr lang="ru-RU" sz="2800" dirty="0" smtClean="0"/>
              <a:t> </a:t>
            </a:r>
            <a:r>
              <a:rPr lang="ru-RU" sz="2800" dirty="0" err="1" smtClean="0"/>
              <a:t>Аманак</a:t>
            </a:r>
            <a:endParaRPr lang="ru-RU" sz="2800" b="1" dirty="0">
              <a:solidFill>
                <a:srgbClr val="190B8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776864" cy="5616624"/>
          </a:xfrm>
        </p:spPr>
        <p:txBody>
          <a:bodyPr/>
          <a:lstStyle/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  <a:p>
            <a:pPr marL="0" indent="0" hangingPunct="0">
              <a:buNone/>
            </a:pPr>
            <a:r>
              <a:rPr lang="ru-RU" sz="2000" b="0" dirty="0" smtClean="0">
                <a:latin typeface="+mj-lt"/>
              </a:rPr>
              <a:t>« 2.3</a:t>
            </a:r>
            <a:r>
              <a:rPr lang="ru-RU" sz="2000" b="0" dirty="0">
                <a:latin typeface="+mj-lt"/>
              </a:rPr>
              <a:t>.	Учреждение осуществляет следующие виды деятельности, относящиеся к основной</a:t>
            </a:r>
            <a:r>
              <a:rPr lang="ru-RU" sz="2000" b="0" dirty="0" smtClean="0">
                <a:latin typeface="+mj-lt"/>
              </a:rPr>
              <a:t>:</a:t>
            </a:r>
          </a:p>
          <a:p>
            <a:pPr marL="0" indent="0" hangingPunct="0">
              <a:buNone/>
            </a:pPr>
            <a:r>
              <a:rPr lang="ru-RU" sz="2000" b="0" dirty="0" smtClean="0">
                <a:latin typeface="+mj-lt"/>
              </a:rPr>
              <a:t>…</a:t>
            </a:r>
            <a:endParaRPr lang="ru-RU" sz="2000" b="0" dirty="0">
              <a:latin typeface="+mj-lt"/>
            </a:endParaRPr>
          </a:p>
          <a:p>
            <a:pPr marL="0" indent="0" hangingPunct="0">
              <a:buNone/>
            </a:pPr>
            <a:r>
              <a:rPr lang="ru-RU" sz="2000" b="0" dirty="0">
                <a:latin typeface="+mj-lt"/>
              </a:rPr>
              <a:t>	</a:t>
            </a:r>
            <a:r>
              <a:rPr lang="ru-RU" sz="2000" b="0" dirty="0" smtClean="0">
                <a:latin typeface="+mj-lt"/>
              </a:rPr>
              <a:t>предоставление </a:t>
            </a:r>
            <a:r>
              <a:rPr lang="ru-RU" sz="2000" b="0" dirty="0">
                <a:latin typeface="+mj-lt"/>
              </a:rPr>
              <a:t>образования по адаптированным образовательным программам –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обеспечивающие коррекцию нарушений развития и социальную адаптацию указанных лиц</a:t>
            </a:r>
            <a:r>
              <a:rPr lang="ru-RU" sz="2000" b="0" dirty="0" smtClean="0">
                <a:latin typeface="+mj-lt"/>
              </a:rPr>
              <a:t>;»</a:t>
            </a:r>
            <a:endParaRPr lang="ru-RU" sz="2000" b="0" dirty="0">
              <a:latin typeface="+mj-lt"/>
            </a:endParaRPr>
          </a:p>
          <a:p>
            <a:pPr lvl="0">
              <a:buFontTx/>
              <a:buChar char="-"/>
            </a:pPr>
            <a:endParaRPr lang="ru-RU" sz="14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4676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2805</TotalTime>
  <Words>786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Нормативно-правовое обеспечение введения ФГОС обучающихся с ОВЗ  Аверина НатальяАлександровна,  заместитель директора по УВР ГБОУ СОШ им.А.М.Шулайкина с. Старый Аманак     17.03.2017 г</vt:lpstr>
      <vt:lpstr>Пакет документов</vt:lpstr>
      <vt:lpstr>Нормативно-правовые документы  федерального уровня</vt:lpstr>
      <vt:lpstr>Нормативно-правовые документы  регионального и окружного уровня</vt:lpstr>
      <vt:lpstr>Документы ГБОУ СОШ им.А.М.Шулайкина  с.Старый Аманак</vt:lpstr>
      <vt:lpstr>Документы ГБОУ СОШ им.А.М.Шулайкина  с.Старый Аманак</vt:lpstr>
      <vt:lpstr>Договорные соглашения ГБОУ СОШ им.А.М.Шулайкина  с.Старый Аманак</vt:lpstr>
      <vt:lpstr>Документы ГБОУ СОШ им.А.М.Шулайкина   с.Старый Аманак</vt:lpstr>
      <vt:lpstr>Устав  ГБОУ СОШ им.А.М.Шулайкина  с.Старый Аманак</vt:lpstr>
      <vt:lpstr>                  Адаптированная основная общеобразовательная программа начального общего образования обучающихся с задержкой психического развития    </vt:lpstr>
      <vt:lpstr>         О переходе на ФГОС НОО обучающихся с ОВЗ </vt:lpstr>
      <vt:lpstr>          О внесении изменений в локальные акты </vt:lpstr>
      <vt:lpstr>          Об утверждении плана-графика повышения квалификации педагогов   </vt:lpstr>
      <vt:lpstr>                 О внесении изменений в должностные инструкции   </vt:lpstr>
      <vt:lpstr>                 Об утверждении Адаптированной основной общеобразовательной программы начального общего образования обучающихся с задержкой психического развития     </vt:lpstr>
      <vt:lpstr>                 Об утверждении списка учебников для 1 класса на 2016-2017 уч.год     </vt:lpstr>
      <vt:lpstr>                          Об утверждении планов и программ    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207</cp:revision>
  <cp:lastPrinted>2015-08-21T02:19:26Z</cp:lastPrinted>
  <dcterms:modified xsi:type="dcterms:W3CDTF">2017-03-17T04:52:37Z</dcterms:modified>
</cp:coreProperties>
</file>