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19"/>
  </p:notesMasterIdLst>
  <p:sldIdLst>
    <p:sldId id="256" r:id="rId2"/>
    <p:sldId id="275" r:id="rId3"/>
    <p:sldId id="276" r:id="rId4"/>
    <p:sldId id="266" r:id="rId5"/>
    <p:sldId id="257" r:id="rId6"/>
    <p:sldId id="278" r:id="rId7"/>
    <p:sldId id="279" r:id="rId8"/>
    <p:sldId id="258" r:id="rId9"/>
    <p:sldId id="259" r:id="rId10"/>
    <p:sldId id="270" r:id="rId11"/>
    <p:sldId id="280" r:id="rId12"/>
    <p:sldId id="273" r:id="rId13"/>
    <p:sldId id="260" r:id="rId14"/>
    <p:sldId id="282" r:id="rId15"/>
    <p:sldId id="283" r:id="rId16"/>
    <p:sldId id="274" r:id="rId17"/>
    <p:sldId id="28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14EC19"/>
    <a:srgbClr val="FA0000"/>
    <a:srgbClr val="E4FF9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36" autoAdjust="0"/>
    <p:restoredTop sz="94660"/>
  </p:normalViewPr>
  <p:slideViewPr>
    <p:cSldViewPr>
      <p:cViewPr>
        <p:scale>
          <a:sx n="80" d="100"/>
          <a:sy n="80" d="100"/>
        </p:scale>
        <p:origin x="-1248" y="5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&#1044;&#1080;&#1072;&#1075;&#1088;&#1072;&#1084;&#1084;&#1072;%20&#1074;%20Microsoft%20Office%20PowerPoint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F:\2015\&#1052;&#1086;&#1085;&#1080;&#1090;&#1086;&#1088;&#1080;&#1085;&#1075;%208%20&#1082;&#1083;%20&#1101;&#1082;&#1089;&#1087;&#1077;&#1088;&#1080;&#1084;\&#1051;&#1080;&#1089;&#1090;%20Microsoft%20Office%20Excel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&#1044;&#1080;&#1072;&#1075;&#1088;&#1072;&#1084;&#1084;&#1072;%203%20&#1074;%20Microsoft%20Office%20PowerPoint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sideWall>
      <c:spPr>
        <a:noFill/>
        <a:ln>
          <a:noFill/>
        </a:ln>
      </c:spPr>
    </c:sideWall>
    <c:backWall>
      <c:spPr>
        <a:noFill/>
        <a:ln>
          <a:noFill/>
        </a:ln>
      </c:spPr>
    </c:backWall>
    <c:plotArea>
      <c:layout>
        <c:manualLayout>
          <c:layoutTarget val="inner"/>
          <c:xMode val="edge"/>
          <c:yMode val="edge"/>
          <c:x val="7.5115813648293964E-2"/>
          <c:y val="0.21164612589828763"/>
          <c:w val="0.92408784659126986"/>
          <c:h val="0.38837257451223139"/>
        </c:manualLayout>
      </c:layout>
      <c:bar3DChart>
        <c:barDir val="col"/>
        <c:grouping val="clustered"/>
        <c:ser>
          <c:idx val="0"/>
          <c:order val="0"/>
          <c:tx>
            <c:strRef>
              <c:f>Лист1!$D$7</c:f>
              <c:strCache>
                <c:ptCount val="1"/>
                <c:pt idx="0">
                  <c:v>Экспериментальная группа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c:spPr>
          <c:dLbls>
            <c:dLbl>
              <c:idx val="11"/>
              <c:layout>
                <c:manualLayout>
                  <c:x val="-4.0859977041197183E-3"/>
                  <c:y val="6.0817007053017066E-3"/>
                </c:manualLayout>
              </c:layout>
              <c:showVal val="1"/>
            </c:dLbl>
            <c:dLbl>
              <c:idx val="12"/>
              <c:layout>
                <c:manualLayout>
                  <c:x val="-6.8099961735328682E-3"/>
                  <c:y val="0"/>
                </c:manualLayout>
              </c:layout>
              <c:showVal val="1"/>
            </c:dLbl>
            <c:dLbl>
              <c:idx val="14"/>
              <c:layout>
                <c:manualLayout>
                  <c:x val="-5.4479969388262868E-3"/>
                  <c:y val="-1.9381243869918598E-3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multiLvlStrRef>
              <c:f>Лист1!$B$8:$C$25</c:f>
              <c:multiLvlStrCache>
                <c:ptCount val="18"/>
                <c:lvl>
                  <c:pt idx="0">
                    <c:v>12-13 уч.г.</c:v>
                  </c:pt>
                  <c:pt idx="1">
                    <c:v>13-14 уч.г.</c:v>
                  </c:pt>
                  <c:pt idx="2">
                    <c:v>14-15 уч.г.</c:v>
                  </c:pt>
                  <c:pt idx="3">
                    <c:v>12-13 уч.г.</c:v>
                  </c:pt>
                  <c:pt idx="4">
                    <c:v>13-14 уч.г.</c:v>
                  </c:pt>
                  <c:pt idx="5">
                    <c:v>14-15 уч.г.</c:v>
                  </c:pt>
                  <c:pt idx="6">
                    <c:v>12-13 уч.г.</c:v>
                  </c:pt>
                  <c:pt idx="7">
                    <c:v>13-14 уч.г.</c:v>
                  </c:pt>
                  <c:pt idx="8">
                    <c:v>14-15 уч.г.</c:v>
                  </c:pt>
                  <c:pt idx="9">
                    <c:v>12-13 уч.г.</c:v>
                  </c:pt>
                  <c:pt idx="10">
                    <c:v>13-14 уч.г.</c:v>
                  </c:pt>
                  <c:pt idx="11">
                    <c:v>14-15 уч.г.</c:v>
                  </c:pt>
                  <c:pt idx="12">
                    <c:v>12-13 уч.г.</c:v>
                  </c:pt>
                  <c:pt idx="13">
                    <c:v>13-14 уч.г.</c:v>
                  </c:pt>
                  <c:pt idx="14">
                    <c:v>14-15 уч.г.</c:v>
                  </c:pt>
                  <c:pt idx="15">
                    <c:v>12-13 уч.г.</c:v>
                  </c:pt>
                  <c:pt idx="16">
                    <c:v>13-14 уч.г.</c:v>
                  </c:pt>
                  <c:pt idx="17">
                    <c:v>14-15 уч.г.</c:v>
                  </c:pt>
                </c:lvl>
                <c:lvl>
                  <c:pt idx="0">
                    <c:v>Очень высокий</c:v>
                  </c:pt>
                  <c:pt idx="3">
                    <c:v>Высокий </c:v>
                  </c:pt>
                  <c:pt idx="6">
                    <c:v>Средний   </c:v>
                  </c:pt>
                  <c:pt idx="9">
                    <c:v>Близкий к среднему   </c:v>
                  </c:pt>
                  <c:pt idx="12">
                    <c:v>Низкий </c:v>
                  </c:pt>
                  <c:pt idx="15">
                    <c:v>Очень низкий</c:v>
                  </c:pt>
                </c:lvl>
              </c:multiLvlStrCache>
            </c:multiLvlStrRef>
          </c:cat>
          <c:val>
            <c:numRef>
              <c:f>Лист1!$D$8:$D$25</c:f>
              <c:numCache>
                <c:formatCode>General</c:formatCode>
                <c:ptCount val="1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8</c:v>
                </c:pt>
                <c:pt idx="4">
                  <c:v>10</c:v>
                </c:pt>
                <c:pt idx="5">
                  <c:v>3</c:v>
                </c:pt>
                <c:pt idx="6">
                  <c:v>24</c:v>
                </c:pt>
                <c:pt idx="7">
                  <c:v>27</c:v>
                </c:pt>
                <c:pt idx="8">
                  <c:v>32</c:v>
                </c:pt>
                <c:pt idx="9">
                  <c:v>28</c:v>
                </c:pt>
                <c:pt idx="10">
                  <c:v>22</c:v>
                </c:pt>
                <c:pt idx="11">
                  <c:v>27</c:v>
                </c:pt>
                <c:pt idx="12">
                  <c:v>37</c:v>
                </c:pt>
                <c:pt idx="13">
                  <c:v>27</c:v>
                </c:pt>
                <c:pt idx="14">
                  <c:v>34</c:v>
                </c:pt>
                <c:pt idx="15">
                  <c:v>3</c:v>
                </c:pt>
                <c:pt idx="16">
                  <c:v>14</c:v>
                </c:pt>
                <c:pt idx="17">
                  <c:v>5</c:v>
                </c:pt>
              </c:numCache>
            </c:numRef>
          </c:val>
        </c:ser>
        <c:ser>
          <c:idx val="1"/>
          <c:order val="1"/>
          <c:tx>
            <c:strRef>
              <c:f>Лист1!$E$7</c:f>
              <c:strCache>
                <c:ptCount val="1"/>
                <c:pt idx="0">
                  <c:v>Контрольная группа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c:spPr>
          <c:dLbls>
            <c:dLbl>
              <c:idx val="2"/>
              <c:layout>
                <c:manualLayout>
                  <c:x val="9.5339946429460112E-3"/>
                  <c:y val="-1.9170578143880511E-3"/>
                </c:manualLayout>
              </c:layout>
              <c:showVal val="1"/>
            </c:dLbl>
            <c:dLbl>
              <c:idx val="3"/>
              <c:layout>
                <c:manualLayout>
                  <c:x val="1.2257993112359138E-2"/>
                  <c:y val="0"/>
                </c:manualLayout>
              </c:layout>
              <c:showVal val="1"/>
            </c:dLbl>
            <c:dLbl>
              <c:idx val="4"/>
              <c:layout>
                <c:manualLayout>
                  <c:x val="9.5339946429460112E-3"/>
                  <c:y val="0"/>
                </c:manualLayout>
              </c:layout>
              <c:showVal val="1"/>
            </c:dLbl>
            <c:dLbl>
              <c:idx val="5"/>
              <c:layout>
                <c:manualLayout>
                  <c:x val="1.3619992347065721E-2"/>
                  <c:y val="-3.8341156287760984E-3"/>
                </c:manualLayout>
              </c:layout>
              <c:showVal val="1"/>
            </c:dLbl>
            <c:dLbl>
              <c:idx val="6"/>
              <c:layout>
                <c:manualLayout>
                  <c:x val="1.0895993877652574E-2"/>
                  <c:y val="3.8341156287760984E-3"/>
                </c:manualLayout>
              </c:layout>
              <c:showVal val="1"/>
            </c:dLbl>
            <c:dLbl>
              <c:idx val="7"/>
              <c:layout>
                <c:manualLayout>
                  <c:x val="1.6343990816478922E-2"/>
                  <c:y val="-5.7511734431641539E-3"/>
                </c:manualLayout>
              </c:layout>
              <c:showVal val="1"/>
            </c:dLbl>
            <c:dLbl>
              <c:idx val="8"/>
              <c:layout>
                <c:manualLayout>
                  <c:x val="1.2257993112359138E-2"/>
                  <c:y val="1.9381243869918598E-3"/>
                </c:manualLayout>
              </c:layout>
              <c:showVal val="1"/>
            </c:dLbl>
            <c:dLbl>
              <c:idx val="9"/>
              <c:layout>
                <c:manualLayout>
                  <c:x val="1.7705990051185439E-2"/>
                  <c:y val="-6.0817007053017066E-3"/>
                </c:manualLayout>
              </c:layout>
              <c:showVal val="1"/>
            </c:dLbl>
            <c:dLbl>
              <c:idx val="10"/>
              <c:layout>
                <c:manualLayout>
                  <c:x val="1.3619992347065721E-2"/>
                  <c:y val="0"/>
                </c:manualLayout>
              </c:layout>
              <c:showVal val="1"/>
            </c:dLbl>
            <c:dLbl>
              <c:idx val="12"/>
              <c:layout>
                <c:manualLayout>
                  <c:x val="8.171995408239428E-3"/>
                  <c:y val="3.8341156287760984E-3"/>
                </c:manualLayout>
              </c:layout>
              <c:showVal val="1"/>
            </c:dLbl>
            <c:dLbl>
              <c:idx val="13"/>
              <c:layout>
                <c:manualLayout>
                  <c:x val="1.2257993112359138E-2"/>
                  <c:y val="-3.8341156287760984E-3"/>
                </c:manualLayout>
              </c:layout>
              <c:showVal val="1"/>
            </c:dLbl>
            <c:dLbl>
              <c:idx val="14"/>
              <c:layout>
                <c:manualLayout>
                  <c:x val="1.770599005118554E-2"/>
                  <c:y val="0"/>
                </c:manualLayout>
              </c:layout>
              <c:showVal val="1"/>
            </c:dLbl>
            <c:dLbl>
              <c:idx val="16"/>
              <c:layout>
                <c:manualLayout>
                  <c:x val="1.2257993112359138E-2"/>
                  <c:y val="1.9170578143880511E-3"/>
                </c:manualLayout>
              </c:layout>
              <c:showVal val="1"/>
            </c:dLbl>
            <c:dLbl>
              <c:idx val="17"/>
              <c:layout>
                <c:manualLayout>
                  <c:x val="9.5339946429460112E-3"/>
                  <c:y val="3.8341156287760984E-3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Val val="1"/>
          </c:dLbls>
          <c:cat>
            <c:multiLvlStrRef>
              <c:f>Лист1!$B$8:$C$25</c:f>
              <c:multiLvlStrCache>
                <c:ptCount val="18"/>
                <c:lvl>
                  <c:pt idx="0">
                    <c:v>12-13 уч.г.</c:v>
                  </c:pt>
                  <c:pt idx="1">
                    <c:v>13-14 уч.г.</c:v>
                  </c:pt>
                  <c:pt idx="2">
                    <c:v>14-15 уч.г.</c:v>
                  </c:pt>
                  <c:pt idx="3">
                    <c:v>12-13 уч.г.</c:v>
                  </c:pt>
                  <c:pt idx="4">
                    <c:v>13-14 уч.г.</c:v>
                  </c:pt>
                  <c:pt idx="5">
                    <c:v>14-15 уч.г.</c:v>
                  </c:pt>
                  <c:pt idx="6">
                    <c:v>12-13 уч.г.</c:v>
                  </c:pt>
                  <c:pt idx="7">
                    <c:v>13-14 уч.г.</c:v>
                  </c:pt>
                  <c:pt idx="8">
                    <c:v>14-15 уч.г.</c:v>
                  </c:pt>
                  <c:pt idx="9">
                    <c:v>12-13 уч.г.</c:v>
                  </c:pt>
                  <c:pt idx="10">
                    <c:v>13-14 уч.г.</c:v>
                  </c:pt>
                  <c:pt idx="11">
                    <c:v>14-15 уч.г.</c:v>
                  </c:pt>
                  <c:pt idx="12">
                    <c:v>12-13 уч.г.</c:v>
                  </c:pt>
                  <c:pt idx="13">
                    <c:v>13-14 уч.г.</c:v>
                  </c:pt>
                  <c:pt idx="14">
                    <c:v>14-15 уч.г.</c:v>
                  </c:pt>
                  <c:pt idx="15">
                    <c:v>12-13 уч.г.</c:v>
                  </c:pt>
                  <c:pt idx="16">
                    <c:v>13-14 уч.г.</c:v>
                  </c:pt>
                  <c:pt idx="17">
                    <c:v>14-15 уч.г.</c:v>
                  </c:pt>
                </c:lvl>
                <c:lvl>
                  <c:pt idx="0">
                    <c:v>Очень высокий</c:v>
                  </c:pt>
                  <c:pt idx="3">
                    <c:v>Высокий </c:v>
                  </c:pt>
                  <c:pt idx="6">
                    <c:v>Средний   </c:v>
                  </c:pt>
                  <c:pt idx="9">
                    <c:v>Близкий к среднему   </c:v>
                  </c:pt>
                  <c:pt idx="12">
                    <c:v>Низкий </c:v>
                  </c:pt>
                  <c:pt idx="15">
                    <c:v>Очень низкий</c:v>
                  </c:pt>
                </c:lvl>
              </c:multiLvlStrCache>
            </c:multiLvlStrRef>
          </c:cat>
          <c:val>
            <c:numRef>
              <c:f>Лист1!$E$8:$E$25</c:f>
              <c:numCache>
                <c:formatCode>General</c:formatCode>
                <c:ptCount val="1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8</c:v>
                </c:pt>
                <c:pt idx="4">
                  <c:v>9</c:v>
                </c:pt>
                <c:pt idx="5">
                  <c:v>3</c:v>
                </c:pt>
                <c:pt idx="6">
                  <c:v>22</c:v>
                </c:pt>
                <c:pt idx="7">
                  <c:v>20</c:v>
                </c:pt>
                <c:pt idx="8">
                  <c:v>32</c:v>
                </c:pt>
                <c:pt idx="9">
                  <c:v>33</c:v>
                </c:pt>
                <c:pt idx="10">
                  <c:v>33</c:v>
                </c:pt>
                <c:pt idx="11">
                  <c:v>27</c:v>
                </c:pt>
                <c:pt idx="12">
                  <c:v>36</c:v>
                </c:pt>
                <c:pt idx="13">
                  <c:v>34</c:v>
                </c:pt>
                <c:pt idx="14">
                  <c:v>34</c:v>
                </c:pt>
                <c:pt idx="15">
                  <c:v>1</c:v>
                </c:pt>
                <c:pt idx="16">
                  <c:v>4</c:v>
                </c:pt>
                <c:pt idx="17">
                  <c:v>5</c:v>
                </c:pt>
              </c:numCache>
            </c:numRef>
          </c:val>
        </c:ser>
        <c:shape val="box"/>
        <c:axId val="69185536"/>
        <c:axId val="69187072"/>
        <c:axId val="0"/>
      </c:bar3DChart>
      <c:catAx>
        <c:axId val="69185536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 b="1">
                <a:latin typeface="+mn-lt"/>
                <a:cs typeface="Times New Roman" pitchFamily="18" charset="0"/>
              </a:defRPr>
            </a:pPr>
            <a:endParaRPr lang="ru-RU"/>
          </a:p>
        </c:txPr>
        <c:crossAx val="69187072"/>
        <c:crosses val="autoZero"/>
        <c:auto val="1"/>
        <c:lblAlgn val="ctr"/>
        <c:lblOffset val="100"/>
      </c:catAx>
      <c:valAx>
        <c:axId val="69187072"/>
        <c:scaling>
          <c:orientation val="minMax"/>
        </c:scaling>
        <c:axPos val="l"/>
        <c:numFmt formatCode="General" sourceLinked="1"/>
        <c:tickLblPos val="nextTo"/>
        <c:crossAx val="691855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4.3543525809273842E-2"/>
          <c:y val="0.89364754926220291"/>
          <c:w val="0.91812636521655522"/>
          <c:h val="9.7187283717763695E-2"/>
        </c:manualLayout>
      </c:layout>
      <c:txPr>
        <a:bodyPr/>
        <a:lstStyle/>
        <a:p>
          <a:pPr>
            <a:defRPr sz="1800" b="1">
              <a:latin typeface="+mn-lt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spPr>
    <a:noFill/>
  </c:spPr>
  <c:externalData r:id="rId1"/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Показатели</a:t>
            </a:r>
            <a:r>
              <a:rPr lang="ru-RU" baseline="0" dirty="0" smtClean="0"/>
              <a:t> личностного роста подростков.</a:t>
            </a:r>
          </a:p>
          <a:p>
            <a:pPr>
              <a:defRPr/>
            </a:pPr>
            <a:r>
              <a:rPr lang="ru-RU" baseline="0" dirty="0" smtClean="0"/>
              <a:t> Устойчиво-позитивное отношение, %. (Методика  П.В. Степанова, И.В. Кулешова, Д.В. Григорьева)</a:t>
            </a:r>
            <a:endParaRPr lang="ru-RU" dirty="0"/>
          </a:p>
        </c:rich>
      </c:tx>
    </c:title>
    <c:plotArea>
      <c:layout/>
      <c:lineChart>
        <c:grouping val="standard"/>
        <c:ser>
          <c:idx val="0"/>
          <c:order val="0"/>
          <c:tx>
            <c:strRef>
              <c:f>'[Диаграмма в Microsoft Office PowerPoint]Лист3'!$C$2</c:f>
              <c:strCache>
                <c:ptCount val="1"/>
                <c:pt idx="0">
                  <c:v>ЭГ 13-14 уч.г</c:v>
                </c:pt>
              </c:strCache>
            </c:strRef>
          </c:tx>
          <c:dLbls>
            <c:dLbl>
              <c:idx val="0"/>
              <c:layout>
                <c:manualLayout>
                  <c:x val="-3.244766974889858E-2"/>
                  <c:y val="-3.3200704796064018E-2"/>
                </c:manualLayout>
              </c:layout>
              <c:dLblPos val="r"/>
              <c:showVal val="1"/>
            </c:dLbl>
            <c:dLbl>
              <c:idx val="3"/>
              <c:layout>
                <c:manualLayout>
                  <c:x val="-2.3141326737830589E-2"/>
                  <c:y val="-2.3240493357244804E-2"/>
                </c:manualLayout>
              </c:layout>
              <c:dLblPos val="r"/>
              <c:showVal val="1"/>
            </c:dLbl>
            <c:dLbl>
              <c:idx val="4"/>
              <c:layout>
                <c:manualLayout>
                  <c:x val="-2.7684196291486742E-2"/>
                  <c:y val="-2.6560563836851205E-2"/>
                </c:manualLayout>
              </c:layout>
              <c:dLblPos val="r"/>
              <c:showVal val="1"/>
            </c:dLbl>
            <c:dLbl>
              <c:idx val="7"/>
              <c:layout>
                <c:manualLayout>
                  <c:x val="-2.4550778510948688E-2"/>
                  <c:y val="-2.656056383685115E-2"/>
                </c:manualLayout>
              </c:layout>
              <c:dLblPos val="r"/>
              <c:showVal val="1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dLblPos val="ctr"/>
            <c:showVal val="1"/>
          </c:dLbls>
          <c:cat>
            <c:strRef>
              <c:f>'[Диаграмма в Microsoft Office PowerPoint]Лист3'!$B$3:$B$12</c:f>
              <c:strCache>
                <c:ptCount val="10"/>
                <c:pt idx="0">
                  <c:v>Отношение к семье</c:v>
                </c:pt>
                <c:pt idx="1">
                  <c:v>Отношение к Отечеству</c:v>
                </c:pt>
                <c:pt idx="2">
                  <c:v>Отношение к Земле (природе)</c:v>
                </c:pt>
                <c:pt idx="3">
                  <c:v>Отношение к миру</c:v>
                </c:pt>
                <c:pt idx="4">
                  <c:v>Отношение к труду</c:v>
                </c:pt>
                <c:pt idx="5">
                  <c:v>Отношение к культуре</c:v>
                </c:pt>
                <c:pt idx="6">
                  <c:v>Отношение к знаниям</c:v>
                </c:pt>
                <c:pt idx="7">
                  <c:v>Отношение к человеку как другому</c:v>
                </c:pt>
                <c:pt idx="8">
                  <c:v>Отношение к своему душевному Я</c:v>
                </c:pt>
                <c:pt idx="9">
                  <c:v>Отношение к своему духовному Я</c:v>
                </c:pt>
              </c:strCache>
            </c:strRef>
          </c:cat>
          <c:val>
            <c:numRef>
              <c:f>'[Диаграмма в Microsoft Office PowerPoint]Лист3'!$C$3:$C$12</c:f>
              <c:numCache>
                <c:formatCode>General</c:formatCode>
                <c:ptCount val="10"/>
                <c:pt idx="0">
                  <c:v>86</c:v>
                </c:pt>
                <c:pt idx="1">
                  <c:v>63</c:v>
                </c:pt>
                <c:pt idx="2">
                  <c:v>37</c:v>
                </c:pt>
                <c:pt idx="3">
                  <c:v>32</c:v>
                </c:pt>
                <c:pt idx="4">
                  <c:v>77</c:v>
                </c:pt>
                <c:pt idx="5">
                  <c:v>51</c:v>
                </c:pt>
                <c:pt idx="6">
                  <c:v>46</c:v>
                </c:pt>
                <c:pt idx="7">
                  <c:v>59</c:v>
                </c:pt>
                <c:pt idx="8">
                  <c:v>8</c:v>
                </c:pt>
                <c:pt idx="9">
                  <c:v>20</c:v>
                </c:pt>
              </c:numCache>
            </c:numRef>
          </c:val>
        </c:ser>
        <c:ser>
          <c:idx val="1"/>
          <c:order val="1"/>
          <c:tx>
            <c:strRef>
              <c:f>'[Диаграмма в Microsoft Office PowerPoint]Лист3'!$D$2</c:f>
              <c:strCache>
                <c:ptCount val="1"/>
                <c:pt idx="0">
                  <c:v>ЭГ 14-15 уч.г</c:v>
                </c:pt>
              </c:strCache>
            </c:strRef>
          </c:tx>
          <c:dLbls>
            <c:dLbl>
              <c:idx val="0"/>
              <c:layout>
                <c:manualLayout>
                  <c:x val="-3.3466909869759462E-2"/>
                  <c:y val="-9.3542332205729384E-3"/>
                </c:manualLayout>
              </c:layout>
              <c:dLblPos val="r"/>
              <c:showVal val="1"/>
            </c:dLbl>
            <c:dLbl>
              <c:idx val="1"/>
              <c:layout>
                <c:manualLayout>
                  <c:x val="1.9769205971649779E-2"/>
                  <c:y val="3.9260486978526738E-3"/>
                </c:manualLayout>
              </c:layout>
              <c:dLblPos val="r"/>
              <c:showVal val="1"/>
            </c:dLbl>
            <c:dLbl>
              <c:idx val="3"/>
              <c:layout>
                <c:manualLayout>
                  <c:x val="-2.341600022584012E-2"/>
                  <c:y val="-2.9274656098211345E-2"/>
                </c:manualLayout>
              </c:layout>
              <c:dLblPos val="r"/>
              <c:showVal val="1"/>
            </c:dLbl>
            <c:dLbl>
              <c:idx val="4"/>
              <c:layout>
                <c:manualLayout>
                  <c:x val="-1.1164060095326386E-2"/>
                  <c:y val="-6.0341627409665338E-3"/>
                </c:manualLayout>
              </c:layout>
              <c:dLblPos val="r"/>
              <c:showVal val="1"/>
            </c:dLbl>
            <c:dLbl>
              <c:idx val="9"/>
              <c:layout>
                <c:manualLayout>
                  <c:x val="-2.6737352498174171E-2"/>
                  <c:y val="3.0486612534703892E-2"/>
                </c:manualLayout>
              </c:layout>
              <c:dLblPos val="r"/>
              <c:showVal val="1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dLblPos val="t"/>
            <c:showVal val="1"/>
          </c:dLbls>
          <c:cat>
            <c:strRef>
              <c:f>'[Диаграмма в Microsoft Office PowerPoint]Лист3'!$B$3:$B$12</c:f>
              <c:strCache>
                <c:ptCount val="10"/>
                <c:pt idx="0">
                  <c:v>Отношение к семье</c:v>
                </c:pt>
                <c:pt idx="1">
                  <c:v>Отношение к Отечеству</c:v>
                </c:pt>
                <c:pt idx="2">
                  <c:v>Отношение к Земле (природе)</c:v>
                </c:pt>
                <c:pt idx="3">
                  <c:v>Отношение к миру</c:v>
                </c:pt>
                <c:pt idx="4">
                  <c:v>Отношение к труду</c:v>
                </c:pt>
                <c:pt idx="5">
                  <c:v>Отношение к культуре</c:v>
                </c:pt>
                <c:pt idx="6">
                  <c:v>Отношение к знаниям</c:v>
                </c:pt>
                <c:pt idx="7">
                  <c:v>Отношение к человеку как другому</c:v>
                </c:pt>
                <c:pt idx="8">
                  <c:v>Отношение к своему душевному Я</c:v>
                </c:pt>
                <c:pt idx="9">
                  <c:v>Отношение к своему духовному Я</c:v>
                </c:pt>
              </c:strCache>
            </c:strRef>
          </c:cat>
          <c:val>
            <c:numRef>
              <c:f>'[Диаграмма в Microsoft Office PowerPoint]Лист3'!$D$3:$D$12</c:f>
              <c:numCache>
                <c:formatCode>General</c:formatCode>
                <c:ptCount val="10"/>
                <c:pt idx="0">
                  <c:v>77</c:v>
                </c:pt>
                <c:pt idx="1">
                  <c:v>61</c:v>
                </c:pt>
                <c:pt idx="2">
                  <c:v>59</c:v>
                </c:pt>
                <c:pt idx="3">
                  <c:v>21</c:v>
                </c:pt>
                <c:pt idx="4">
                  <c:v>74</c:v>
                </c:pt>
                <c:pt idx="5">
                  <c:v>56</c:v>
                </c:pt>
                <c:pt idx="6">
                  <c:v>32</c:v>
                </c:pt>
                <c:pt idx="7">
                  <c:v>46</c:v>
                </c:pt>
                <c:pt idx="8">
                  <c:v>9</c:v>
                </c:pt>
                <c:pt idx="9">
                  <c:v>18</c:v>
                </c:pt>
              </c:numCache>
            </c:numRef>
          </c:val>
        </c:ser>
        <c:ser>
          <c:idx val="2"/>
          <c:order val="2"/>
          <c:tx>
            <c:strRef>
              <c:f>'[Диаграмма в Microsoft Office PowerPoint]Лист3'!$E$2</c:f>
              <c:strCache>
                <c:ptCount val="1"/>
                <c:pt idx="0">
                  <c:v>ЭГ 15-16 уч.г</c:v>
                </c:pt>
              </c:strCache>
            </c:strRef>
          </c:tx>
          <c:dLbls>
            <c:dLbl>
              <c:idx val="2"/>
              <c:layout>
                <c:manualLayout>
                  <c:x val="-8.673899621353549E-3"/>
                  <c:y val="-6.6401409592128664E-3"/>
                </c:manualLayout>
              </c:layout>
              <c:showVal val="1"/>
            </c:dLbl>
            <c:dLbl>
              <c:idx val="3"/>
              <c:delete val="1"/>
            </c:dLbl>
            <c:dLbl>
              <c:idx val="6"/>
              <c:layout>
                <c:manualLayout>
                  <c:x val="-1.1565199495138066E-2"/>
                  <c:y val="3.9840845755276827E-2"/>
                </c:manualLayout>
              </c:layout>
              <c:showVal val="1"/>
            </c:dLbl>
            <c:dLbl>
              <c:idx val="7"/>
              <c:layout>
                <c:manualLayout>
                  <c:x val="0"/>
                  <c:y val="-1.6600352398032012E-2"/>
                </c:manualLayout>
              </c:layout>
              <c:showVal val="1"/>
            </c:dLbl>
            <c:dLbl>
              <c:idx val="9"/>
              <c:layout>
                <c:manualLayout>
                  <c:x val="-2.6021698864060642E-2"/>
                  <c:y val="-4.3160916234883238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</c:dLbls>
          <c:cat>
            <c:strRef>
              <c:f>'[Диаграмма в Microsoft Office PowerPoint]Лист3'!$B$3:$B$12</c:f>
              <c:strCache>
                <c:ptCount val="10"/>
                <c:pt idx="0">
                  <c:v>Отношение к семье</c:v>
                </c:pt>
                <c:pt idx="1">
                  <c:v>Отношение к Отечеству</c:v>
                </c:pt>
                <c:pt idx="2">
                  <c:v>Отношение к Земле (природе)</c:v>
                </c:pt>
                <c:pt idx="3">
                  <c:v>Отношение к миру</c:v>
                </c:pt>
                <c:pt idx="4">
                  <c:v>Отношение к труду</c:v>
                </c:pt>
                <c:pt idx="5">
                  <c:v>Отношение к культуре</c:v>
                </c:pt>
                <c:pt idx="6">
                  <c:v>Отношение к знаниям</c:v>
                </c:pt>
                <c:pt idx="7">
                  <c:v>Отношение к человеку как другому</c:v>
                </c:pt>
                <c:pt idx="8">
                  <c:v>Отношение к своему душевному Я</c:v>
                </c:pt>
                <c:pt idx="9">
                  <c:v>Отношение к своему духовному Я</c:v>
                </c:pt>
              </c:strCache>
            </c:strRef>
          </c:cat>
          <c:val>
            <c:numRef>
              <c:f>'[Диаграмма в Microsoft Office PowerPoint]Лист3'!$E$3:$E$12</c:f>
              <c:numCache>
                <c:formatCode>General</c:formatCode>
                <c:ptCount val="10"/>
                <c:pt idx="0">
                  <c:v>78</c:v>
                </c:pt>
                <c:pt idx="1">
                  <c:v>60</c:v>
                </c:pt>
                <c:pt idx="2">
                  <c:v>49</c:v>
                </c:pt>
                <c:pt idx="3">
                  <c:v>13</c:v>
                </c:pt>
                <c:pt idx="4">
                  <c:v>70</c:v>
                </c:pt>
                <c:pt idx="5">
                  <c:v>48</c:v>
                </c:pt>
                <c:pt idx="6">
                  <c:v>26</c:v>
                </c:pt>
                <c:pt idx="7">
                  <c:v>54</c:v>
                </c:pt>
                <c:pt idx="8">
                  <c:v>15</c:v>
                </c:pt>
                <c:pt idx="9">
                  <c:v>22</c:v>
                </c:pt>
              </c:numCache>
            </c:numRef>
          </c:val>
        </c:ser>
        <c:ser>
          <c:idx val="3"/>
          <c:order val="3"/>
          <c:tx>
            <c:strRef>
              <c:f>'[Диаграмма в Microsoft Office PowerPoint]Лист3'!$F$2</c:f>
              <c:strCache>
                <c:ptCount val="1"/>
                <c:pt idx="0">
                  <c:v>КГ 13-14 уч.г</c:v>
                </c:pt>
              </c:strCache>
            </c:strRef>
          </c:tx>
          <c:dLbls>
            <c:dLbl>
              <c:idx val="1"/>
              <c:layout>
                <c:manualLayout>
                  <c:x val="-1.1565199495138066E-2"/>
                  <c:y val="-1.3280281918425608E-2"/>
                </c:manualLayout>
              </c:layout>
              <c:showVal val="1"/>
            </c:dLbl>
            <c:dLbl>
              <c:idx val="3"/>
              <c:layout>
                <c:manualLayout>
                  <c:x val="-1.3010849432030321E-2"/>
                  <c:y val="-1.6600352398032012E-2"/>
                </c:manualLayout>
              </c:layout>
              <c:showVal val="1"/>
            </c:dLbl>
            <c:dLbl>
              <c:idx val="6"/>
              <c:layout>
                <c:manualLayout>
                  <c:x val="-3.6141248422306461E-2"/>
                  <c:y val="5.6441198153308822E-2"/>
                </c:manualLayout>
              </c:layout>
              <c:showVal val="1"/>
            </c:dLbl>
            <c:dLbl>
              <c:idx val="8"/>
              <c:layout>
                <c:manualLayout>
                  <c:x val="2.8912998737845156E-3"/>
                  <c:y val="2.3240493357244804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</c:dLbls>
          <c:cat>
            <c:strRef>
              <c:f>'[Диаграмма в Microsoft Office PowerPoint]Лист3'!$B$3:$B$12</c:f>
              <c:strCache>
                <c:ptCount val="10"/>
                <c:pt idx="0">
                  <c:v>Отношение к семье</c:v>
                </c:pt>
                <c:pt idx="1">
                  <c:v>Отношение к Отечеству</c:v>
                </c:pt>
                <c:pt idx="2">
                  <c:v>Отношение к Земле (природе)</c:v>
                </c:pt>
                <c:pt idx="3">
                  <c:v>Отношение к миру</c:v>
                </c:pt>
                <c:pt idx="4">
                  <c:v>Отношение к труду</c:v>
                </c:pt>
                <c:pt idx="5">
                  <c:v>Отношение к культуре</c:v>
                </c:pt>
                <c:pt idx="6">
                  <c:v>Отношение к знаниям</c:v>
                </c:pt>
                <c:pt idx="7">
                  <c:v>Отношение к человеку как другому</c:v>
                </c:pt>
                <c:pt idx="8">
                  <c:v>Отношение к своему душевному Я</c:v>
                </c:pt>
                <c:pt idx="9">
                  <c:v>Отношение к своему духовному Я</c:v>
                </c:pt>
              </c:strCache>
            </c:strRef>
          </c:cat>
          <c:val>
            <c:numRef>
              <c:f>'[Диаграмма в Microsoft Office PowerPoint]Лист3'!$F$3:$F$12</c:f>
              <c:numCache>
                <c:formatCode>General</c:formatCode>
                <c:ptCount val="10"/>
                <c:pt idx="0">
                  <c:v>64</c:v>
                </c:pt>
                <c:pt idx="1">
                  <c:v>48</c:v>
                </c:pt>
                <c:pt idx="2">
                  <c:v>37</c:v>
                </c:pt>
                <c:pt idx="3">
                  <c:v>13</c:v>
                </c:pt>
                <c:pt idx="4">
                  <c:v>48</c:v>
                </c:pt>
                <c:pt idx="5">
                  <c:v>40</c:v>
                </c:pt>
                <c:pt idx="6">
                  <c:v>23</c:v>
                </c:pt>
                <c:pt idx="7">
                  <c:v>33</c:v>
                </c:pt>
                <c:pt idx="8">
                  <c:v>6</c:v>
                </c:pt>
                <c:pt idx="9">
                  <c:v>21</c:v>
                </c:pt>
              </c:numCache>
            </c:numRef>
          </c:val>
        </c:ser>
        <c:ser>
          <c:idx val="4"/>
          <c:order val="4"/>
          <c:tx>
            <c:strRef>
              <c:f>'[Диаграмма в Microsoft Office PowerPoint]Лист3'!$G$2</c:f>
              <c:strCache>
                <c:ptCount val="1"/>
                <c:pt idx="0">
                  <c:v>КГ 14-15 уч.г</c:v>
                </c:pt>
              </c:strCache>
            </c:strRef>
          </c:tx>
          <c:dLbls>
            <c:dLbl>
              <c:idx val="1"/>
              <c:layout>
                <c:manualLayout>
                  <c:x val="-2.0239099116491611E-2"/>
                  <c:y val="-2.3240493357244804E-2"/>
                </c:manualLayout>
              </c:layout>
              <c:showVal val="1"/>
            </c:dLbl>
            <c:dLbl>
              <c:idx val="2"/>
              <c:layout>
                <c:manualLayout>
                  <c:x val="0"/>
                  <c:y val="2.6560563836851205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</c:dLbls>
          <c:cat>
            <c:strRef>
              <c:f>'[Диаграмма в Microsoft Office PowerPoint]Лист3'!$B$3:$B$12</c:f>
              <c:strCache>
                <c:ptCount val="10"/>
                <c:pt idx="0">
                  <c:v>Отношение к семье</c:v>
                </c:pt>
                <c:pt idx="1">
                  <c:v>Отношение к Отечеству</c:v>
                </c:pt>
                <c:pt idx="2">
                  <c:v>Отношение к Земле (природе)</c:v>
                </c:pt>
                <c:pt idx="3">
                  <c:v>Отношение к миру</c:v>
                </c:pt>
                <c:pt idx="4">
                  <c:v>Отношение к труду</c:v>
                </c:pt>
                <c:pt idx="5">
                  <c:v>Отношение к культуре</c:v>
                </c:pt>
                <c:pt idx="6">
                  <c:v>Отношение к знаниям</c:v>
                </c:pt>
                <c:pt idx="7">
                  <c:v>Отношение к человеку как другому</c:v>
                </c:pt>
                <c:pt idx="8">
                  <c:v>Отношение к своему душевному Я</c:v>
                </c:pt>
                <c:pt idx="9">
                  <c:v>Отношение к своему духовному Я</c:v>
                </c:pt>
              </c:strCache>
            </c:strRef>
          </c:cat>
          <c:val>
            <c:numRef>
              <c:f>'[Диаграмма в Microsoft Office PowerPoint]Лист3'!$G$3:$G$12</c:f>
              <c:numCache>
                <c:formatCode>General</c:formatCode>
                <c:ptCount val="10"/>
                <c:pt idx="0">
                  <c:v>74</c:v>
                </c:pt>
                <c:pt idx="1">
                  <c:v>66</c:v>
                </c:pt>
                <c:pt idx="2">
                  <c:v>34</c:v>
                </c:pt>
                <c:pt idx="3">
                  <c:v>12</c:v>
                </c:pt>
                <c:pt idx="4">
                  <c:v>59</c:v>
                </c:pt>
                <c:pt idx="5">
                  <c:v>36</c:v>
                </c:pt>
                <c:pt idx="6">
                  <c:v>27</c:v>
                </c:pt>
                <c:pt idx="7">
                  <c:v>51</c:v>
                </c:pt>
                <c:pt idx="8">
                  <c:v>8</c:v>
                </c:pt>
                <c:pt idx="9">
                  <c:v>10</c:v>
                </c:pt>
              </c:numCache>
            </c:numRef>
          </c:val>
        </c:ser>
        <c:ser>
          <c:idx val="5"/>
          <c:order val="5"/>
          <c:tx>
            <c:strRef>
              <c:f>'[Диаграмма в Microsoft Office PowerPoint]Лист3'!$H$2</c:f>
              <c:strCache>
                <c:ptCount val="1"/>
                <c:pt idx="0">
                  <c:v>КГ 15-16 уч.г</c:v>
                </c:pt>
              </c:strCache>
            </c:strRef>
          </c:tx>
          <c:cat>
            <c:strRef>
              <c:f>'[Диаграмма в Microsoft Office PowerPoint]Лист3'!$B$3:$B$12</c:f>
              <c:strCache>
                <c:ptCount val="10"/>
                <c:pt idx="0">
                  <c:v>Отношение к семье</c:v>
                </c:pt>
                <c:pt idx="1">
                  <c:v>Отношение к Отечеству</c:v>
                </c:pt>
                <c:pt idx="2">
                  <c:v>Отношение к Земле (природе)</c:v>
                </c:pt>
                <c:pt idx="3">
                  <c:v>Отношение к миру</c:v>
                </c:pt>
                <c:pt idx="4">
                  <c:v>Отношение к труду</c:v>
                </c:pt>
                <c:pt idx="5">
                  <c:v>Отношение к культуре</c:v>
                </c:pt>
                <c:pt idx="6">
                  <c:v>Отношение к знаниям</c:v>
                </c:pt>
                <c:pt idx="7">
                  <c:v>Отношение к человеку как другому</c:v>
                </c:pt>
                <c:pt idx="8">
                  <c:v>Отношение к своему душевному Я</c:v>
                </c:pt>
                <c:pt idx="9">
                  <c:v>Отношение к своему духовному Я</c:v>
                </c:pt>
              </c:strCache>
            </c:strRef>
          </c:cat>
          <c:val>
            <c:numRef>
              <c:f>'[Диаграмма в Microsoft Office PowerPoint]Лист3'!$H$3:$H$12</c:f>
              <c:numCache>
                <c:formatCode>General</c:formatCode>
                <c:ptCount val="10"/>
                <c:pt idx="0">
                  <c:v>72</c:v>
                </c:pt>
                <c:pt idx="1">
                  <c:v>45</c:v>
                </c:pt>
                <c:pt idx="2">
                  <c:v>42</c:v>
                </c:pt>
                <c:pt idx="3">
                  <c:v>16</c:v>
                </c:pt>
                <c:pt idx="4">
                  <c:v>49</c:v>
                </c:pt>
                <c:pt idx="5">
                  <c:v>38</c:v>
                </c:pt>
                <c:pt idx="6">
                  <c:v>17</c:v>
                </c:pt>
                <c:pt idx="7">
                  <c:v>39</c:v>
                </c:pt>
                <c:pt idx="8">
                  <c:v>1</c:v>
                </c:pt>
                <c:pt idx="9">
                  <c:v>22</c:v>
                </c:pt>
              </c:numCache>
            </c:numRef>
          </c:val>
        </c:ser>
        <c:marker val="1"/>
        <c:axId val="53888512"/>
        <c:axId val="53890048"/>
      </c:lineChart>
      <c:catAx>
        <c:axId val="53888512"/>
        <c:scaling>
          <c:orientation val="minMax"/>
        </c:scaling>
        <c:axPos val="b"/>
        <c:majorTickMark val="none"/>
        <c:tickLblPos val="nextTo"/>
        <c:crossAx val="53890048"/>
        <c:crosses val="autoZero"/>
        <c:auto val="1"/>
        <c:lblAlgn val="ctr"/>
        <c:lblOffset val="100"/>
      </c:catAx>
      <c:valAx>
        <c:axId val="53890048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538885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518064249691748"/>
          <c:y val="0.32548402444826707"/>
          <c:w val="0.13951967540947183"/>
          <c:h val="0.46307611065507348"/>
        </c:manualLayout>
      </c:layout>
      <c:txPr>
        <a:bodyPr/>
        <a:lstStyle/>
        <a:p>
          <a:pPr>
            <a:defRPr b="1"/>
          </a:pPr>
          <a:endParaRPr lang="ru-RU"/>
        </a:p>
      </c:txPr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 algn="ctr">
              <a:defRPr/>
            </a:pPr>
            <a:r>
              <a:rPr lang="ru-RU" sz="2000" i="1" dirty="0" smtClean="0">
                <a:latin typeface="+mn-lt"/>
                <a:cs typeface="Times New Roman" pitchFamily="18" charset="0"/>
              </a:rPr>
              <a:t> Итоговые показатели теста  </a:t>
            </a:r>
            <a:r>
              <a:rPr lang="ru-RU" sz="2000" i="1" dirty="0">
                <a:latin typeface="+mn-lt"/>
                <a:cs typeface="Times New Roman" pitchFamily="18" charset="0"/>
              </a:rPr>
              <a:t>умственного </a:t>
            </a:r>
            <a:r>
              <a:rPr lang="ru-RU" sz="2000" i="1" dirty="0" smtClean="0">
                <a:latin typeface="+mn-lt"/>
                <a:cs typeface="Times New Roman" pitchFamily="18" charset="0"/>
              </a:rPr>
              <a:t>развития обучающихся, </a:t>
            </a:r>
            <a:r>
              <a:rPr lang="ru-RU" sz="2000" i="1" dirty="0">
                <a:latin typeface="+mn-lt"/>
                <a:cs typeface="Times New Roman" pitchFamily="18" charset="0"/>
              </a:rPr>
              <a:t>%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5.2772897406679516E-2"/>
          <c:y val="0.30584822840197246"/>
          <c:w val="0.9331799908171462"/>
          <c:h val="0.45014469546118796"/>
        </c:manualLayout>
      </c:layout>
      <c:barChart>
        <c:barDir val="col"/>
        <c:grouping val="clustered"/>
        <c:ser>
          <c:idx val="0"/>
          <c:order val="0"/>
          <c:tx>
            <c:strRef>
              <c:f>Лист2!$C$10</c:f>
              <c:strCache>
                <c:ptCount val="1"/>
                <c:pt idx="0">
                  <c:v>Экспериментальные школы</c:v>
                </c:pt>
              </c:strCache>
            </c:strRef>
          </c:tx>
          <c:dLbls>
            <c:txPr>
              <a:bodyPr/>
              <a:lstStyle/>
              <a:p>
                <a:pPr>
                  <a:defRPr sz="1300" b="1"/>
                </a:pPr>
                <a:endParaRPr lang="ru-RU"/>
              </a:p>
            </c:txPr>
            <c:showVal val="1"/>
          </c:dLbls>
          <c:cat>
            <c:multiLvlStrRef>
              <c:f>Лист2!$A$11:$B$16</c:f>
              <c:multiLvlStrCache>
                <c:ptCount val="6"/>
                <c:lvl>
                  <c:pt idx="0">
                    <c:v>14-15 уч.г</c:v>
                  </c:pt>
                  <c:pt idx="1">
                    <c:v>15-16 уч.г</c:v>
                  </c:pt>
                  <c:pt idx="2">
                    <c:v>14-15 уч.г</c:v>
                  </c:pt>
                  <c:pt idx="3">
                    <c:v>15-16 уч.г</c:v>
                  </c:pt>
                  <c:pt idx="4">
                    <c:v>14-15 уч.г</c:v>
                  </c:pt>
                  <c:pt idx="5">
                    <c:v>15-16уч.г</c:v>
                  </c:pt>
                </c:lvl>
                <c:lvl>
                  <c:pt idx="0">
                    <c:v>Высокий</c:v>
                  </c:pt>
                  <c:pt idx="2">
                    <c:v>Средний</c:v>
                  </c:pt>
                  <c:pt idx="4">
                    <c:v>Низкий</c:v>
                  </c:pt>
                </c:lvl>
              </c:multiLvlStrCache>
            </c:multiLvlStrRef>
          </c:cat>
          <c:val>
            <c:numRef>
              <c:f>Лист2!$C$11:$C$16</c:f>
              <c:numCache>
                <c:formatCode>General</c:formatCode>
                <c:ptCount val="6"/>
                <c:pt idx="0">
                  <c:v>4</c:v>
                </c:pt>
                <c:pt idx="1">
                  <c:v>18</c:v>
                </c:pt>
                <c:pt idx="2">
                  <c:v>84</c:v>
                </c:pt>
                <c:pt idx="3">
                  <c:v>81</c:v>
                </c:pt>
                <c:pt idx="4">
                  <c:v>12</c:v>
                </c:pt>
                <c:pt idx="5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Лист2!$D$10</c:f>
              <c:strCache>
                <c:ptCount val="1"/>
                <c:pt idx="0">
                  <c:v>Контрольные школы</c:v>
                </c:pt>
              </c:strCache>
            </c:strRef>
          </c:tx>
          <c:dLbls>
            <c:txPr>
              <a:bodyPr/>
              <a:lstStyle/>
              <a:p>
                <a:pPr>
                  <a:defRPr sz="1300" b="1"/>
                </a:pPr>
                <a:endParaRPr lang="ru-RU"/>
              </a:p>
            </c:txPr>
            <c:showVal val="1"/>
          </c:dLbls>
          <c:cat>
            <c:multiLvlStrRef>
              <c:f>Лист2!$A$11:$B$16</c:f>
              <c:multiLvlStrCache>
                <c:ptCount val="6"/>
                <c:lvl>
                  <c:pt idx="0">
                    <c:v>14-15 уч.г</c:v>
                  </c:pt>
                  <c:pt idx="1">
                    <c:v>15-16 уч.г</c:v>
                  </c:pt>
                  <c:pt idx="2">
                    <c:v>14-15 уч.г</c:v>
                  </c:pt>
                  <c:pt idx="3">
                    <c:v>15-16 уч.г</c:v>
                  </c:pt>
                  <c:pt idx="4">
                    <c:v>14-15 уч.г</c:v>
                  </c:pt>
                  <c:pt idx="5">
                    <c:v>15-16уч.г</c:v>
                  </c:pt>
                </c:lvl>
                <c:lvl>
                  <c:pt idx="0">
                    <c:v>Высокий</c:v>
                  </c:pt>
                  <c:pt idx="2">
                    <c:v>Средний</c:v>
                  </c:pt>
                  <c:pt idx="4">
                    <c:v>Низкий</c:v>
                  </c:pt>
                </c:lvl>
              </c:multiLvlStrCache>
            </c:multiLvlStrRef>
          </c:cat>
          <c:val>
            <c:numRef>
              <c:f>Лист2!$D$11:$D$16</c:f>
              <c:numCache>
                <c:formatCode>General</c:formatCode>
                <c:ptCount val="6"/>
                <c:pt idx="0">
                  <c:v>4</c:v>
                </c:pt>
                <c:pt idx="1">
                  <c:v>6</c:v>
                </c:pt>
                <c:pt idx="2">
                  <c:v>84</c:v>
                </c:pt>
                <c:pt idx="3">
                  <c:v>90</c:v>
                </c:pt>
                <c:pt idx="4">
                  <c:v>13</c:v>
                </c:pt>
                <c:pt idx="5">
                  <c:v>4</c:v>
                </c:pt>
              </c:numCache>
            </c:numRef>
          </c:val>
        </c:ser>
        <c:gapWidth val="75"/>
        <c:axId val="39539840"/>
        <c:axId val="39541376"/>
      </c:barChart>
      <c:catAx>
        <c:axId val="39539840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39541376"/>
        <c:crosses val="autoZero"/>
        <c:auto val="1"/>
        <c:lblAlgn val="ctr"/>
        <c:lblOffset val="100"/>
      </c:catAx>
      <c:valAx>
        <c:axId val="39541376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spPr>
          <a:ln w="9525">
            <a:noFill/>
          </a:ln>
        </c:spPr>
        <c:crossAx val="39539840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200" b="1"/>
          </a:pPr>
          <a:endParaRPr lang="ru-RU"/>
        </a:p>
      </c:txPr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>
        <c:manualLayout>
          <c:layoutTarget val="inner"/>
          <c:xMode val="edge"/>
          <c:yMode val="edge"/>
          <c:x val="6.0561349285416372E-2"/>
          <c:y val="2.315741008546859E-2"/>
          <c:w val="0.93943867348072463"/>
          <c:h val="0.74465494366422391"/>
        </c:manualLayout>
      </c:layout>
      <c:bar3DChart>
        <c:barDir val="col"/>
        <c:grouping val="clustered"/>
        <c:ser>
          <c:idx val="0"/>
          <c:order val="0"/>
          <c:tx>
            <c:strRef>
              <c:f>Лист1!$D$34</c:f>
              <c:strCache>
                <c:ptCount val="1"/>
                <c:pt idx="0">
                  <c:v>Экспериментальная группа</c:v>
                </c:pt>
              </c:strCache>
            </c:strRef>
          </c:tx>
          <c:spPr>
            <a:ln w="38100">
              <a:solidFill>
                <a:schemeClr val="tx1">
                  <a:lumMod val="85000"/>
                  <a:lumOff val="15000"/>
                </a:schemeClr>
              </a:solidFill>
            </a:ln>
          </c:spPr>
          <c:dLbls>
            <c:txPr>
              <a:bodyPr/>
              <a:lstStyle/>
              <a:p>
                <a:pPr>
                  <a:defRPr sz="16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multiLvlStrRef>
              <c:f>Лист1!$B$35:$C$46</c:f>
              <c:multiLvlStrCache>
                <c:ptCount val="12"/>
                <c:lvl>
                  <c:pt idx="0">
                    <c:v>12-13 уч.г.</c:v>
                  </c:pt>
                  <c:pt idx="1">
                    <c:v>13-14 уч.г.</c:v>
                  </c:pt>
                  <c:pt idx="2">
                    <c:v>14-15 уч.г.</c:v>
                  </c:pt>
                  <c:pt idx="3">
                    <c:v>15-16 уч.г.</c:v>
                  </c:pt>
                  <c:pt idx="4">
                    <c:v>12-13 уч.г.</c:v>
                  </c:pt>
                  <c:pt idx="5">
                    <c:v>13-14 уч.г.</c:v>
                  </c:pt>
                  <c:pt idx="6">
                    <c:v>14-15 уч.г.</c:v>
                  </c:pt>
                  <c:pt idx="7">
                    <c:v>15-16 уч.г.</c:v>
                  </c:pt>
                  <c:pt idx="8">
                    <c:v>12-13 уч.г.</c:v>
                  </c:pt>
                  <c:pt idx="9">
                    <c:v>13-14 уч.г.</c:v>
                  </c:pt>
                  <c:pt idx="10">
                    <c:v>14-15 уч.г.</c:v>
                  </c:pt>
                  <c:pt idx="11">
                    <c:v>15-16 уч.г.</c:v>
                  </c:pt>
                </c:lvl>
                <c:lvl>
                  <c:pt idx="0">
                    <c:v>Низкий</c:v>
                  </c:pt>
                  <c:pt idx="4">
                    <c:v>Средний</c:v>
                  </c:pt>
                  <c:pt idx="8">
                    <c:v>Высокий</c:v>
                  </c:pt>
                </c:lvl>
              </c:multiLvlStrCache>
            </c:multiLvlStrRef>
          </c:cat>
          <c:val>
            <c:numRef>
              <c:f>Лист1!$D$35:$D$46</c:f>
              <c:numCache>
                <c:formatCode>General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80</c:v>
                </c:pt>
                <c:pt idx="5">
                  <c:v>40</c:v>
                </c:pt>
                <c:pt idx="6">
                  <c:v>22</c:v>
                </c:pt>
                <c:pt idx="7">
                  <c:v>15</c:v>
                </c:pt>
                <c:pt idx="8">
                  <c:v>20</c:v>
                </c:pt>
                <c:pt idx="9">
                  <c:v>60</c:v>
                </c:pt>
                <c:pt idx="10">
                  <c:v>78</c:v>
                </c:pt>
                <c:pt idx="11">
                  <c:v>85</c:v>
                </c:pt>
              </c:numCache>
            </c:numRef>
          </c:val>
        </c:ser>
        <c:ser>
          <c:idx val="1"/>
          <c:order val="1"/>
          <c:tx>
            <c:strRef>
              <c:f>Лист1!$E$34</c:f>
              <c:strCache>
                <c:ptCount val="1"/>
                <c:pt idx="0">
                  <c:v>Контрольная группа</c:v>
                </c:pt>
              </c:strCache>
            </c:strRef>
          </c:tx>
          <c:spPr>
            <a:ln>
              <a:solidFill>
                <a:schemeClr val="tx1">
                  <a:lumMod val="95000"/>
                  <a:lumOff val="5000"/>
                </a:schemeClr>
              </a:solidFill>
            </a:ln>
          </c:spPr>
          <c:dLbls>
            <c:dLbl>
              <c:idx val="4"/>
              <c:layout>
                <c:manualLayout>
                  <c:x val="1.0119549558245752E-2"/>
                  <c:y val="9.0363031701059162E-3"/>
                </c:manualLayout>
              </c:layout>
              <c:showVal val="1"/>
            </c:dLbl>
            <c:dLbl>
              <c:idx val="6"/>
              <c:layout>
                <c:manualLayout>
                  <c:x val="1.8565188663247963E-2"/>
                  <c:y val="0"/>
                </c:manualLayout>
              </c:layout>
              <c:showVal val="1"/>
            </c:dLbl>
            <c:dLbl>
              <c:idx val="7"/>
              <c:layout>
                <c:manualLayout>
                  <c:x val="1.7018089607977283E-2"/>
                  <c:y val="4.8991479533037913E-3"/>
                </c:manualLayout>
              </c:layout>
              <c:showVal val="1"/>
            </c:dLbl>
            <c:dLbl>
              <c:idx val="8"/>
              <c:layout>
                <c:manualLayout>
                  <c:x val="1.3923891497435984E-2"/>
                  <c:y val="0"/>
                </c:manualLayout>
              </c:layout>
              <c:showVal val="1"/>
            </c:dLbl>
            <c:dLbl>
              <c:idx val="9"/>
              <c:layout>
                <c:manualLayout>
                  <c:x val="1.1565199495138071E-2"/>
                  <c:y val="0"/>
                </c:manualLayout>
              </c:layout>
              <c:showVal val="1"/>
            </c:dLbl>
            <c:dLbl>
              <c:idx val="10"/>
              <c:layout>
                <c:manualLayout>
                  <c:x val="1.1565199495138177E-2"/>
                  <c:y val="3.0121010567019748E-3"/>
                </c:manualLayout>
              </c:layout>
              <c:showVal val="1"/>
            </c:dLbl>
            <c:dLbl>
              <c:idx val="11"/>
              <c:layout>
                <c:manualLayout>
                  <c:x val="1.8793449179599353E-2"/>
                  <c:y val="-3.0121010567019748E-3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multiLvlStrRef>
              <c:f>Лист1!$B$35:$C$46</c:f>
              <c:multiLvlStrCache>
                <c:ptCount val="12"/>
                <c:lvl>
                  <c:pt idx="0">
                    <c:v>12-13 уч.г.</c:v>
                  </c:pt>
                  <c:pt idx="1">
                    <c:v>13-14 уч.г.</c:v>
                  </c:pt>
                  <c:pt idx="2">
                    <c:v>14-15 уч.г.</c:v>
                  </c:pt>
                  <c:pt idx="3">
                    <c:v>15-16 уч.г.</c:v>
                  </c:pt>
                  <c:pt idx="4">
                    <c:v>12-13 уч.г.</c:v>
                  </c:pt>
                  <c:pt idx="5">
                    <c:v>13-14 уч.г.</c:v>
                  </c:pt>
                  <c:pt idx="6">
                    <c:v>14-15 уч.г.</c:v>
                  </c:pt>
                  <c:pt idx="7">
                    <c:v>15-16 уч.г.</c:v>
                  </c:pt>
                  <c:pt idx="8">
                    <c:v>12-13 уч.г.</c:v>
                  </c:pt>
                  <c:pt idx="9">
                    <c:v>13-14 уч.г.</c:v>
                  </c:pt>
                  <c:pt idx="10">
                    <c:v>14-15 уч.г.</c:v>
                  </c:pt>
                  <c:pt idx="11">
                    <c:v>15-16 уч.г.</c:v>
                  </c:pt>
                </c:lvl>
                <c:lvl>
                  <c:pt idx="0">
                    <c:v>Низкий</c:v>
                  </c:pt>
                  <c:pt idx="4">
                    <c:v>Средний</c:v>
                  </c:pt>
                  <c:pt idx="8">
                    <c:v>Высокий</c:v>
                  </c:pt>
                </c:lvl>
              </c:multiLvlStrCache>
            </c:multiLvlStrRef>
          </c:cat>
          <c:val>
            <c:numRef>
              <c:f>Лист1!$E$35:$E$46</c:f>
              <c:numCache>
                <c:formatCode>General</c:formatCode>
                <c:ptCount val="12"/>
                <c:pt idx="0">
                  <c:v>7</c:v>
                </c:pt>
                <c:pt idx="1">
                  <c:v>2</c:v>
                </c:pt>
                <c:pt idx="2">
                  <c:v>0</c:v>
                </c:pt>
                <c:pt idx="3">
                  <c:v>2</c:v>
                </c:pt>
                <c:pt idx="4">
                  <c:v>81</c:v>
                </c:pt>
                <c:pt idx="5">
                  <c:v>49</c:v>
                </c:pt>
                <c:pt idx="6">
                  <c:v>22</c:v>
                </c:pt>
                <c:pt idx="7">
                  <c:v>19</c:v>
                </c:pt>
                <c:pt idx="8">
                  <c:v>12</c:v>
                </c:pt>
                <c:pt idx="9">
                  <c:v>49</c:v>
                </c:pt>
                <c:pt idx="10">
                  <c:v>78</c:v>
                </c:pt>
                <c:pt idx="11">
                  <c:v>79</c:v>
                </c:pt>
              </c:numCache>
            </c:numRef>
          </c:val>
        </c:ser>
        <c:shape val="box"/>
        <c:axId val="42233216"/>
        <c:axId val="42235008"/>
        <c:axId val="0"/>
      </c:bar3DChart>
      <c:catAx>
        <c:axId val="42233216"/>
        <c:scaling>
          <c:orientation val="minMax"/>
        </c:scaling>
        <c:axPos val="b"/>
        <c:tickLblPos val="nextTo"/>
        <c:txPr>
          <a:bodyPr/>
          <a:lstStyle/>
          <a:p>
            <a:pPr>
              <a:defRPr sz="1100" b="1"/>
            </a:pPr>
            <a:endParaRPr lang="ru-RU"/>
          </a:p>
        </c:txPr>
        <c:crossAx val="42235008"/>
        <c:crosses val="autoZero"/>
        <c:auto val="1"/>
        <c:lblAlgn val="ctr"/>
        <c:lblOffset val="100"/>
      </c:catAx>
      <c:valAx>
        <c:axId val="42235008"/>
        <c:scaling>
          <c:orientation val="minMax"/>
        </c:scaling>
        <c:axPos val="l"/>
        <c:majorGridlines/>
        <c:numFmt formatCode="General" sourceLinked="1"/>
        <c:tickLblPos val="nextTo"/>
        <c:crossAx val="4223321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4099402282015094"/>
          <c:y val="0.91425755225584382"/>
          <c:w val="0.7278811862599156"/>
          <c:h val="6.4380634984089496E-2"/>
        </c:manualLayout>
      </c:layout>
      <c:txPr>
        <a:bodyPr/>
        <a:lstStyle/>
        <a:p>
          <a:pPr>
            <a:defRPr sz="1600" b="1"/>
          </a:pPr>
          <a:endParaRPr lang="ru-RU"/>
        </a:p>
      </c:txPr>
    </c:legend>
    <c:plotVisOnly val="1"/>
    <c:dispBlanksAs val="gap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sideWall>
      <c:spPr>
        <a:noFill/>
      </c:spPr>
    </c:sideWall>
    <c:backWall>
      <c:spPr>
        <a:noFill/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Лист1!$C$112</c:f>
              <c:strCache>
                <c:ptCount val="1"/>
                <c:pt idx="0">
                  <c:v>Экспериментальная группа</c:v>
                </c:pt>
              </c:strCache>
            </c:strRef>
          </c:tx>
          <c:spPr>
            <a:ln w="28575">
              <a:solidFill>
                <a:schemeClr val="tx1">
                  <a:lumMod val="95000"/>
                  <a:lumOff val="5000"/>
                </a:schemeClr>
              </a:solidFill>
            </a:ln>
          </c:spPr>
          <c:dLbls>
            <c:dLbl>
              <c:idx val="4"/>
              <c:layout>
                <c:manualLayout>
                  <c:x val="8.5339980145575211E-3"/>
                  <c:y val="-6.4134288109402001E-3"/>
                </c:manualLayout>
              </c:layout>
              <c:showVal val="1"/>
            </c:dLbl>
            <c:dLbl>
              <c:idx val="6"/>
              <c:layout>
                <c:manualLayout>
                  <c:x val="-4.9179123466568213E-3"/>
                  <c:y val="-1.0622304592419028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multiLvlStrRef>
              <c:f>Лист1!$A$113:$B$132</c:f>
              <c:multiLvlStrCache>
                <c:ptCount val="20"/>
                <c:lvl>
                  <c:pt idx="0">
                    <c:v>12-13 уч.г.</c:v>
                  </c:pt>
                  <c:pt idx="1">
                    <c:v>13-14 уч.г.</c:v>
                  </c:pt>
                  <c:pt idx="2">
                    <c:v>14-15 уч.г.</c:v>
                  </c:pt>
                  <c:pt idx="3">
                    <c:v>15-16 уч.г.</c:v>
                  </c:pt>
                  <c:pt idx="4">
                    <c:v>12-13 уч.г.</c:v>
                  </c:pt>
                  <c:pt idx="5">
                    <c:v>13-14 уч.г.</c:v>
                  </c:pt>
                  <c:pt idx="6">
                    <c:v>14-15 уч.г.</c:v>
                  </c:pt>
                  <c:pt idx="7">
                    <c:v>15-16 уч.г.</c:v>
                  </c:pt>
                  <c:pt idx="8">
                    <c:v>12-13 уч.г.</c:v>
                  </c:pt>
                  <c:pt idx="9">
                    <c:v>13-14 уч.г.</c:v>
                  </c:pt>
                  <c:pt idx="10">
                    <c:v>14-15 уч.г.</c:v>
                  </c:pt>
                  <c:pt idx="11">
                    <c:v>15-16 уч.г.</c:v>
                  </c:pt>
                  <c:pt idx="12">
                    <c:v>12-13 уч.г.</c:v>
                  </c:pt>
                  <c:pt idx="13">
                    <c:v>13-14 уч.г.</c:v>
                  </c:pt>
                  <c:pt idx="14">
                    <c:v>14-15 уч.г.</c:v>
                  </c:pt>
                  <c:pt idx="15">
                    <c:v>15-16 уч.г.</c:v>
                  </c:pt>
                  <c:pt idx="16">
                    <c:v>12-13 уч.г.</c:v>
                  </c:pt>
                  <c:pt idx="17">
                    <c:v>13-14 уч.г.</c:v>
                  </c:pt>
                  <c:pt idx="18">
                    <c:v>14-15 уч.г.</c:v>
                  </c:pt>
                  <c:pt idx="19">
                    <c:v>15-16 уч.г.</c:v>
                  </c:pt>
                </c:lvl>
                <c:lvl>
                  <c:pt idx="0">
                    <c:v>Гармоничная</c:v>
                  </c:pt>
                  <c:pt idx="4">
                    <c:v>Продуктивная</c:v>
                  </c:pt>
                  <c:pt idx="8">
                    <c:v>Конфликтная</c:v>
                  </c:pt>
                  <c:pt idx="12">
                    <c:v>Непродуктивная</c:v>
                  </c:pt>
                  <c:pt idx="16">
                    <c:v>Низкая</c:v>
                  </c:pt>
                </c:lvl>
              </c:multiLvlStrCache>
            </c:multiLvlStrRef>
          </c:cat>
          <c:val>
            <c:numRef>
              <c:f>Лист1!$C$113:$C$132</c:f>
              <c:numCache>
                <c:formatCode>General</c:formatCode>
                <c:ptCount val="20"/>
                <c:pt idx="0">
                  <c:v>25</c:v>
                </c:pt>
                <c:pt idx="1">
                  <c:v>15</c:v>
                </c:pt>
                <c:pt idx="2">
                  <c:v>22</c:v>
                </c:pt>
                <c:pt idx="3">
                  <c:v>19</c:v>
                </c:pt>
                <c:pt idx="4">
                  <c:v>14</c:v>
                </c:pt>
                <c:pt idx="5">
                  <c:v>18</c:v>
                </c:pt>
                <c:pt idx="6">
                  <c:v>8</c:v>
                </c:pt>
                <c:pt idx="7">
                  <c:v>15</c:v>
                </c:pt>
                <c:pt idx="8">
                  <c:v>24</c:v>
                </c:pt>
                <c:pt idx="9">
                  <c:v>12</c:v>
                </c:pt>
                <c:pt idx="10">
                  <c:v>21</c:v>
                </c:pt>
                <c:pt idx="11">
                  <c:v>22</c:v>
                </c:pt>
                <c:pt idx="12">
                  <c:v>14</c:v>
                </c:pt>
                <c:pt idx="13">
                  <c:v>36</c:v>
                </c:pt>
                <c:pt idx="14">
                  <c:v>15</c:v>
                </c:pt>
                <c:pt idx="15">
                  <c:v>33</c:v>
                </c:pt>
                <c:pt idx="16">
                  <c:v>13</c:v>
                </c:pt>
                <c:pt idx="17">
                  <c:v>19</c:v>
                </c:pt>
                <c:pt idx="18">
                  <c:v>34</c:v>
                </c:pt>
                <c:pt idx="19">
                  <c:v>11</c:v>
                </c:pt>
              </c:numCache>
            </c:numRef>
          </c:val>
        </c:ser>
        <c:ser>
          <c:idx val="1"/>
          <c:order val="1"/>
          <c:tx>
            <c:strRef>
              <c:f>Лист1!$D$112</c:f>
              <c:strCache>
                <c:ptCount val="1"/>
                <c:pt idx="0">
                  <c:v>Контрольная группа</c:v>
                </c:pt>
              </c:strCache>
            </c:strRef>
          </c:tx>
          <c:spPr>
            <a:ln>
              <a:solidFill>
                <a:schemeClr val="tx1">
                  <a:lumMod val="85000"/>
                  <a:lumOff val="15000"/>
                </a:schemeClr>
              </a:solidFill>
            </a:ln>
          </c:spPr>
          <c:dLbls>
            <c:dLbl>
              <c:idx val="0"/>
              <c:layout>
                <c:manualLayout>
                  <c:x val="1.0462585136491427E-2"/>
                  <c:y val="-2.2046161537606968E-3"/>
                </c:manualLayout>
              </c:layout>
              <c:showVal val="1"/>
            </c:dLbl>
            <c:dLbl>
              <c:idx val="1"/>
              <c:layout>
                <c:manualLayout>
                  <c:x val="2.2901801233554705E-3"/>
                  <c:y val="1.202517902051288E-2"/>
                </c:manualLayout>
              </c:layout>
              <c:showVal val="1"/>
            </c:dLbl>
            <c:dLbl>
              <c:idx val="2"/>
              <c:layout>
                <c:manualLayout>
                  <c:x val="2.8446660048525082E-3"/>
                  <c:y val="-1.2826857621880402E-2"/>
                </c:manualLayout>
              </c:layout>
              <c:showVal val="1"/>
            </c:dLbl>
            <c:dLbl>
              <c:idx val="3"/>
              <c:layout>
                <c:manualLayout>
                  <c:x val="1.5645663026688791E-2"/>
                  <c:y val="-9.6201432164103023E-3"/>
                </c:manualLayout>
              </c:layout>
              <c:showVal val="1"/>
            </c:dLbl>
            <c:dLbl>
              <c:idx val="4"/>
              <c:layout>
                <c:manualLayout>
                  <c:x val="1.4223330024262541E-2"/>
                  <c:y val="5.8789084963759108E-17"/>
                </c:manualLayout>
              </c:layout>
              <c:showVal val="1"/>
            </c:dLbl>
            <c:dLbl>
              <c:idx val="7"/>
              <c:layout>
                <c:manualLayout>
                  <c:x val="8.5339980145575211E-3"/>
                  <c:y val="-7.8863406658701345E-17"/>
                </c:manualLayout>
              </c:layout>
              <c:showVal val="1"/>
            </c:dLbl>
            <c:dLbl>
              <c:idx val="8"/>
              <c:layout>
                <c:manualLayout>
                  <c:x val="1.7935860233985319E-2"/>
                  <c:y val="6.6138484612820857E-3"/>
                </c:manualLayout>
              </c:layout>
              <c:showVal val="1"/>
            </c:dLbl>
            <c:dLbl>
              <c:idx val="13"/>
              <c:layout>
                <c:manualLayout>
                  <c:x val="8.9679301169926593E-3"/>
                  <c:y val="2.2046161537606968E-3"/>
                </c:manualLayout>
              </c:layout>
              <c:showVal val="1"/>
            </c:dLbl>
            <c:dLbl>
              <c:idx val="14"/>
              <c:layout>
                <c:manualLayout>
                  <c:x val="1.6441205214486557E-2"/>
                  <c:y val="0"/>
                </c:manualLayout>
              </c:layout>
              <c:showVal val="1"/>
            </c:dLbl>
            <c:dLbl>
              <c:idx val="15"/>
              <c:layout>
                <c:manualLayout>
                  <c:x val="1.8490329031541401E-2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multiLvlStrRef>
              <c:f>Лист1!$A$113:$B$132</c:f>
              <c:multiLvlStrCache>
                <c:ptCount val="20"/>
                <c:lvl>
                  <c:pt idx="0">
                    <c:v>12-13 уч.г.</c:v>
                  </c:pt>
                  <c:pt idx="1">
                    <c:v>13-14 уч.г.</c:v>
                  </c:pt>
                  <c:pt idx="2">
                    <c:v>14-15 уч.г.</c:v>
                  </c:pt>
                  <c:pt idx="3">
                    <c:v>15-16 уч.г.</c:v>
                  </c:pt>
                  <c:pt idx="4">
                    <c:v>12-13 уч.г.</c:v>
                  </c:pt>
                  <c:pt idx="5">
                    <c:v>13-14 уч.г.</c:v>
                  </c:pt>
                  <c:pt idx="6">
                    <c:v>14-15 уч.г.</c:v>
                  </c:pt>
                  <c:pt idx="7">
                    <c:v>15-16 уч.г.</c:v>
                  </c:pt>
                  <c:pt idx="8">
                    <c:v>12-13 уч.г.</c:v>
                  </c:pt>
                  <c:pt idx="9">
                    <c:v>13-14 уч.г.</c:v>
                  </c:pt>
                  <c:pt idx="10">
                    <c:v>14-15 уч.г.</c:v>
                  </c:pt>
                  <c:pt idx="11">
                    <c:v>15-16 уч.г.</c:v>
                  </c:pt>
                  <c:pt idx="12">
                    <c:v>12-13 уч.г.</c:v>
                  </c:pt>
                  <c:pt idx="13">
                    <c:v>13-14 уч.г.</c:v>
                  </c:pt>
                  <c:pt idx="14">
                    <c:v>14-15 уч.г.</c:v>
                  </c:pt>
                  <c:pt idx="15">
                    <c:v>15-16 уч.г.</c:v>
                  </c:pt>
                  <c:pt idx="16">
                    <c:v>12-13 уч.г.</c:v>
                  </c:pt>
                  <c:pt idx="17">
                    <c:v>13-14 уч.г.</c:v>
                  </c:pt>
                  <c:pt idx="18">
                    <c:v>14-15 уч.г.</c:v>
                  </c:pt>
                  <c:pt idx="19">
                    <c:v>15-16 уч.г.</c:v>
                  </c:pt>
                </c:lvl>
                <c:lvl>
                  <c:pt idx="0">
                    <c:v>Гармоничная</c:v>
                  </c:pt>
                  <c:pt idx="4">
                    <c:v>Продуктивная</c:v>
                  </c:pt>
                  <c:pt idx="8">
                    <c:v>Конфликтная</c:v>
                  </c:pt>
                  <c:pt idx="12">
                    <c:v>Непродуктивная</c:v>
                  </c:pt>
                  <c:pt idx="16">
                    <c:v>Низкая</c:v>
                  </c:pt>
                </c:lvl>
              </c:multiLvlStrCache>
            </c:multiLvlStrRef>
          </c:cat>
          <c:val>
            <c:numRef>
              <c:f>Лист1!$D$113:$D$132</c:f>
              <c:numCache>
                <c:formatCode>General</c:formatCode>
                <c:ptCount val="20"/>
                <c:pt idx="0">
                  <c:v>15</c:v>
                </c:pt>
                <c:pt idx="1">
                  <c:v>24</c:v>
                </c:pt>
                <c:pt idx="2">
                  <c:v>19</c:v>
                </c:pt>
                <c:pt idx="3">
                  <c:v>15</c:v>
                </c:pt>
                <c:pt idx="4">
                  <c:v>6</c:v>
                </c:pt>
                <c:pt idx="5">
                  <c:v>12</c:v>
                </c:pt>
                <c:pt idx="6">
                  <c:v>12</c:v>
                </c:pt>
                <c:pt idx="7">
                  <c:v>18</c:v>
                </c:pt>
                <c:pt idx="8">
                  <c:v>32</c:v>
                </c:pt>
                <c:pt idx="9">
                  <c:v>36</c:v>
                </c:pt>
                <c:pt idx="10">
                  <c:v>30</c:v>
                </c:pt>
                <c:pt idx="11">
                  <c:v>5</c:v>
                </c:pt>
                <c:pt idx="12">
                  <c:v>28</c:v>
                </c:pt>
                <c:pt idx="13">
                  <c:v>24</c:v>
                </c:pt>
                <c:pt idx="14">
                  <c:v>31</c:v>
                </c:pt>
                <c:pt idx="15">
                  <c:v>33</c:v>
                </c:pt>
                <c:pt idx="16">
                  <c:v>19</c:v>
                </c:pt>
                <c:pt idx="17">
                  <c:v>6</c:v>
                </c:pt>
                <c:pt idx="18">
                  <c:v>18</c:v>
                </c:pt>
                <c:pt idx="19">
                  <c:v>29</c:v>
                </c:pt>
              </c:numCache>
            </c:numRef>
          </c:val>
        </c:ser>
        <c:shape val="box"/>
        <c:axId val="43391616"/>
        <c:axId val="43397504"/>
        <c:axId val="0"/>
      </c:bar3DChart>
      <c:catAx>
        <c:axId val="43391616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43397504"/>
        <c:crosses val="autoZero"/>
        <c:auto val="1"/>
        <c:lblAlgn val="ctr"/>
        <c:lblOffset val="100"/>
      </c:catAx>
      <c:valAx>
        <c:axId val="43397504"/>
        <c:scaling>
          <c:orientation val="minMax"/>
        </c:scaling>
        <c:axPos val="l"/>
        <c:majorGridlines/>
        <c:numFmt formatCode="General" sourceLinked="1"/>
        <c:tickLblPos val="nextTo"/>
        <c:crossAx val="4339161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4.1192927716129514E-2"/>
          <c:y val="0.85779449899010773"/>
          <c:w val="0.91116935688878264"/>
          <c:h val="0.10220698978117623"/>
        </c:manualLayout>
      </c:layout>
      <c:txPr>
        <a:bodyPr/>
        <a:lstStyle/>
        <a:p>
          <a:pPr>
            <a:defRPr sz="1800" b="1"/>
          </a:pPr>
          <a:endParaRPr lang="ru-RU"/>
        </a:p>
      </c:txPr>
    </c:legend>
    <c:plotVisOnly val="1"/>
    <c:dispBlanksAs val="gap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Лист1!$D$222</c:f>
              <c:strCache>
                <c:ptCount val="1"/>
                <c:pt idx="0">
                  <c:v>Экспериментальная группа</c:v>
                </c:pt>
              </c:strCache>
            </c:strRef>
          </c:tx>
          <c:spPr>
            <a:ln w="28575">
              <a:solidFill>
                <a:schemeClr val="tx1">
                  <a:lumMod val="85000"/>
                  <a:lumOff val="15000"/>
                </a:schemeClr>
              </a:solidFill>
            </a:ln>
          </c:spPr>
          <c:dLbls>
            <c:txPr>
              <a:bodyPr/>
              <a:lstStyle/>
              <a:p>
                <a:pPr>
                  <a:defRPr sz="16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multiLvlStrRef>
              <c:f>Лист1!$B$223:$C$234</c:f>
              <c:multiLvlStrCache>
                <c:ptCount val="12"/>
                <c:lvl>
                  <c:pt idx="0">
                    <c:v>12-13 уч.г.</c:v>
                  </c:pt>
                  <c:pt idx="1">
                    <c:v>13-14 уч.г.</c:v>
                  </c:pt>
                  <c:pt idx="2">
                    <c:v>14-15 уч.г.</c:v>
                  </c:pt>
                  <c:pt idx="3">
                    <c:v>15-16 уч.г</c:v>
                  </c:pt>
                  <c:pt idx="4">
                    <c:v>12-13 уч.г.</c:v>
                  </c:pt>
                  <c:pt idx="5">
                    <c:v>13-14 уч.г.</c:v>
                  </c:pt>
                  <c:pt idx="6">
                    <c:v>14-15 уч.г.</c:v>
                  </c:pt>
                  <c:pt idx="7">
                    <c:v>15-16 уч.г</c:v>
                  </c:pt>
                  <c:pt idx="8">
                    <c:v>12-13 уч.г.</c:v>
                  </c:pt>
                  <c:pt idx="9">
                    <c:v>13-14 уч.г.</c:v>
                  </c:pt>
                  <c:pt idx="10">
                    <c:v>14-15 уч.г.</c:v>
                  </c:pt>
                  <c:pt idx="11">
                    <c:v>15-16 уч.г</c:v>
                  </c:pt>
                </c:lvl>
                <c:lvl>
                  <c:pt idx="0">
                    <c:v>Высокий</c:v>
                  </c:pt>
                  <c:pt idx="4">
                    <c:v>Средний</c:v>
                  </c:pt>
                  <c:pt idx="8">
                    <c:v>Низкий</c:v>
                  </c:pt>
                </c:lvl>
              </c:multiLvlStrCache>
            </c:multiLvlStrRef>
          </c:cat>
          <c:val>
            <c:numRef>
              <c:f>Лист1!$D$223:$D$234</c:f>
              <c:numCache>
                <c:formatCode>General</c:formatCode>
                <c:ptCount val="12"/>
                <c:pt idx="0">
                  <c:v>52</c:v>
                </c:pt>
                <c:pt idx="1">
                  <c:v>55</c:v>
                </c:pt>
                <c:pt idx="2">
                  <c:v>53</c:v>
                </c:pt>
                <c:pt idx="3">
                  <c:v>57</c:v>
                </c:pt>
                <c:pt idx="4">
                  <c:v>40</c:v>
                </c:pt>
                <c:pt idx="5">
                  <c:v>35</c:v>
                </c:pt>
                <c:pt idx="6">
                  <c:v>45</c:v>
                </c:pt>
                <c:pt idx="7">
                  <c:v>42</c:v>
                </c:pt>
                <c:pt idx="8">
                  <c:v>8</c:v>
                </c:pt>
                <c:pt idx="9">
                  <c:v>10</c:v>
                </c:pt>
                <c:pt idx="10">
                  <c:v>3</c:v>
                </c:pt>
                <c:pt idx="11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Лист1!$E$222</c:f>
              <c:strCache>
                <c:ptCount val="1"/>
                <c:pt idx="0">
                  <c:v>Контрольная группа</c:v>
                </c:pt>
              </c:strCache>
            </c:strRef>
          </c:tx>
          <c:spPr>
            <a:ln>
              <a:solidFill>
                <a:schemeClr val="tx1">
                  <a:lumMod val="85000"/>
                  <a:lumOff val="15000"/>
                </a:schemeClr>
              </a:solidFill>
            </a:ln>
          </c:spPr>
          <c:dLbls>
            <c:dLbl>
              <c:idx val="0"/>
              <c:layout>
                <c:manualLayout>
                  <c:x val="1.2853557162906197E-2"/>
                  <c:y val="-4.8320344862681774E-3"/>
                </c:manualLayout>
              </c:layout>
              <c:showVal val="1"/>
            </c:dLbl>
            <c:dLbl>
              <c:idx val="1"/>
              <c:layout>
                <c:manualLayout>
                  <c:x val="9.9972111267048105E-3"/>
                  <c:y val="0"/>
                </c:manualLayout>
              </c:layout>
              <c:showVal val="1"/>
            </c:dLbl>
            <c:dLbl>
              <c:idx val="2"/>
              <c:layout>
                <c:manualLayout>
                  <c:x val="1.5902149305814843E-2"/>
                  <c:y val="-2.5659738133280326E-3"/>
                </c:manualLayout>
              </c:layout>
              <c:showVal val="1"/>
            </c:dLbl>
            <c:dLbl>
              <c:idx val="3"/>
              <c:layout>
                <c:manualLayout>
                  <c:x val="1.4456499368922581E-2"/>
                  <c:y val="-2.5659738133280326E-3"/>
                </c:manualLayout>
              </c:layout>
              <c:showVal val="1"/>
            </c:dLbl>
            <c:dLbl>
              <c:idx val="4"/>
              <c:layout>
                <c:manualLayout>
                  <c:x val="1.4456499368922581E-2"/>
                  <c:y val="-5.1319476266560634E-3"/>
                </c:manualLayout>
              </c:layout>
              <c:showVal val="1"/>
            </c:dLbl>
            <c:dLbl>
              <c:idx val="5"/>
              <c:layout>
                <c:manualLayout>
                  <c:x val="1.713807621720826E-2"/>
                  <c:y val="-2.4160172431340879E-3"/>
                </c:manualLayout>
              </c:layout>
              <c:showVal val="1"/>
            </c:dLbl>
            <c:dLbl>
              <c:idx val="6"/>
              <c:layout>
                <c:manualLayout>
                  <c:x val="1.3010849432030321E-2"/>
                  <c:y val="-7.6979214399840968E-3"/>
                </c:manualLayout>
              </c:layout>
              <c:showVal val="1"/>
            </c:dLbl>
            <c:dLbl>
              <c:idx val="7"/>
              <c:layout>
                <c:manualLayout>
                  <c:x val="1.4281730181006874E-2"/>
                  <c:y val="-4.8320344862682685E-3"/>
                </c:manualLayout>
              </c:layout>
              <c:showVal val="1"/>
            </c:dLbl>
            <c:dLbl>
              <c:idx val="8"/>
              <c:layout>
                <c:manualLayout>
                  <c:x val="1.4281730181006874E-2"/>
                  <c:y val="-2.4160172431340879E-3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multiLvlStrRef>
              <c:f>Лист1!$B$223:$C$234</c:f>
              <c:multiLvlStrCache>
                <c:ptCount val="12"/>
                <c:lvl>
                  <c:pt idx="0">
                    <c:v>12-13 уч.г.</c:v>
                  </c:pt>
                  <c:pt idx="1">
                    <c:v>13-14 уч.г.</c:v>
                  </c:pt>
                  <c:pt idx="2">
                    <c:v>14-15 уч.г.</c:v>
                  </c:pt>
                  <c:pt idx="3">
                    <c:v>15-16 уч.г</c:v>
                  </c:pt>
                  <c:pt idx="4">
                    <c:v>12-13 уч.г.</c:v>
                  </c:pt>
                  <c:pt idx="5">
                    <c:v>13-14 уч.г.</c:v>
                  </c:pt>
                  <c:pt idx="6">
                    <c:v>14-15 уч.г.</c:v>
                  </c:pt>
                  <c:pt idx="7">
                    <c:v>15-16 уч.г</c:v>
                  </c:pt>
                  <c:pt idx="8">
                    <c:v>12-13 уч.г.</c:v>
                  </c:pt>
                  <c:pt idx="9">
                    <c:v>13-14 уч.г.</c:v>
                  </c:pt>
                  <c:pt idx="10">
                    <c:v>14-15 уч.г.</c:v>
                  </c:pt>
                  <c:pt idx="11">
                    <c:v>15-16 уч.г</c:v>
                  </c:pt>
                </c:lvl>
                <c:lvl>
                  <c:pt idx="0">
                    <c:v>Высокий</c:v>
                  </c:pt>
                  <c:pt idx="4">
                    <c:v>Средний</c:v>
                  </c:pt>
                  <c:pt idx="8">
                    <c:v>Низкий</c:v>
                  </c:pt>
                </c:lvl>
              </c:multiLvlStrCache>
            </c:multiLvlStrRef>
          </c:cat>
          <c:val>
            <c:numRef>
              <c:f>Лист1!$E$223:$E$234</c:f>
              <c:numCache>
                <c:formatCode>General</c:formatCode>
                <c:ptCount val="12"/>
                <c:pt idx="0">
                  <c:v>53</c:v>
                </c:pt>
                <c:pt idx="1">
                  <c:v>64</c:v>
                </c:pt>
                <c:pt idx="2">
                  <c:v>53</c:v>
                </c:pt>
                <c:pt idx="3">
                  <c:v>53</c:v>
                </c:pt>
                <c:pt idx="4">
                  <c:v>35</c:v>
                </c:pt>
                <c:pt idx="5">
                  <c:v>30</c:v>
                </c:pt>
                <c:pt idx="6">
                  <c:v>45</c:v>
                </c:pt>
                <c:pt idx="7">
                  <c:v>45</c:v>
                </c:pt>
                <c:pt idx="8">
                  <c:v>12</c:v>
                </c:pt>
                <c:pt idx="9">
                  <c:v>6</c:v>
                </c:pt>
                <c:pt idx="10">
                  <c:v>3</c:v>
                </c:pt>
                <c:pt idx="11">
                  <c:v>5</c:v>
                </c:pt>
              </c:numCache>
            </c:numRef>
          </c:val>
        </c:ser>
        <c:dLbls>
          <c:showVal val="1"/>
        </c:dLbls>
        <c:shape val="box"/>
        <c:axId val="42272640"/>
        <c:axId val="42274176"/>
        <c:axId val="0"/>
      </c:bar3DChart>
      <c:catAx>
        <c:axId val="42272640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42274176"/>
        <c:crosses val="autoZero"/>
        <c:auto val="1"/>
        <c:lblAlgn val="ctr"/>
        <c:lblOffset val="100"/>
      </c:catAx>
      <c:valAx>
        <c:axId val="42274176"/>
        <c:scaling>
          <c:orientation val="minMax"/>
        </c:scaling>
        <c:axPos val="l"/>
        <c:majorGridlines/>
        <c:numFmt formatCode="General" sourceLinked="1"/>
        <c:tickLblPos val="nextTo"/>
        <c:crossAx val="4227264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2717224436598468"/>
          <c:y val="0.92784145801999562"/>
          <c:w val="0.80914745771121832"/>
          <c:h val="5.418101389011773E-2"/>
        </c:manualLayout>
      </c:layout>
      <c:txPr>
        <a:bodyPr/>
        <a:lstStyle/>
        <a:p>
          <a:pPr>
            <a:defRPr sz="1800" b="1"/>
          </a:pPr>
          <a:endParaRPr lang="ru-RU"/>
        </a:p>
      </c:txPr>
    </c:legend>
    <c:plotVisOnly val="1"/>
    <c:dispBlanksAs val="gap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Лист1!$D$237</c:f>
              <c:strCache>
                <c:ptCount val="1"/>
                <c:pt idx="0">
                  <c:v>Экспериментальная группа</c:v>
                </c:pt>
              </c:strCache>
            </c:strRef>
          </c:tx>
          <c:spPr>
            <a:ln w="28575">
              <a:solidFill>
                <a:schemeClr val="tx1">
                  <a:lumMod val="85000"/>
                  <a:lumOff val="15000"/>
                </a:schemeClr>
              </a:solidFill>
            </a:ln>
          </c:spPr>
          <c:dLbls>
            <c:dLbl>
              <c:idx val="5"/>
              <c:layout>
                <c:manualLayout>
                  <c:x val="1.4304207314142919E-2"/>
                  <c:y val="2.6619888326424477E-3"/>
                </c:manualLayout>
              </c:layout>
              <c:showVal val="1"/>
            </c:dLbl>
            <c:txPr>
              <a:bodyPr/>
              <a:lstStyle/>
              <a:p>
                <a:pPr>
                  <a:defRPr sz="18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multiLvlStrRef>
              <c:f>Лист1!$B$238:$C$249</c:f>
              <c:multiLvlStrCache>
                <c:ptCount val="12"/>
                <c:lvl>
                  <c:pt idx="0">
                    <c:v>12-13 уч.г.</c:v>
                  </c:pt>
                  <c:pt idx="1">
                    <c:v>13-14 уч.г.</c:v>
                  </c:pt>
                  <c:pt idx="2">
                    <c:v>14-15 уч.г.</c:v>
                  </c:pt>
                  <c:pt idx="3">
                    <c:v>15-16 уч.г.</c:v>
                  </c:pt>
                  <c:pt idx="4">
                    <c:v>12-13 уч.г.</c:v>
                  </c:pt>
                  <c:pt idx="5">
                    <c:v>13-14 уч.г.</c:v>
                  </c:pt>
                  <c:pt idx="6">
                    <c:v>14-15 уч.г.</c:v>
                  </c:pt>
                  <c:pt idx="7">
                    <c:v>15-16 уч.г.</c:v>
                  </c:pt>
                  <c:pt idx="8">
                    <c:v>12-13 уч.г.</c:v>
                  </c:pt>
                  <c:pt idx="9">
                    <c:v>13-14 уч.г.</c:v>
                  </c:pt>
                  <c:pt idx="10">
                    <c:v>14-15 уч.г.</c:v>
                  </c:pt>
                  <c:pt idx="11">
                    <c:v>15-16 уч.г.</c:v>
                  </c:pt>
                </c:lvl>
                <c:lvl>
                  <c:pt idx="0">
                    <c:v>Высокий</c:v>
                  </c:pt>
                  <c:pt idx="4">
                    <c:v>Средний</c:v>
                  </c:pt>
                  <c:pt idx="8">
                    <c:v>Низкий</c:v>
                  </c:pt>
                </c:lvl>
              </c:multiLvlStrCache>
            </c:multiLvlStrRef>
          </c:cat>
          <c:val>
            <c:numRef>
              <c:f>Лист1!$D$238:$D$249</c:f>
              <c:numCache>
                <c:formatCode>General</c:formatCode>
                <c:ptCount val="12"/>
                <c:pt idx="0">
                  <c:v>25</c:v>
                </c:pt>
                <c:pt idx="1">
                  <c:v>37</c:v>
                </c:pt>
                <c:pt idx="2">
                  <c:v>13</c:v>
                </c:pt>
                <c:pt idx="3">
                  <c:v>21</c:v>
                </c:pt>
                <c:pt idx="4">
                  <c:v>55</c:v>
                </c:pt>
                <c:pt idx="5">
                  <c:v>38</c:v>
                </c:pt>
                <c:pt idx="6">
                  <c:v>64</c:v>
                </c:pt>
                <c:pt idx="7">
                  <c:v>69</c:v>
                </c:pt>
                <c:pt idx="8">
                  <c:v>20</c:v>
                </c:pt>
                <c:pt idx="9">
                  <c:v>25</c:v>
                </c:pt>
                <c:pt idx="10">
                  <c:v>24</c:v>
                </c:pt>
                <c:pt idx="11">
                  <c:v>9</c:v>
                </c:pt>
              </c:numCache>
            </c:numRef>
          </c:val>
        </c:ser>
        <c:ser>
          <c:idx val="1"/>
          <c:order val="1"/>
          <c:tx>
            <c:strRef>
              <c:f>Лист1!$E$237</c:f>
              <c:strCache>
                <c:ptCount val="1"/>
                <c:pt idx="0">
                  <c:v>Контрольная группа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dLbl>
              <c:idx val="2"/>
              <c:layout>
                <c:manualLayout>
                  <c:x val="2.0661632787095388E-2"/>
                  <c:y val="2.6619888326424451E-3"/>
                </c:manualLayout>
              </c:layout>
              <c:showVal val="1"/>
            </c:dLbl>
            <c:dLbl>
              <c:idx val="3"/>
              <c:layout>
                <c:manualLayout>
                  <c:x val="1.271485094590482E-2"/>
                  <c:y val="7.9859664979273163E-3"/>
                </c:manualLayout>
              </c:layout>
              <c:showVal val="1"/>
            </c:dLbl>
            <c:dLbl>
              <c:idx val="4"/>
              <c:layout>
                <c:manualLayout>
                  <c:x val="1.271485094590482E-2"/>
                  <c:y val="-1.3309944163212201E-2"/>
                </c:manualLayout>
              </c:layout>
              <c:showVal val="1"/>
            </c:dLbl>
            <c:dLbl>
              <c:idx val="5"/>
              <c:layout>
                <c:manualLayout>
                  <c:x val="1.271485094590482E-2"/>
                  <c:y val="-2.6619888326424451E-3"/>
                </c:manualLayout>
              </c:layout>
              <c:showVal val="1"/>
            </c:dLbl>
            <c:dLbl>
              <c:idx val="7"/>
              <c:layout>
                <c:manualLayout>
                  <c:x val="1.4304207314142919E-2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 sz="18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multiLvlStrRef>
              <c:f>Лист1!$B$238:$C$249</c:f>
              <c:multiLvlStrCache>
                <c:ptCount val="12"/>
                <c:lvl>
                  <c:pt idx="0">
                    <c:v>12-13 уч.г.</c:v>
                  </c:pt>
                  <c:pt idx="1">
                    <c:v>13-14 уч.г.</c:v>
                  </c:pt>
                  <c:pt idx="2">
                    <c:v>14-15 уч.г.</c:v>
                  </c:pt>
                  <c:pt idx="3">
                    <c:v>15-16 уч.г.</c:v>
                  </c:pt>
                  <c:pt idx="4">
                    <c:v>12-13 уч.г.</c:v>
                  </c:pt>
                  <c:pt idx="5">
                    <c:v>13-14 уч.г.</c:v>
                  </c:pt>
                  <c:pt idx="6">
                    <c:v>14-15 уч.г.</c:v>
                  </c:pt>
                  <c:pt idx="7">
                    <c:v>15-16 уч.г.</c:v>
                  </c:pt>
                  <c:pt idx="8">
                    <c:v>12-13 уч.г.</c:v>
                  </c:pt>
                  <c:pt idx="9">
                    <c:v>13-14 уч.г.</c:v>
                  </c:pt>
                  <c:pt idx="10">
                    <c:v>14-15 уч.г.</c:v>
                  </c:pt>
                  <c:pt idx="11">
                    <c:v>15-16 уч.г.</c:v>
                  </c:pt>
                </c:lvl>
                <c:lvl>
                  <c:pt idx="0">
                    <c:v>Высокий</c:v>
                  </c:pt>
                  <c:pt idx="4">
                    <c:v>Средний</c:v>
                  </c:pt>
                  <c:pt idx="8">
                    <c:v>Низкий</c:v>
                  </c:pt>
                </c:lvl>
              </c:multiLvlStrCache>
            </c:multiLvlStrRef>
          </c:cat>
          <c:val>
            <c:numRef>
              <c:f>Лист1!$E$238:$E$249</c:f>
              <c:numCache>
                <c:formatCode>General</c:formatCode>
                <c:ptCount val="12"/>
                <c:pt idx="0">
                  <c:v>31</c:v>
                </c:pt>
                <c:pt idx="1">
                  <c:v>35</c:v>
                </c:pt>
                <c:pt idx="2">
                  <c:v>13</c:v>
                </c:pt>
                <c:pt idx="3">
                  <c:v>27</c:v>
                </c:pt>
                <c:pt idx="4">
                  <c:v>57</c:v>
                </c:pt>
                <c:pt idx="5">
                  <c:v>56</c:v>
                </c:pt>
                <c:pt idx="6">
                  <c:v>64</c:v>
                </c:pt>
                <c:pt idx="7">
                  <c:v>61</c:v>
                </c:pt>
                <c:pt idx="8">
                  <c:v>12</c:v>
                </c:pt>
                <c:pt idx="9">
                  <c:v>10</c:v>
                </c:pt>
                <c:pt idx="10">
                  <c:v>24</c:v>
                </c:pt>
                <c:pt idx="11">
                  <c:v>12</c:v>
                </c:pt>
              </c:numCache>
            </c:numRef>
          </c:val>
        </c:ser>
        <c:shape val="box"/>
        <c:axId val="94643712"/>
        <c:axId val="94645248"/>
        <c:axId val="0"/>
      </c:bar3DChart>
      <c:catAx>
        <c:axId val="94643712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94645248"/>
        <c:crosses val="autoZero"/>
        <c:auto val="1"/>
        <c:lblAlgn val="ctr"/>
        <c:lblOffset val="100"/>
      </c:catAx>
      <c:valAx>
        <c:axId val="94645248"/>
        <c:scaling>
          <c:orientation val="minMax"/>
        </c:scaling>
        <c:axPos val="l"/>
        <c:majorGridlines/>
        <c:numFmt formatCode="General" sourceLinked="1"/>
        <c:tickLblPos val="nextTo"/>
        <c:crossAx val="94643712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2000" b="1"/>
          </a:pPr>
          <a:endParaRPr lang="ru-RU"/>
        </a:p>
      </c:txPr>
    </c:legend>
    <c:plotVisOnly val="1"/>
    <c:dispBlanksAs val="gap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Лист1!$D$266</c:f>
              <c:strCache>
                <c:ptCount val="1"/>
                <c:pt idx="0">
                  <c:v>Экспериментальная группа</c:v>
                </c:pt>
              </c:strCache>
            </c:strRef>
          </c:tx>
          <c:spPr>
            <a:ln w="28575">
              <a:solidFill>
                <a:schemeClr val="tx1">
                  <a:lumMod val="85000"/>
                  <a:lumOff val="15000"/>
                </a:schemeClr>
              </a:solidFill>
            </a:ln>
          </c:spPr>
          <c:dLbls>
            <c:dLbl>
              <c:idx val="14"/>
              <c:layout>
                <c:manualLayout>
                  <c:x val="-8.6033801122368525E-3"/>
                  <c:y val="5.039122637167299E-3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multiLvlStrRef>
              <c:f>Лист1!$B$267:$C$286</c:f>
              <c:multiLvlStrCache>
                <c:ptCount val="20"/>
                <c:lvl>
                  <c:pt idx="0">
                    <c:v>12-13 уч.г.</c:v>
                  </c:pt>
                  <c:pt idx="1">
                    <c:v>13-14 уч.г.</c:v>
                  </c:pt>
                  <c:pt idx="2">
                    <c:v>14-15 уч.г.</c:v>
                  </c:pt>
                  <c:pt idx="3">
                    <c:v>15-16 уч.г.</c:v>
                  </c:pt>
                  <c:pt idx="4">
                    <c:v>12-13 уч.г.</c:v>
                  </c:pt>
                  <c:pt idx="5">
                    <c:v>13-14 уч.г.</c:v>
                  </c:pt>
                  <c:pt idx="6">
                    <c:v>14-15 уч.г.</c:v>
                  </c:pt>
                  <c:pt idx="7">
                    <c:v>15-16 уч.г.</c:v>
                  </c:pt>
                  <c:pt idx="8">
                    <c:v>12-13 уч.г.</c:v>
                  </c:pt>
                  <c:pt idx="9">
                    <c:v>13-14 уч.г.</c:v>
                  </c:pt>
                  <c:pt idx="10">
                    <c:v>14-15 уч.г.</c:v>
                  </c:pt>
                  <c:pt idx="11">
                    <c:v>15-16 уч.г.</c:v>
                  </c:pt>
                  <c:pt idx="12">
                    <c:v>12-13 уч.г.</c:v>
                  </c:pt>
                  <c:pt idx="13">
                    <c:v>13-14 уч.г.</c:v>
                  </c:pt>
                  <c:pt idx="14">
                    <c:v>14-15 уч.г.</c:v>
                  </c:pt>
                  <c:pt idx="15">
                    <c:v>15-16 уч.г.</c:v>
                  </c:pt>
                  <c:pt idx="16">
                    <c:v>12-13 уч.г.</c:v>
                  </c:pt>
                  <c:pt idx="17">
                    <c:v>13-14 уч.г.</c:v>
                  </c:pt>
                  <c:pt idx="18">
                    <c:v>14-15 уч.г.</c:v>
                  </c:pt>
                  <c:pt idx="19">
                    <c:v>15-16 уч.г.</c:v>
                  </c:pt>
                </c:lvl>
                <c:lvl>
                  <c:pt idx="0">
                    <c:v>1ур. - Продуктивная мотивация с выраженным преобладанием познавательной мотивации учения и положительным эмоциональным отношением к нему;</c:v>
                  </c:pt>
                  <c:pt idx="4">
                    <c:v>2ур. - продуктивная мотивация; позитивное отношение к учению, соответствие социальному нормативу</c:v>
                  </c:pt>
                  <c:pt idx="8">
                    <c:v>3ур. - средний уровень с несколько сниженной познавательной мотивацией;</c:v>
                  </c:pt>
                  <c:pt idx="12">
                    <c:v>4ур. - сниженная мотивация, переживание "школьной скуки", отрицательное эмоциональное отношение к учению;</c:v>
                  </c:pt>
                  <c:pt idx="16">
                    <c:v>5ур. - резко отрицательное отношение к учению</c:v>
                  </c:pt>
                </c:lvl>
              </c:multiLvlStrCache>
            </c:multiLvlStrRef>
          </c:cat>
          <c:val>
            <c:numRef>
              <c:f>Лист1!$D$267:$D$286</c:f>
              <c:numCache>
                <c:formatCode>General</c:formatCode>
                <c:ptCount val="20"/>
                <c:pt idx="0">
                  <c:v>0</c:v>
                </c:pt>
                <c:pt idx="1">
                  <c:v>6</c:v>
                </c:pt>
                <c:pt idx="2">
                  <c:v>3</c:v>
                </c:pt>
                <c:pt idx="3">
                  <c:v>1</c:v>
                </c:pt>
                <c:pt idx="4">
                  <c:v>20</c:v>
                </c:pt>
                <c:pt idx="5">
                  <c:v>33</c:v>
                </c:pt>
                <c:pt idx="6">
                  <c:v>27</c:v>
                </c:pt>
                <c:pt idx="7">
                  <c:v>22</c:v>
                </c:pt>
                <c:pt idx="8">
                  <c:v>32</c:v>
                </c:pt>
                <c:pt idx="9">
                  <c:v>39</c:v>
                </c:pt>
                <c:pt idx="10">
                  <c:v>39</c:v>
                </c:pt>
                <c:pt idx="11">
                  <c:v>43</c:v>
                </c:pt>
                <c:pt idx="12">
                  <c:v>14</c:v>
                </c:pt>
                <c:pt idx="13">
                  <c:v>12</c:v>
                </c:pt>
                <c:pt idx="14">
                  <c:v>25</c:v>
                </c:pt>
                <c:pt idx="15">
                  <c:v>23</c:v>
                </c:pt>
                <c:pt idx="16">
                  <c:v>2</c:v>
                </c:pt>
                <c:pt idx="17">
                  <c:v>2</c:v>
                </c:pt>
                <c:pt idx="18">
                  <c:v>7</c:v>
                </c:pt>
                <c:pt idx="19">
                  <c:v>11</c:v>
                </c:pt>
              </c:numCache>
            </c:numRef>
          </c:val>
        </c:ser>
        <c:ser>
          <c:idx val="1"/>
          <c:order val="1"/>
          <c:tx>
            <c:strRef>
              <c:f>Лист1!$E$266</c:f>
              <c:strCache>
                <c:ptCount val="1"/>
                <c:pt idx="0">
                  <c:v>Контрольная группа</c:v>
                </c:pt>
              </c:strCache>
            </c:strRef>
          </c:tx>
          <c:spPr>
            <a:ln>
              <a:solidFill>
                <a:schemeClr val="tx1">
                  <a:lumMod val="95000"/>
                  <a:lumOff val="5000"/>
                </a:schemeClr>
              </a:solidFill>
            </a:ln>
          </c:spPr>
          <c:dLbls>
            <c:dLbl>
              <c:idx val="0"/>
              <c:layout>
                <c:manualLayout>
                  <c:x val="9.6081932273586086E-3"/>
                  <c:y val="-1.2252557037904141E-2"/>
                </c:manualLayout>
              </c:layout>
              <c:showVal val="1"/>
            </c:dLbl>
            <c:dLbl>
              <c:idx val="1"/>
              <c:layout>
                <c:manualLayout>
                  <c:x val="5.4903961299192046E-3"/>
                  <c:y val="4.0841856793013744E-3"/>
                </c:manualLayout>
              </c:layout>
              <c:showVal val="1"/>
            </c:dLbl>
            <c:dLbl>
              <c:idx val="3"/>
              <c:layout>
                <c:manualLayout>
                  <c:x val="1.5098589357277814E-2"/>
                  <c:y val="4.0841856793013744E-3"/>
                </c:manualLayout>
              </c:layout>
              <c:showVal val="1"/>
            </c:dLbl>
            <c:dLbl>
              <c:idx val="4"/>
              <c:layout>
                <c:manualLayout>
                  <c:x val="9.6081932273586086E-3"/>
                  <c:y val="-2.0420928396506872E-3"/>
                </c:manualLayout>
              </c:layout>
              <c:showVal val="1"/>
            </c:dLbl>
            <c:dLbl>
              <c:idx val="5"/>
              <c:layout>
                <c:manualLayout>
                  <c:x val="1.2353391292318265E-2"/>
                  <c:y val="-8.1683713586027488E-3"/>
                </c:manualLayout>
              </c:layout>
              <c:showVal val="1"/>
            </c:dLbl>
            <c:dLbl>
              <c:idx val="6"/>
              <c:layout>
                <c:manualLayout>
                  <c:x val="1.0037276797609658E-2"/>
                  <c:y val="-1.0078245274334607E-2"/>
                </c:manualLayout>
              </c:layout>
              <c:showVal val="1"/>
            </c:dLbl>
            <c:dLbl>
              <c:idx val="7"/>
              <c:layout>
                <c:manualLayout>
                  <c:x val="1.3725990324798E-2"/>
                  <c:y val="-8.1683713586027488E-3"/>
                </c:manualLayout>
              </c:layout>
              <c:showVal val="1"/>
            </c:dLbl>
            <c:dLbl>
              <c:idx val="8"/>
              <c:layout>
                <c:manualLayout>
                  <c:x val="2.0588985487197002E-2"/>
                  <c:y val="-4.6797420300869178E-18"/>
                </c:manualLayout>
              </c:layout>
              <c:showVal val="1"/>
            </c:dLbl>
            <c:dLbl>
              <c:idx val="9"/>
              <c:layout>
                <c:manualLayout>
                  <c:x val="8.2355941948788047E-3"/>
                  <c:y val="-2.0420928396506872E-3"/>
                </c:manualLayout>
              </c:layout>
              <c:showVal val="1"/>
            </c:dLbl>
            <c:dLbl>
              <c:idx val="10"/>
              <c:layout>
                <c:manualLayout>
                  <c:x val="9.6081932273586086E-3"/>
                  <c:y val="6.1262785189520738E-3"/>
                </c:manualLayout>
              </c:layout>
              <c:showVal val="1"/>
            </c:dLbl>
            <c:dLbl>
              <c:idx val="11"/>
              <c:layout>
                <c:manualLayout>
                  <c:x val="1.3725990324798E-2"/>
                  <c:y val="-2.0420928396506872E-3"/>
                </c:manualLayout>
              </c:layout>
              <c:showVal val="1"/>
            </c:dLbl>
            <c:dLbl>
              <c:idx val="14"/>
              <c:layout>
                <c:manualLayout>
                  <c:x val="6.8629951623990007E-3"/>
                  <c:y val="6.1262785189520738E-3"/>
                </c:manualLayout>
              </c:layout>
              <c:showVal val="1"/>
            </c:dLbl>
            <c:dLbl>
              <c:idx val="15"/>
              <c:layout>
                <c:manualLayout>
                  <c:x val="2.4376243651337746E-2"/>
                  <c:y val="0"/>
                </c:manualLayout>
              </c:layout>
              <c:showVal val="1"/>
            </c:dLbl>
            <c:dLbl>
              <c:idx val="19"/>
              <c:layout>
                <c:manualLayout>
                  <c:x val="1.4338966853728185E-2"/>
                  <c:y val="-2.5195613185836495E-3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multiLvlStrRef>
              <c:f>Лист1!$B$267:$C$286</c:f>
              <c:multiLvlStrCache>
                <c:ptCount val="20"/>
                <c:lvl>
                  <c:pt idx="0">
                    <c:v>12-13 уч.г.</c:v>
                  </c:pt>
                  <c:pt idx="1">
                    <c:v>13-14 уч.г.</c:v>
                  </c:pt>
                  <c:pt idx="2">
                    <c:v>14-15 уч.г.</c:v>
                  </c:pt>
                  <c:pt idx="3">
                    <c:v>15-16 уч.г.</c:v>
                  </c:pt>
                  <c:pt idx="4">
                    <c:v>12-13 уч.г.</c:v>
                  </c:pt>
                  <c:pt idx="5">
                    <c:v>13-14 уч.г.</c:v>
                  </c:pt>
                  <c:pt idx="6">
                    <c:v>14-15 уч.г.</c:v>
                  </c:pt>
                  <c:pt idx="7">
                    <c:v>15-16 уч.г.</c:v>
                  </c:pt>
                  <c:pt idx="8">
                    <c:v>12-13 уч.г.</c:v>
                  </c:pt>
                  <c:pt idx="9">
                    <c:v>13-14 уч.г.</c:v>
                  </c:pt>
                  <c:pt idx="10">
                    <c:v>14-15 уч.г.</c:v>
                  </c:pt>
                  <c:pt idx="11">
                    <c:v>15-16 уч.г.</c:v>
                  </c:pt>
                  <c:pt idx="12">
                    <c:v>12-13 уч.г.</c:v>
                  </c:pt>
                  <c:pt idx="13">
                    <c:v>13-14 уч.г.</c:v>
                  </c:pt>
                  <c:pt idx="14">
                    <c:v>14-15 уч.г.</c:v>
                  </c:pt>
                  <c:pt idx="15">
                    <c:v>15-16 уч.г.</c:v>
                  </c:pt>
                  <c:pt idx="16">
                    <c:v>12-13 уч.г.</c:v>
                  </c:pt>
                  <c:pt idx="17">
                    <c:v>13-14 уч.г.</c:v>
                  </c:pt>
                  <c:pt idx="18">
                    <c:v>14-15 уч.г.</c:v>
                  </c:pt>
                  <c:pt idx="19">
                    <c:v>15-16 уч.г.</c:v>
                  </c:pt>
                </c:lvl>
                <c:lvl>
                  <c:pt idx="0">
                    <c:v>1ур. - Продуктивная мотивация с выраженным преобладанием познавательной мотивации учения и положительным эмоциональным отношением к нему;</c:v>
                  </c:pt>
                  <c:pt idx="4">
                    <c:v>2ур. - продуктивная мотивация; позитивное отношение к учению, соответствие социальному нормативу</c:v>
                  </c:pt>
                  <c:pt idx="8">
                    <c:v>3ур. - средний уровень с несколько сниженной познавательной мотивацией;</c:v>
                  </c:pt>
                  <c:pt idx="12">
                    <c:v>4ур. - сниженная мотивация, переживание "школьной скуки", отрицательное эмоциональное отношение к учению;</c:v>
                  </c:pt>
                  <c:pt idx="16">
                    <c:v>5ур. - резко отрицательное отношение к учению</c:v>
                  </c:pt>
                </c:lvl>
              </c:multiLvlStrCache>
            </c:multiLvlStrRef>
          </c:cat>
          <c:val>
            <c:numRef>
              <c:f>Лист1!$E$267:$E$286</c:f>
              <c:numCache>
                <c:formatCode>General</c:formatCode>
                <c:ptCount val="20"/>
                <c:pt idx="0">
                  <c:v>4</c:v>
                </c:pt>
                <c:pt idx="1">
                  <c:v>8</c:v>
                </c:pt>
                <c:pt idx="2">
                  <c:v>3</c:v>
                </c:pt>
                <c:pt idx="3">
                  <c:v>1</c:v>
                </c:pt>
                <c:pt idx="4">
                  <c:v>29</c:v>
                </c:pt>
                <c:pt idx="5">
                  <c:v>35</c:v>
                </c:pt>
                <c:pt idx="6">
                  <c:v>27</c:v>
                </c:pt>
                <c:pt idx="7">
                  <c:v>18</c:v>
                </c:pt>
                <c:pt idx="8">
                  <c:v>49</c:v>
                </c:pt>
                <c:pt idx="9">
                  <c:v>43</c:v>
                </c:pt>
                <c:pt idx="10">
                  <c:v>39</c:v>
                </c:pt>
                <c:pt idx="11">
                  <c:v>48</c:v>
                </c:pt>
                <c:pt idx="12">
                  <c:v>14</c:v>
                </c:pt>
                <c:pt idx="13">
                  <c:v>12</c:v>
                </c:pt>
                <c:pt idx="14">
                  <c:v>25</c:v>
                </c:pt>
                <c:pt idx="15">
                  <c:v>23</c:v>
                </c:pt>
                <c:pt idx="16">
                  <c:v>2</c:v>
                </c:pt>
                <c:pt idx="17">
                  <c:v>2</c:v>
                </c:pt>
                <c:pt idx="18">
                  <c:v>7</c:v>
                </c:pt>
                <c:pt idx="19">
                  <c:v>11</c:v>
                </c:pt>
              </c:numCache>
            </c:numRef>
          </c:val>
        </c:ser>
        <c:dLbls>
          <c:showVal val="1"/>
        </c:dLbls>
        <c:shape val="box"/>
        <c:axId val="100422400"/>
        <c:axId val="100423936"/>
        <c:axId val="0"/>
      </c:bar3DChart>
      <c:catAx>
        <c:axId val="100422400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00423936"/>
        <c:crosses val="autoZero"/>
        <c:auto val="1"/>
        <c:lblAlgn val="ctr"/>
        <c:lblOffset val="100"/>
      </c:catAx>
      <c:valAx>
        <c:axId val="100423936"/>
        <c:scaling>
          <c:orientation val="minMax"/>
        </c:scaling>
        <c:axPos val="l"/>
        <c:majorGridlines/>
        <c:numFmt formatCode="General" sourceLinked="1"/>
        <c:tickLblPos val="nextTo"/>
        <c:crossAx val="10042240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4324416462686951"/>
          <c:y val="0.91419928014534335"/>
          <c:w val="0.7754886152348176"/>
          <c:h val="4.755532777337744E-2"/>
        </c:manualLayout>
      </c:layout>
      <c:txPr>
        <a:bodyPr/>
        <a:lstStyle/>
        <a:p>
          <a:pPr>
            <a:defRPr sz="1600" b="1"/>
          </a:pPr>
          <a:endParaRPr lang="ru-RU"/>
        </a:p>
      </c:txPr>
    </c:legend>
    <c:plotVisOnly val="1"/>
    <c:dispBlanksAs val="gap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>
        <c:manualLayout>
          <c:layoutTarget val="inner"/>
          <c:xMode val="edge"/>
          <c:yMode val="edge"/>
          <c:x val="4.1545780705976365E-2"/>
          <c:y val="1.9816456452427723E-2"/>
          <c:w val="0.94349439760567499"/>
          <c:h val="0.62092550513255362"/>
        </c:manualLayout>
      </c:layout>
      <c:bar3DChart>
        <c:barDir val="col"/>
        <c:grouping val="clustered"/>
        <c:ser>
          <c:idx val="0"/>
          <c:order val="0"/>
          <c:tx>
            <c:strRef>
              <c:f>Лист1!$D$205</c:f>
              <c:strCache>
                <c:ptCount val="1"/>
                <c:pt idx="0">
                  <c:v>Экспериментальная группа</c:v>
                </c:pt>
              </c:strCache>
            </c:strRef>
          </c:tx>
          <c:spPr>
            <a:ln w="28575">
              <a:solidFill>
                <a:schemeClr val="tx1">
                  <a:lumMod val="85000"/>
                  <a:lumOff val="15000"/>
                </a:schemeClr>
              </a:solidFill>
            </a:ln>
          </c:spPr>
          <c:dLbls>
            <c:dLbl>
              <c:idx val="3"/>
              <c:layout>
                <c:manualLayout>
                  <c:x val="2.2419827931057089E-2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 sz="18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multiLvlStrRef>
              <c:f>Лист1!$B$206:$C$214</c:f>
              <c:multiLvlStrCache>
                <c:ptCount val="9"/>
                <c:lvl>
                  <c:pt idx="0">
                    <c:v>13-14 уч.г.</c:v>
                  </c:pt>
                  <c:pt idx="1">
                    <c:v>14-15 уч.г.</c:v>
                  </c:pt>
                  <c:pt idx="2">
                    <c:v>15-16 уч.г.</c:v>
                  </c:pt>
                  <c:pt idx="3">
                    <c:v>13-14 уч.г.</c:v>
                  </c:pt>
                  <c:pt idx="4">
                    <c:v>14-15 уч.г.</c:v>
                  </c:pt>
                  <c:pt idx="5">
                    <c:v>15-16 уч.г.</c:v>
                  </c:pt>
                  <c:pt idx="6">
                    <c:v>13-14 уч.г.</c:v>
                  </c:pt>
                  <c:pt idx="7">
                    <c:v>14-15 уч.г.</c:v>
                  </c:pt>
                  <c:pt idx="8">
                    <c:v>15-16 уч.г.</c:v>
                  </c:pt>
                </c:lvl>
                <c:lvl>
                  <c:pt idx="0">
                    <c:v>Высокий</c:v>
                  </c:pt>
                  <c:pt idx="3">
                    <c:v>Средний</c:v>
                  </c:pt>
                  <c:pt idx="6">
                    <c:v>Низкий</c:v>
                  </c:pt>
                </c:lvl>
              </c:multiLvlStrCache>
            </c:multiLvlStrRef>
          </c:cat>
          <c:val>
            <c:numRef>
              <c:f>Лист1!$D$206:$D$214</c:f>
              <c:numCache>
                <c:formatCode>General</c:formatCode>
                <c:ptCount val="9"/>
                <c:pt idx="0">
                  <c:v>15</c:v>
                </c:pt>
                <c:pt idx="1">
                  <c:v>12</c:v>
                </c:pt>
                <c:pt idx="2">
                  <c:v>23</c:v>
                </c:pt>
                <c:pt idx="3">
                  <c:v>80</c:v>
                </c:pt>
                <c:pt idx="4">
                  <c:v>80</c:v>
                </c:pt>
                <c:pt idx="5">
                  <c:v>69</c:v>
                </c:pt>
                <c:pt idx="6">
                  <c:v>5</c:v>
                </c:pt>
                <c:pt idx="7">
                  <c:v>8</c:v>
                </c:pt>
                <c:pt idx="8">
                  <c:v>8</c:v>
                </c:pt>
              </c:numCache>
            </c:numRef>
          </c:val>
        </c:ser>
        <c:ser>
          <c:idx val="1"/>
          <c:order val="1"/>
          <c:tx>
            <c:strRef>
              <c:f>Лист1!$E$205</c:f>
              <c:strCache>
                <c:ptCount val="1"/>
                <c:pt idx="0">
                  <c:v>Контрольная группа</c:v>
                </c:pt>
              </c:strCache>
            </c:strRef>
          </c:tx>
          <c:spPr>
            <a:ln>
              <a:solidFill>
                <a:schemeClr val="tx1">
                  <a:lumMod val="95000"/>
                  <a:lumOff val="5000"/>
                </a:schemeClr>
              </a:solidFill>
            </a:ln>
          </c:spPr>
          <c:dLbls>
            <c:dLbl>
              <c:idx val="0"/>
              <c:layout>
                <c:manualLayout>
                  <c:x val="1.0065225833551281E-2"/>
                  <c:y val="1.3672217730605573E-2"/>
                </c:manualLayout>
              </c:layout>
              <c:showVal val="1"/>
            </c:dLbl>
            <c:dLbl>
              <c:idx val="1"/>
              <c:layout>
                <c:manualLayout>
                  <c:x val="1.4378894047930406E-2"/>
                  <c:y val="1.3671948592461271E-2"/>
                </c:manualLayout>
              </c:layout>
              <c:showVal val="1"/>
            </c:dLbl>
            <c:dLbl>
              <c:idx val="2"/>
              <c:layout>
                <c:manualLayout>
                  <c:x val="1.2941004643137372E-2"/>
                  <c:y val="-1.7090272163257047E-2"/>
                </c:manualLayout>
              </c:layout>
              <c:showVal val="1"/>
            </c:dLbl>
            <c:dLbl>
              <c:idx val="3"/>
              <c:layout>
                <c:manualLayout>
                  <c:x val="2.2419827931057089E-2"/>
                  <c:y val="-2.1249312325404431E-3"/>
                </c:manualLayout>
              </c:layout>
              <c:showVal val="1"/>
            </c:dLbl>
            <c:dLbl>
              <c:idx val="4"/>
              <c:layout>
                <c:manualLayout>
                  <c:x val="1.9430517540249482E-2"/>
                  <c:y val="-1.4874518627783002E-2"/>
                </c:manualLayout>
              </c:layout>
              <c:showVal val="1"/>
            </c:dLbl>
            <c:dLbl>
              <c:idx val="5"/>
              <c:layout>
                <c:manualLayout>
                  <c:x val="1.6441207149441753E-2"/>
                  <c:y val="2.124931232540434E-3"/>
                </c:manualLayout>
              </c:layout>
              <c:showVal val="1"/>
            </c:dLbl>
            <c:txPr>
              <a:bodyPr/>
              <a:lstStyle/>
              <a:p>
                <a:pPr>
                  <a:defRPr sz="18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multiLvlStrRef>
              <c:f>Лист1!$B$206:$C$214</c:f>
              <c:multiLvlStrCache>
                <c:ptCount val="9"/>
                <c:lvl>
                  <c:pt idx="0">
                    <c:v>13-14 уч.г.</c:v>
                  </c:pt>
                  <c:pt idx="1">
                    <c:v>14-15 уч.г.</c:v>
                  </c:pt>
                  <c:pt idx="2">
                    <c:v>15-16 уч.г.</c:v>
                  </c:pt>
                  <c:pt idx="3">
                    <c:v>13-14 уч.г.</c:v>
                  </c:pt>
                  <c:pt idx="4">
                    <c:v>14-15 уч.г.</c:v>
                  </c:pt>
                  <c:pt idx="5">
                    <c:v>15-16 уч.г.</c:v>
                  </c:pt>
                  <c:pt idx="6">
                    <c:v>13-14 уч.г.</c:v>
                  </c:pt>
                  <c:pt idx="7">
                    <c:v>14-15 уч.г.</c:v>
                  </c:pt>
                  <c:pt idx="8">
                    <c:v>15-16 уч.г.</c:v>
                  </c:pt>
                </c:lvl>
                <c:lvl>
                  <c:pt idx="0">
                    <c:v>Высокий</c:v>
                  </c:pt>
                  <c:pt idx="3">
                    <c:v>Средний</c:v>
                  </c:pt>
                  <c:pt idx="6">
                    <c:v>Низкий</c:v>
                  </c:pt>
                </c:lvl>
              </c:multiLvlStrCache>
            </c:multiLvlStrRef>
          </c:cat>
          <c:val>
            <c:numRef>
              <c:f>Лист1!$E$206:$E$214</c:f>
              <c:numCache>
                <c:formatCode>General</c:formatCode>
                <c:ptCount val="9"/>
                <c:pt idx="0">
                  <c:v>8</c:v>
                </c:pt>
                <c:pt idx="1">
                  <c:v>8</c:v>
                </c:pt>
                <c:pt idx="2">
                  <c:v>18</c:v>
                </c:pt>
                <c:pt idx="3">
                  <c:v>74</c:v>
                </c:pt>
                <c:pt idx="4">
                  <c:v>84</c:v>
                </c:pt>
                <c:pt idx="5">
                  <c:v>72</c:v>
                </c:pt>
                <c:pt idx="6">
                  <c:v>19</c:v>
                </c:pt>
                <c:pt idx="7">
                  <c:v>9</c:v>
                </c:pt>
                <c:pt idx="8">
                  <c:v>11</c:v>
                </c:pt>
              </c:numCache>
            </c:numRef>
          </c:val>
        </c:ser>
        <c:dLbls>
          <c:showVal val="1"/>
        </c:dLbls>
        <c:shape val="box"/>
        <c:axId val="102903808"/>
        <c:axId val="102905344"/>
        <c:axId val="0"/>
      </c:bar3DChart>
      <c:catAx>
        <c:axId val="102903808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102905344"/>
        <c:crosses val="autoZero"/>
        <c:auto val="1"/>
        <c:lblAlgn val="ctr"/>
        <c:lblOffset val="100"/>
      </c:catAx>
      <c:valAx>
        <c:axId val="102905344"/>
        <c:scaling>
          <c:orientation val="minMax"/>
        </c:scaling>
        <c:axPos val="l"/>
        <c:majorGridlines/>
        <c:numFmt formatCode="General" sourceLinked="1"/>
        <c:tickLblPos val="nextTo"/>
        <c:crossAx val="10290380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5.7349395870849952E-2"/>
          <c:y val="0.86486896740306463"/>
          <c:w val="0.89999990663969243"/>
          <c:h val="9.6931570652876192E-2"/>
        </c:manualLayout>
      </c:layout>
      <c:txPr>
        <a:bodyPr/>
        <a:lstStyle/>
        <a:p>
          <a:pPr>
            <a:defRPr sz="2000" b="1"/>
          </a:pPr>
          <a:endParaRPr lang="ru-RU"/>
        </a:p>
      </c:txPr>
    </c:legend>
    <c:plotVisOnly val="1"/>
    <c:dispBlanksAs val="gap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8"/>
  <c:chart>
    <c:title>
      <c:tx>
        <c:rich>
          <a:bodyPr/>
          <a:lstStyle/>
          <a:p>
            <a:pPr>
              <a:defRPr/>
            </a:pPr>
            <a:r>
              <a:rPr lang="ru-RU"/>
              <a:t>Компоненты саморегуляции поведения, высокий уровень (Методика  В.И.Моросановой), %</a:t>
            </a:r>
          </a:p>
        </c:rich>
      </c:tx>
      <c:layout>
        <c:manualLayout>
          <c:xMode val="edge"/>
          <c:yMode val="edge"/>
          <c:x val="0.15756029366204127"/>
          <c:y val="0"/>
        </c:manualLayout>
      </c:layout>
    </c:title>
    <c:plotArea>
      <c:layout>
        <c:manualLayout>
          <c:layoutTarget val="inner"/>
          <c:xMode val="edge"/>
          <c:yMode val="edge"/>
          <c:x val="4.3699638612873189E-2"/>
          <c:y val="0.20139951526090213"/>
          <c:w val="0.78629689293782179"/>
          <c:h val="0.49227726251952048"/>
        </c:manualLayout>
      </c:layout>
      <c:lineChart>
        <c:grouping val="standard"/>
        <c:ser>
          <c:idx val="0"/>
          <c:order val="0"/>
          <c:tx>
            <c:strRef>
              <c:f>'[Диаграмма 3 в Microsoft Office PowerPoint]Лист1'!$J$141</c:f>
              <c:strCache>
                <c:ptCount val="1"/>
                <c:pt idx="0">
                  <c:v>Экс.гр.13-14 уч.г.</c:v>
                </c:pt>
              </c:strCache>
            </c:strRef>
          </c:tx>
          <c:dLbls>
            <c:dLbl>
              <c:idx val="2"/>
              <c:layout>
                <c:manualLayout>
                  <c:x val="1.4338966853728085E-3"/>
                  <c:y val="-1.4946553713088839E-2"/>
                </c:manualLayout>
              </c:layout>
              <c:showVal val="1"/>
            </c:dLbl>
            <c:dLbl>
              <c:idx val="5"/>
              <c:layout>
                <c:manualLayout>
                  <c:x val="-2.5810140336710558E-2"/>
                  <c:y val="-9.2668633021150443E-2"/>
                </c:manualLayout>
              </c:layout>
              <c:showVal val="1"/>
            </c:dLbl>
            <c:showVal val="1"/>
          </c:dLbls>
          <c:cat>
            <c:strRef>
              <c:f>'[Диаграмма 3 в Microsoft Office PowerPoint]Лист1'!$I$142:$I$148</c:f>
              <c:strCache>
                <c:ptCount val="7"/>
                <c:pt idx="0">
                  <c:v>1.Планирование</c:v>
                </c:pt>
                <c:pt idx="1">
                  <c:v>2.Моделирование</c:v>
                </c:pt>
                <c:pt idx="2">
                  <c:v>3.Программирование</c:v>
                </c:pt>
                <c:pt idx="3">
                  <c:v>4.Оценивание результатов</c:v>
                </c:pt>
                <c:pt idx="4">
                  <c:v>5.Гибкость</c:v>
                </c:pt>
                <c:pt idx="5">
                  <c:v>6.Самостоятельность</c:v>
                </c:pt>
                <c:pt idx="6">
                  <c:v>7.Общий уровень саморегуляции</c:v>
                </c:pt>
              </c:strCache>
            </c:strRef>
          </c:cat>
          <c:val>
            <c:numRef>
              <c:f>'[Диаграмма 3 в Microsoft Office PowerPoint]Лист1'!$J$142:$J$148</c:f>
              <c:numCache>
                <c:formatCode>General</c:formatCode>
                <c:ptCount val="7"/>
                <c:pt idx="0">
                  <c:v>56</c:v>
                </c:pt>
                <c:pt idx="1">
                  <c:v>13</c:v>
                </c:pt>
                <c:pt idx="2">
                  <c:v>19</c:v>
                </c:pt>
                <c:pt idx="3">
                  <c:v>17</c:v>
                </c:pt>
                <c:pt idx="4">
                  <c:v>27</c:v>
                </c:pt>
                <c:pt idx="5">
                  <c:v>30</c:v>
                </c:pt>
                <c:pt idx="6">
                  <c:v>15</c:v>
                </c:pt>
              </c:numCache>
            </c:numRef>
          </c:val>
        </c:ser>
        <c:ser>
          <c:idx val="1"/>
          <c:order val="1"/>
          <c:tx>
            <c:strRef>
              <c:f>'[Диаграмма 3 в Microsoft Office PowerPoint]Лист1'!$K$141</c:f>
              <c:strCache>
                <c:ptCount val="1"/>
                <c:pt idx="0">
                  <c:v>Экс.гр.14-15 уч.г.</c:v>
                </c:pt>
              </c:strCache>
            </c:strRef>
          </c:tx>
          <c:dLbls>
            <c:dLbl>
              <c:idx val="2"/>
              <c:layout>
                <c:manualLayout>
                  <c:x val="-5.7355867414912364E-3"/>
                  <c:y val="8.9679322278532706E-3"/>
                </c:manualLayout>
              </c:layout>
              <c:showVal val="1"/>
            </c:dLbl>
            <c:dLbl>
              <c:idx val="3"/>
              <c:layout>
                <c:manualLayout>
                  <c:x val="-1.0037276797609658E-2"/>
                  <c:y val="-2.6903796683559768E-2"/>
                </c:manualLayout>
              </c:layout>
              <c:showVal val="1"/>
            </c:dLbl>
            <c:dLbl>
              <c:idx val="5"/>
              <c:layout>
                <c:manualLayout>
                  <c:x val="7.1694834268640432E-3"/>
                  <c:y val="-8.9679322278532706E-3"/>
                </c:manualLayout>
              </c:layout>
              <c:showVal val="1"/>
            </c:dLbl>
            <c:dLbl>
              <c:idx val="6"/>
              <c:layout>
                <c:manualLayout>
                  <c:x val="-2.4376243651337639E-2"/>
                  <c:y val="-1.4946553713088784E-2"/>
                </c:manualLayout>
              </c:layout>
              <c:showVal val="1"/>
            </c:dLbl>
            <c:showVal val="1"/>
          </c:dLbls>
          <c:cat>
            <c:strRef>
              <c:f>'[Диаграмма 3 в Microsoft Office PowerPoint]Лист1'!$I$142:$I$148</c:f>
              <c:strCache>
                <c:ptCount val="7"/>
                <c:pt idx="0">
                  <c:v>1.Планирование</c:v>
                </c:pt>
                <c:pt idx="1">
                  <c:v>2.Моделирование</c:v>
                </c:pt>
                <c:pt idx="2">
                  <c:v>3.Программирование</c:v>
                </c:pt>
                <c:pt idx="3">
                  <c:v>4.Оценивание результатов</c:v>
                </c:pt>
                <c:pt idx="4">
                  <c:v>5.Гибкость</c:v>
                </c:pt>
                <c:pt idx="5">
                  <c:v>6.Самостоятельность</c:v>
                </c:pt>
                <c:pt idx="6">
                  <c:v>7.Общий уровень саморегуляции</c:v>
                </c:pt>
              </c:strCache>
            </c:strRef>
          </c:cat>
          <c:val>
            <c:numRef>
              <c:f>'[Диаграмма 3 в Microsoft Office PowerPoint]Лист1'!$K$142:$K$148</c:f>
              <c:numCache>
                <c:formatCode>General</c:formatCode>
                <c:ptCount val="7"/>
                <c:pt idx="0">
                  <c:v>48</c:v>
                </c:pt>
                <c:pt idx="1">
                  <c:v>9</c:v>
                </c:pt>
                <c:pt idx="2">
                  <c:v>15</c:v>
                </c:pt>
                <c:pt idx="3">
                  <c:v>19</c:v>
                </c:pt>
                <c:pt idx="4">
                  <c:v>37</c:v>
                </c:pt>
                <c:pt idx="5">
                  <c:v>28</c:v>
                </c:pt>
                <c:pt idx="6">
                  <c:v>12</c:v>
                </c:pt>
              </c:numCache>
            </c:numRef>
          </c:val>
        </c:ser>
        <c:ser>
          <c:idx val="2"/>
          <c:order val="2"/>
          <c:tx>
            <c:strRef>
              <c:f>'[Диаграмма 3 в Microsoft Office PowerPoint]Лист1'!$L$141</c:f>
              <c:strCache>
                <c:ptCount val="1"/>
                <c:pt idx="0">
                  <c:v>Экс.гр.15-16 уч.г.</c:v>
                </c:pt>
              </c:strCache>
            </c:strRef>
          </c:tx>
          <c:dLbls>
            <c:dLbl>
              <c:idx val="1"/>
              <c:layout>
                <c:manualLayout>
                  <c:x val="-1.2905070168355282E-2"/>
                  <c:y val="-2.6903796683559873E-2"/>
                </c:manualLayout>
              </c:layout>
              <c:showVal val="1"/>
            </c:dLbl>
            <c:dLbl>
              <c:idx val="2"/>
              <c:layout>
                <c:manualLayout>
                  <c:x val="-2.1508450280592128E-2"/>
                  <c:y val="-1.4946553713088784E-2"/>
                </c:manualLayout>
              </c:layout>
              <c:showVal val="1"/>
            </c:dLbl>
            <c:dLbl>
              <c:idx val="3"/>
              <c:layout>
                <c:manualLayout>
                  <c:x val="-2.2942346965964949E-2"/>
                  <c:y val="-3.8861039654030829E-2"/>
                </c:manualLayout>
              </c:layout>
              <c:showVal val="1"/>
            </c:dLbl>
            <c:dLbl>
              <c:idx val="6"/>
              <c:layout>
                <c:manualLayout>
                  <c:x val="-1.5772863539100897E-2"/>
                  <c:y val="-3.8861039654030829E-2"/>
                </c:manualLayout>
              </c:layout>
              <c:showVal val="1"/>
            </c:dLbl>
            <c:showVal val="1"/>
          </c:dLbls>
          <c:cat>
            <c:strRef>
              <c:f>'[Диаграмма 3 в Microsoft Office PowerPoint]Лист1'!$I$142:$I$148</c:f>
              <c:strCache>
                <c:ptCount val="7"/>
                <c:pt idx="0">
                  <c:v>1.Планирование</c:v>
                </c:pt>
                <c:pt idx="1">
                  <c:v>2.Моделирование</c:v>
                </c:pt>
                <c:pt idx="2">
                  <c:v>3.Программирование</c:v>
                </c:pt>
                <c:pt idx="3">
                  <c:v>4.Оценивание результатов</c:v>
                </c:pt>
                <c:pt idx="4">
                  <c:v>5.Гибкость</c:v>
                </c:pt>
                <c:pt idx="5">
                  <c:v>6.Самостоятельность</c:v>
                </c:pt>
                <c:pt idx="6">
                  <c:v>7.Общий уровень саморегуляции</c:v>
                </c:pt>
              </c:strCache>
            </c:strRef>
          </c:cat>
          <c:val>
            <c:numRef>
              <c:f>'[Диаграмма 3 в Microsoft Office PowerPoint]Лист1'!$L$142:$L$148</c:f>
              <c:numCache>
                <c:formatCode>General</c:formatCode>
                <c:ptCount val="7"/>
                <c:pt idx="0">
                  <c:v>42</c:v>
                </c:pt>
                <c:pt idx="1">
                  <c:v>27</c:v>
                </c:pt>
                <c:pt idx="2">
                  <c:v>22</c:v>
                </c:pt>
                <c:pt idx="3">
                  <c:v>29</c:v>
                </c:pt>
                <c:pt idx="4">
                  <c:v>27</c:v>
                </c:pt>
                <c:pt idx="5">
                  <c:v>22</c:v>
                </c:pt>
                <c:pt idx="6">
                  <c:v>23</c:v>
                </c:pt>
              </c:numCache>
            </c:numRef>
          </c:val>
        </c:ser>
        <c:ser>
          <c:idx val="3"/>
          <c:order val="3"/>
          <c:tx>
            <c:strRef>
              <c:f>'[Диаграмма 3 в Microsoft Office PowerPoint]Лист1'!$M$141</c:f>
              <c:strCache>
                <c:ptCount val="1"/>
                <c:pt idx="0">
                  <c:v>Контр.гр.13-14 уч.г.</c:v>
                </c:pt>
              </c:strCache>
            </c:strRef>
          </c:tx>
          <c:dLbls>
            <c:dLbl>
              <c:idx val="0"/>
              <c:layout>
                <c:manualLayout>
                  <c:x val="-1.2905070168355282E-2"/>
                  <c:y val="1.4946553713088787E-2"/>
                </c:manualLayout>
              </c:layout>
              <c:showVal val="1"/>
            </c:dLbl>
            <c:dLbl>
              <c:idx val="1"/>
              <c:layout>
                <c:manualLayout>
                  <c:x val="-4.301690056118428E-3"/>
                  <c:y val="3.8861039654030829E-2"/>
                </c:manualLayout>
              </c:layout>
              <c:showVal val="1"/>
            </c:dLbl>
            <c:dLbl>
              <c:idx val="2"/>
              <c:layout>
                <c:manualLayout>
                  <c:x val="-2.7244037022083386E-2"/>
                  <c:y val="8.9679322278532723E-3"/>
                </c:manualLayout>
              </c:layout>
              <c:showVal val="1"/>
            </c:dLbl>
            <c:dLbl>
              <c:idx val="3"/>
              <c:layout>
                <c:manualLayout>
                  <c:x val="1.4338966853728078E-2"/>
                  <c:y val="-1.7935864455706534E-2"/>
                </c:manualLayout>
              </c:layout>
              <c:showVal val="1"/>
            </c:dLbl>
            <c:dLbl>
              <c:idx val="5"/>
              <c:layout>
                <c:manualLayout>
                  <c:x val="-2.5810140336710558E-2"/>
                  <c:y val="-1.1957242970471018E-2"/>
                </c:manualLayout>
              </c:layout>
              <c:showVal val="1"/>
            </c:dLbl>
            <c:dLbl>
              <c:idx val="6"/>
              <c:layout>
                <c:manualLayout>
                  <c:x val="1.0515120887826819E-16"/>
                  <c:y val="8.9679322278532706E-3"/>
                </c:manualLayout>
              </c:layout>
              <c:showVal val="1"/>
            </c:dLbl>
            <c:showVal val="1"/>
          </c:dLbls>
          <c:cat>
            <c:strRef>
              <c:f>'[Диаграмма 3 в Microsoft Office PowerPoint]Лист1'!$I$142:$I$148</c:f>
              <c:strCache>
                <c:ptCount val="7"/>
                <c:pt idx="0">
                  <c:v>1.Планирование</c:v>
                </c:pt>
                <c:pt idx="1">
                  <c:v>2.Моделирование</c:v>
                </c:pt>
                <c:pt idx="2">
                  <c:v>3.Программирование</c:v>
                </c:pt>
                <c:pt idx="3">
                  <c:v>4.Оценивание результатов</c:v>
                </c:pt>
                <c:pt idx="4">
                  <c:v>5.Гибкость</c:v>
                </c:pt>
                <c:pt idx="5">
                  <c:v>6.Самостоятельность</c:v>
                </c:pt>
                <c:pt idx="6">
                  <c:v>7.Общий уровень саморегуляции</c:v>
                </c:pt>
              </c:strCache>
            </c:strRef>
          </c:cat>
          <c:val>
            <c:numRef>
              <c:f>'[Диаграмма 3 в Microsoft Office PowerPoint]Лист1'!$M$142:$M$148</c:f>
              <c:numCache>
                <c:formatCode>General</c:formatCode>
                <c:ptCount val="7"/>
                <c:pt idx="0">
                  <c:v>40</c:v>
                </c:pt>
                <c:pt idx="1">
                  <c:v>8</c:v>
                </c:pt>
                <c:pt idx="2">
                  <c:v>16</c:v>
                </c:pt>
                <c:pt idx="3">
                  <c:v>18</c:v>
                </c:pt>
                <c:pt idx="4">
                  <c:v>8</c:v>
                </c:pt>
                <c:pt idx="5">
                  <c:v>25</c:v>
                </c:pt>
                <c:pt idx="6">
                  <c:v>8</c:v>
                </c:pt>
              </c:numCache>
            </c:numRef>
          </c:val>
        </c:ser>
        <c:ser>
          <c:idx val="4"/>
          <c:order val="4"/>
          <c:tx>
            <c:strRef>
              <c:f>'[Диаграмма 3 в Microsoft Office PowerPoint]Лист1'!$N$141</c:f>
              <c:strCache>
                <c:ptCount val="1"/>
                <c:pt idx="0">
                  <c:v>Контр.гр.14-15 уч.г.</c:v>
                </c:pt>
              </c:strCache>
            </c:strRef>
          </c:tx>
          <c:dLbls>
            <c:dLbl>
              <c:idx val="4"/>
              <c:layout>
                <c:manualLayout>
                  <c:x val="-1.7206760224473705E-2"/>
                  <c:y val="1.4946553713088787E-2"/>
                </c:manualLayout>
              </c:layout>
              <c:showVal val="1"/>
            </c:dLbl>
            <c:delete val="1"/>
          </c:dLbls>
          <c:cat>
            <c:strRef>
              <c:f>'[Диаграмма 3 в Microsoft Office PowerPoint]Лист1'!$I$142:$I$148</c:f>
              <c:strCache>
                <c:ptCount val="7"/>
                <c:pt idx="0">
                  <c:v>1.Планирование</c:v>
                </c:pt>
                <c:pt idx="1">
                  <c:v>2.Моделирование</c:v>
                </c:pt>
                <c:pt idx="2">
                  <c:v>3.Программирование</c:v>
                </c:pt>
                <c:pt idx="3">
                  <c:v>4.Оценивание результатов</c:v>
                </c:pt>
                <c:pt idx="4">
                  <c:v>5.Гибкость</c:v>
                </c:pt>
                <c:pt idx="5">
                  <c:v>6.Самостоятельность</c:v>
                </c:pt>
                <c:pt idx="6">
                  <c:v>7.Общий уровень саморегуляции</c:v>
                </c:pt>
              </c:strCache>
            </c:strRef>
          </c:cat>
          <c:val>
            <c:numRef>
              <c:f>'[Диаграмма 3 в Microsoft Office PowerPoint]Лист1'!$N$142:$N$148</c:f>
              <c:numCache>
                <c:formatCode>General</c:formatCode>
                <c:ptCount val="7"/>
                <c:pt idx="0">
                  <c:v>41</c:v>
                </c:pt>
                <c:pt idx="1">
                  <c:v>12</c:v>
                </c:pt>
                <c:pt idx="2">
                  <c:v>15</c:v>
                </c:pt>
                <c:pt idx="3">
                  <c:v>16</c:v>
                </c:pt>
                <c:pt idx="4">
                  <c:v>16</c:v>
                </c:pt>
                <c:pt idx="5">
                  <c:v>24</c:v>
                </c:pt>
                <c:pt idx="6">
                  <c:v>8</c:v>
                </c:pt>
              </c:numCache>
            </c:numRef>
          </c:val>
        </c:ser>
        <c:ser>
          <c:idx val="5"/>
          <c:order val="5"/>
          <c:tx>
            <c:strRef>
              <c:f>'[Диаграмма 3 в Microsoft Office PowerPoint]Лист1'!$O$141</c:f>
              <c:strCache>
                <c:ptCount val="1"/>
                <c:pt idx="0">
                  <c:v>Контр.гр.15-16 уч.г.</c:v>
                </c:pt>
              </c:strCache>
            </c:strRef>
          </c:tx>
          <c:dLbls>
            <c:dLbl>
              <c:idx val="0"/>
              <c:layout>
                <c:manualLayout>
                  <c:x val="1.7206760224473705E-2"/>
                  <c:y val="8.9679322278532723E-3"/>
                </c:manualLayout>
              </c:layout>
              <c:showVal val="1"/>
            </c:dLbl>
            <c:dLbl>
              <c:idx val="3"/>
              <c:layout>
                <c:manualLayout>
                  <c:x val="-7.1694834268640432E-3"/>
                  <c:y val="-1.7935864455706534E-2"/>
                </c:manualLayout>
              </c:layout>
              <c:showVal val="1"/>
            </c:dLbl>
            <c:dLbl>
              <c:idx val="6"/>
              <c:layout>
                <c:manualLayout>
                  <c:x val="-8.6033801122367467E-3"/>
                  <c:y val="-2.3914485940941987E-2"/>
                </c:manualLayout>
              </c:layout>
              <c:showVal val="1"/>
            </c:dLbl>
            <c:showVal val="1"/>
          </c:dLbls>
          <c:cat>
            <c:strRef>
              <c:f>'[Диаграмма 3 в Microsoft Office PowerPoint]Лист1'!$I$142:$I$148</c:f>
              <c:strCache>
                <c:ptCount val="7"/>
                <c:pt idx="0">
                  <c:v>1.Планирование</c:v>
                </c:pt>
                <c:pt idx="1">
                  <c:v>2.Моделирование</c:v>
                </c:pt>
                <c:pt idx="2">
                  <c:v>3.Программирование</c:v>
                </c:pt>
                <c:pt idx="3">
                  <c:v>4.Оценивание результатов</c:v>
                </c:pt>
                <c:pt idx="4">
                  <c:v>5.Гибкость</c:v>
                </c:pt>
                <c:pt idx="5">
                  <c:v>6.Самостоятельность</c:v>
                </c:pt>
                <c:pt idx="6">
                  <c:v>7.Общий уровень саморегуляции</c:v>
                </c:pt>
              </c:strCache>
            </c:strRef>
          </c:cat>
          <c:val>
            <c:numRef>
              <c:f>'[Диаграмма 3 в Microsoft Office PowerPoint]Лист1'!$O$142:$O$148</c:f>
              <c:numCache>
                <c:formatCode>General</c:formatCode>
                <c:ptCount val="7"/>
                <c:pt idx="0">
                  <c:v>41</c:v>
                </c:pt>
                <c:pt idx="1">
                  <c:v>13</c:v>
                </c:pt>
                <c:pt idx="2">
                  <c:v>31</c:v>
                </c:pt>
                <c:pt idx="3">
                  <c:v>27</c:v>
                </c:pt>
                <c:pt idx="4">
                  <c:v>19</c:v>
                </c:pt>
                <c:pt idx="5">
                  <c:v>13</c:v>
                </c:pt>
                <c:pt idx="6">
                  <c:v>18</c:v>
                </c:pt>
              </c:numCache>
            </c:numRef>
          </c:val>
        </c:ser>
        <c:marker val="1"/>
        <c:axId val="43501056"/>
        <c:axId val="43502592"/>
      </c:lineChart>
      <c:catAx>
        <c:axId val="43501056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43502592"/>
        <c:crosses val="autoZero"/>
        <c:auto val="1"/>
        <c:lblAlgn val="ctr"/>
        <c:lblOffset val="100"/>
      </c:catAx>
      <c:valAx>
        <c:axId val="43502592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crossAx val="435010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2549477339012933"/>
          <c:y val="0.1488655565731766"/>
          <c:w val="0.15156287964390588"/>
          <c:h val="0.55488998277262558"/>
        </c:manualLayout>
      </c:layout>
      <c:overlay val="1"/>
      <c:txPr>
        <a:bodyPr/>
        <a:lstStyle/>
        <a:p>
          <a:pPr>
            <a:defRPr sz="1400" b="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0.02597</cdr:y>
    </cdr:from>
    <cdr:to>
      <cdr:x>1</cdr:x>
      <cdr:y>0.2023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0" y="116632"/>
          <a:ext cx="9144000" cy="7920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2000" b="1" dirty="0">
              <a:cs typeface="Times New Roman" pitchFamily="18" charset="0"/>
            </a:rPr>
            <a:t>Распределение </a:t>
          </a:r>
          <a:r>
            <a:rPr lang="ru-RU" sz="2000" b="1" dirty="0" smtClean="0">
              <a:cs typeface="Times New Roman" pitchFamily="18" charset="0"/>
            </a:rPr>
            <a:t>учащихся </a:t>
          </a:r>
          <a:r>
            <a:rPr lang="ru-RU" sz="2000" b="1" dirty="0">
              <a:cs typeface="Times New Roman" pitchFamily="18" charset="0"/>
            </a:rPr>
            <a:t>по </a:t>
          </a:r>
          <a:r>
            <a:rPr lang="ru-RU" sz="2000" b="1" dirty="0" smtClean="0">
              <a:cs typeface="Times New Roman" pitchFamily="18" charset="0"/>
            </a:rPr>
            <a:t>уровням развития </a:t>
          </a:r>
        </a:p>
        <a:p xmlns:a="http://schemas.openxmlformats.org/drawingml/2006/main">
          <a:pPr algn="ctr"/>
          <a:r>
            <a:rPr lang="ru-RU" sz="2000" b="1" dirty="0" smtClean="0">
              <a:cs typeface="Times New Roman" pitchFamily="18" charset="0"/>
            </a:rPr>
            <a:t>невербального </a:t>
          </a:r>
          <a:r>
            <a:rPr lang="ru-RU" sz="2000" b="1" dirty="0">
              <a:cs typeface="Times New Roman" pitchFamily="18" charset="0"/>
            </a:rPr>
            <a:t>интеллекта, %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FE883B-6917-468B-98F4-13CEEE9B9B0B}" type="datetimeFigureOut">
              <a:rPr lang="ru-RU" smtClean="0"/>
              <a:pPr/>
              <a:t>22.09.2016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18A149-878F-4967-9F4C-98EC34729A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16007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18A149-878F-4967-9F4C-98EC34729A4E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71745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89864-AAAF-4D07-8EC7-63C49C0B53A5}" type="datetimeFigureOut">
              <a:rPr lang="ru-RU" smtClean="0"/>
              <a:pPr/>
              <a:t>22.09.2016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6EA9E01-F639-479C-BBDF-316023D940A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89864-AAAF-4D07-8EC7-63C49C0B53A5}" type="datetimeFigureOut">
              <a:rPr lang="ru-RU" smtClean="0"/>
              <a:pPr/>
              <a:t>22.09.2016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A9E01-F639-479C-BBDF-316023D940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D6EA9E01-F639-479C-BBDF-316023D940A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89864-AAAF-4D07-8EC7-63C49C0B53A5}" type="datetimeFigureOut">
              <a:rPr lang="ru-RU" smtClean="0"/>
              <a:pPr/>
              <a:t>22.09.2016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89864-AAAF-4D07-8EC7-63C49C0B53A5}" type="datetimeFigureOut">
              <a:rPr lang="ru-RU" smtClean="0"/>
              <a:pPr/>
              <a:t>22.09.2016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D6EA9E01-F639-479C-BBDF-316023D940A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89864-AAAF-4D07-8EC7-63C49C0B53A5}" type="datetimeFigureOut">
              <a:rPr lang="ru-RU" smtClean="0"/>
              <a:pPr/>
              <a:t>22.09.2016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6EA9E01-F639-479C-BBDF-316023D940A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A0F89864-AAAF-4D07-8EC7-63C49C0B53A5}" type="datetimeFigureOut">
              <a:rPr lang="ru-RU" smtClean="0"/>
              <a:pPr/>
              <a:t>22.09.2016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A9E01-F639-479C-BBDF-316023D940A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89864-AAAF-4D07-8EC7-63C49C0B53A5}" type="datetimeFigureOut">
              <a:rPr lang="ru-RU" smtClean="0"/>
              <a:pPr/>
              <a:t>22.09.2016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D6EA9E01-F639-479C-BBDF-316023D940A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89864-AAAF-4D07-8EC7-63C49C0B53A5}" type="datetimeFigureOut">
              <a:rPr lang="ru-RU" smtClean="0"/>
              <a:pPr/>
              <a:t>22.09.2016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D6EA9E01-F639-479C-BBDF-316023D940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89864-AAAF-4D07-8EC7-63C49C0B53A5}" type="datetimeFigureOut">
              <a:rPr lang="ru-RU" smtClean="0"/>
              <a:pPr/>
              <a:t>22.09.2016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6EA9E01-F639-479C-BBDF-316023D940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6EA9E01-F639-479C-BBDF-316023D940A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89864-AAAF-4D07-8EC7-63C49C0B53A5}" type="datetimeFigureOut">
              <a:rPr lang="ru-RU" smtClean="0"/>
              <a:pPr/>
              <a:t>22.09.2016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D6EA9E01-F639-479C-BBDF-316023D940A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A0F89864-AAAF-4D07-8EC7-63C49C0B53A5}" type="datetimeFigureOut">
              <a:rPr lang="ru-RU" smtClean="0"/>
              <a:pPr/>
              <a:t>22.09.2016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A0F89864-AAAF-4D07-8EC7-63C49C0B53A5}" type="datetimeFigureOut">
              <a:rPr lang="ru-RU" smtClean="0"/>
              <a:pPr/>
              <a:t>22.09.2016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6EA9E01-F639-479C-BBDF-316023D940A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mailto:izabella.an@yandex.r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23928" y="4653136"/>
            <a:ext cx="4824536" cy="1152128"/>
          </a:xfrm>
        </p:spPr>
        <p:txBody>
          <a:bodyPr>
            <a:normAutofit/>
          </a:bodyPr>
          <a:lstStyle/>
          <a:p>
            <a:pPr algn="r"/>
            <a:r>
              <a:rPr lang="ru-RU" i="1" dirty="0" smtClean="0">
                <a:solidFill>
                  <a:schemeClr val="tx1"/>
                </a:solidFill>
              </a:rPr>
              <a:t>Забелина И.А.,</a:t>
            </a:r>
          </a:p>
          <a:p>
            <a:pPr algn="r"/>
            <a:r>
              <a:rPr lang="ru-RU" i="1" dirty="0" smtClean="0">
                <a:solidFill>
                  <a:schemeClr val="tx1"/>
                </a:solidFill>
              </a:rPr>
              <a:t>Начальник </a:t>
            </a:r>
            <a:r>
              <a:rPr lang="ru-RU" i="1" dirty="0" err="1" smtClean="0">
                <a:solidFill>
                  <a:schemeClr val="tx1"/>
                </a:solidFill>
              </a:rPr>
              <a:t>социопсихологического</a:t>
            </a:r>
            <a:r>
              <a:rPr lang="ru-RU" i="1" dirty="0" smtClean="0">
                <a:solidFill>
                  <a:schemeClr val="tx1"/>
                </a:solidFill>
              </a:rPr>
              <a:t> отдела</a:t>
            </a:r>
            <a:endParaRPr lang="ru-RU" i="1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5516" y="404664"/>
            <a:ext cx="8568952" cy="4108556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18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ГБУ ДПО «</a:t>
            </a:r>
            <a:r>
              <a:rPr lang="ru-RU" sz="1800" b="1" i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Похвистневский</a:t>
            </a:r>
            <a:r>
              <a:rPr lang="ru-RU" sz="18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РЦ»</a:t>
            </a:r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О результатах мониторинга формирования УУД </a:t>
            </a:r>
            <a:br>
              <a:rPr lang="ru-RU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 основной школе </a:t>
            </a:r>
            <a:br>
              <a:rPr lang="ru-RU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(психолого-педагогический аспект</a:t>
            </a:r>
            <a:r>
              <a:rPr lang="ru-RU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)</a:t>
            </a:r>
            <a:endParaRPr lang="ru-RU" sz="4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15816" y="6133946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Похвистнево, 2016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xmlns="" val="2136291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692509258"/>
              </p:ext>
            </p:extLst>
          </p:nvPr>
        </p:nvGraphicFramePr>
        <p:xfrm>
          <a:off x="107504" y="711860"/>
          <a:ext cx="8784976" cy="4949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538197" y="188640"/>
            <a:ext cx="6408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Познавательная активность,%</a:t>
            </a:r>
            <a:endParaRPr lang="ru-RU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5733256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/>
              <a:t>Как видно из графика, познавательная активность </a:t>
            </a:r>
            <a:r>
              <a:rPr lang="ru-RU" b="1" dirty="0" smtClean="0"/>
              <a:t>учащихся 8-х классов экспериментальных школ несколько выше (на 4%).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321510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933156366"/>
              </p:ext>
            </p:extLst>
          </p:nvPr>
        </p:nvGraphicFramePr>
        <p:xfrm>
          <a:off x="251520" y="721137"/>
          <a:ext cx="8568952" cy="38599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127096" y="153161"/>
            <a:ext cx="698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Тревожность,%</a:t>
            </a:r>
            <a:endParaRPr lang="ru-RU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4725144"/>
            <a:ext cx="86409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Отмечается нестабильность уровня тревожности. Обучающихся </a:t>
            </a:r>
            <a:r>
              <a:rPr lang="ru-RU" b="1" dirty="0"/>
              <a:t>с </a:t>
            </a:r>
            <a:r>
              <a:rPr lang="ru-RU" b="1" dirty="0" smtClean="0"/>
              <a:t>высоким </a:t>
            </a:r>
            <a:r>
              <a:rPr lang="ru-RU" b="1" dirty="0"/>
              <a:t>уровнем тревожности на </a:t>
            </a:r>
            <a:r>
              <a:rPr lang="ru-RU" b="1" dirty="0" smtClean="0"/>
              <a:t>6% меньше </a:t>
            </a:r>
            <a:r>
              <a:rPr lang="ru-RU" b="1" dirty="0"/>
              <a:t>в </a:t>
            </a:r>
            <a:r>
              <a:rPr lang="ru-RU" b="1" dirty="0" smtClean="0"/>
              <a:t>экспериментальной группе</a:t>
            </a:r>
            <a:r>
              <a:rPr lang="ru-RU" b="1" dirty="0"/>
              <a:t>, чем в </a:t>
            </a:r>
            <a:r>
              <a:rPr lang="ru-RU" b="1" dirty="0" smtClean="0"/>
              <a:t>контрольной. </a:t>
            </a:r>
            <a:r>
              <a:rPr lang="ru-RU" b="1" dirty="0"/>
              <a:t>Можно предположить, что </a:t>
            </a:r>
            <a:r>
              <a:rPr lang="ru-RU" b="1" dirty="0" smtClean="0"/>
              <a:t>эти подростки более уверенны и часто отвечают по существу, могут выделить главное, реже переживают неудачи в течение урока, быстрее настраиваются на занятия после перемены, подвижной игры.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146340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504840227"/>
              </p:ext>
            </p:extLst>
          </p:nvPr>
        </p:nvGraphicFramePr>
        <p:xfrm>
          <a:off x="107504" y="404664"/>
          <a:ext cx="8856984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728818" y="0"/>
            <a:ext cx="6264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Мотивация учения, %</a:t>
            </a:r>
            <a:endParaRPr lang="ru-RU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5445224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/>
              <a:t>Как видно из графика, различий между группами практически нет. Отметим 2-й уровень мотивации  (это продуктивная мотивация и позитивное отношение к учению), она несколько </a:t>
            </a:r>
            <a:r>
              <a:rPr lang="ru-RU" b="1" dirty="0" err="1" smtClean="0"/>
              <a:t>вышев</a:t>
            </a:r>
            <a:r>
              <a:rPr lang="ru-RU" b="1" dirty="0" smtClean="0"/>
              <a:t> 2015-2016 </a:t>
            </a:r>
            <a:r>
              <a:rPr lang="ru-RU" b="1" dirty="0" err="1" smtClean="0"/>
              <a:t>уч.г</a:t>
            </a:r>
            <a:r>
              <a:rPr lang="ru-RU" b="1" dirty="0" smtClean="0"/>
              <a:t>. </a:t>
            </a:r>
            <a:r>
              <a:rPr lang="ru-RU" b="1" dirty="0"/>
              <a:t>у учащихся, занимающихся по </a:t>
            </a:r>
            <a:r>
              <a:rPr lang="ru-RU" b="1" dirty="0" err="1"/>
              <a:t>ФГОСам</a:t>
            </a:r>
            <a:r>
              <a:rPr lang="ru-RU" b="1" dirty="0"/>
              <a:t> (разница около 4%).</a:t>
            </a:r>
          </a:p>
        </p:txBody>
      </p:sp>
    </p:spTree>
    <p:extLst>
      <p:ext uri="{BB962C8B-B14F-4D97-AF65-F5344CB8AC3E}">
        <p14:creationId xmlns:p14="http://schemas.microsoft.com/office/powerpoint/2010/main" xmlns="" val="2715374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012412737"/>
              </p:ext>
            </p:extLst>
          </p:nvPr>
        </p:nvGraphicFramePr>
        <p:xfrm>
          <a:off x="179512" y="937573"/>
          <a:ext cx="8832390" cy="37155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2910" y="106575"/>
            <a:ext cx="89289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Общий уровень </a:t>
            </a:r>
            <a:r>
              <a:rPr lang="ru-RU" sz="2400" b="1" dirty="0" err="1" smtClean="0"/>
              <a:t>саморегуляции</a:t>
            </a:r>
            <a:endParaRPr lang="ru-RU" sz="2400" b="1" dirty="0" smtClean="0"/>
          </a:p>
          <a:p>
            <a:pPr algn="ctr"/>
            <a:r>
              <a:rPr lang="ru-RU" sz="2400" b="1" dirty="0" smtClean="0"/>
              <a:t> (методика В.И. Моросановой, %)</a:t>
            </a:r>
            <a:endParaRPr lang="ru-RU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54655" y="4653136"/>
            <a:ext cx="80648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Методика В.И. </a:t>
            </a:r>
            <a:r>
              <a:rPr lang="ru-RU" b="1" dirty="0" err="1" smtClean="0"/>
              <a:t>Моросановой</a:t>
            </a:r>
            <a:r>
              <a:rPr lang="ru-RU" b="1" dirty="0" smtClean="0"/>
              <a:t> </a:t>
            </a:r>
            <a:r>
              <a:rPr lang="ru-RU" b="1" dirty="0"/>
              <a:t>показывает </a:t>
            </a:r>
            <a:r>
              <a:rPr lang="ru-RU" b="1" dirty="0" err="1"/>
              <a:t>сформированность</a:t>
            </a:r>
            <a:r>
              <a:rPr lang="ru-RU" b="1" dirty="0"/>
              <a:t> индивидуальной системы </a:t>
            </a:r>
            <a:r>
              <a:rPr lang="ru-RU" b="1" dirty="0" err="1"/>
              <a:t>саморегуляции</a:t>
            </a:r>
            <a:r>
              <a:rPr lang="ru-RU" b="1" dirty="0"/>
              <a:t> произвольной активности </a:t>
            </a:r>
            <a:r>
              <a:rPr lang="ru-RU" b="1" dirty="0" smtClean="0"/>
              <a:t>подростка.</a:t>
            </a:r>
            <a:endParaRPr lang="ru-RU" b="1" dirty="0"/>
          </a:p>
          <a:p>
            <a:pPr algn="just"/>
            <a:r>
              <a:rPr lang="ru-RU" b="1" dirty="0"/>
              <a:t>Как видно из графика, </a:t>
            </a:r>
            <a:r>
              <a:rPr lang="ru-RU" b="1" dirty="0" smtClean="0"/>
              <a:t>обучающиеся </a:t>
            </a:r>
            <a:r>
              <a:rPr lang="ru-RU" b="1" dirty="0"/>
              <a:t>экспериментальной группы </a:t>
            </a:r>
            <a:r>
              <a:rPr lang="ru-RU" b="1" dirty="0" smtClean="0"/>
              <a:t>чаще </a:t>
            </a:r>
            <a:r>
              <a:rPr lang="ru-RU" b="1" dirty="0"/>
              <a:t>демонстрируют высокий уровень </a:t>
            </a:r>
            <a:r>
              <a:rPr lang="ru-RU" b="1" dirty="0" err="1"/>
              <a:t>саморегуляции</a:t>
            </a:r>
            <a:r>
              <a:rPr lang="ru-RU" b="1" dirty="0"/>
              <a:t>, разница между группами достигает </a:t>
            </a:r>
            <a:r>
              <a:rPr lang="ru-RU" b="1" dirty="0" smtClean="0"/>
              <a:t>5%.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201975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/>
        </p:nvGraphicFramePr>
        <p:xfrm>
          <a:off x="287016" y="0"/>
          <a:ext cx="8856984" cy="42484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79512" y="4221088"/>
            <a:ext cx="878497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На графике видно, что показатели экспериментальной группы (синяя линия) несколько выше показателей контрольной группы (коричневая линия) по многим шкалам. В 2015-2016 </a:t>
            </a:r>
            <a:r>
              <a:rPr lang="ru-RU" b="1" dirty="0" err="1" smtClean="0"/>
              <a:t>уч.г</a:t>
            </a:r>
            <a:r>
              <a:rPr lang="ru-RU" b="1" dirty="0" smtClean="0"/>
              <a:t>. сформированы процессы моделирования – способность выделять значимые условия достижения целей у</a:t>
            </a:r>
            <a:r>
              <a:rPr lang="ru-RU" dirty="0" smtClean="0"/>
              <a:t> </a:t>
            </a:r>
            <a:r>
              <a:rPr lang="ru-RU" b="1" dirty="0" smtClean="0"/>
              <a:t>27% учеников ЭГ. По шкале «Оценивание результатов» - 29% учащихся ЭГ замечают свои ошибки, критичны к своим действиям. Однако в программировании 31% учащихся КГ более четче продумывают способы своих действий и поведения для достижения намеченных целей.</a:t>
            </a:r>
          </a:p>
          <a:p>
            <a:pPr algn="just"/>
            <a:endParaRPr lang="ru-RU" dirty="0" smtClean="0"/>
          </a:p>
          <a:p>
            <a:pPr lvl="0" algn="just"/>
            <a:endParaRPr lang="ru-RU" dirty="0" smtClean="0"/>
          </a:p>
          <a:p>
            <a:pPr algn="just"/>
            <a:r>
              <a:rPr lang="ru-RU" b="1" dirty="0" smtClean="0"/>
              <a:t>Однако процент детей с высокими показателями по шкале «планирование» преобладает в экспериментальной группе. Эта шкала характеризует индивидуальные особенности выдвижения и удержания целей. Высокие показатели по этой шкале указывают на </a:t>
            </a:r>
            <a:r>
              <a:rPr lang="ru-RU" b="1" dirty="0" err="1" smtClean="0"/>
              <a:t>сформированность</a:t>
            </a:r>
            <a:r>
              <a:rPr lang="ru-RU" b="1" dirty="0" smtClean="0"/>
              <a:t> потребности в осознанном планировании деятельности. Отсюда можно предположить, что </a:t>
            </a:r>
            <a:r>
              <a:rPr lang="ru-RU" b="1" dirty="0" err="1" smtClean="0"/>
              <a:t>ФГОСы</a:t>
            </a:r>
            <a:r>
              <a:rPr lang="ru-RU" b="1" dirty="0" smtClean="0"/>
              <a:t> способствуют более успешному формированию умения планировать свою деятельность.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179512" y="22386"/>
          <a:ext cx="8784976" cy="38252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79512" y="3861048"/>
            <a:ext cx="878497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Учащиеся экспериментальной группы демонстрируют по многим шкалам более высокие показатели, чем в контрольной группе. Констатируем, что результаты двух предыдущих годов были еще выше.</a:t>
            </a:r>
          </a:p>
          <a:p>
            <a:pPr lvl="0"/>
            <a:r>
              <a:rPr lang="ru-RU" b="1" dirty="0" smtClean="0"/>
              <a:t>Наибольшее количество подростков с устойчиво-позитивным отношением к личностно-значимым ценностям обучается в экспериментальных школах:  в 2015-2016 </a:t>
            </a:r>
            <a:r>
              <a:rPr lang="ru-RU" b="1" dirty="0" err="1" smtClean="0"/>
              <a:t>уч.г</a:t>
            </a:r>
            <a:r>
              <a:rPr lang="ru-RU" b="1" dirty="0" smtClean="0"/>
              <a:t>. значимы ценность семьи (77%) и труда (70%), развиты чувства гражданственности и патриотизма (61%).</a:t>
            </a:r>
            <a:r>
              <a:rPr lang="ru-RU" dirty="0" smtClean="0"/>
              <a:t> </a:t>
            </a:r>
            <a:r>
              <a:rPr lang="ru-RU" b="1" dirty="0" smtClean="0"/>
              <a:t>Подростки принимают себя такими, какие они есть  лишь в отдельные моменты своей повседневной жизни.</a:t>
            </a:r>
          </a:p>
          <a:p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5736" y="491718"/>
            <a:ext cx="4464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Рекомендации</a:t>
            </a:r>
            <a:endParaRPr lang="ru-RU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1340768"/>
            <a:ext cx="842493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§"/>
            </a:pPr>
            <a:r>
              <a:rPr lang="ru-RU" b="1" dirty="0" smtClean="0"/>
              <a:t>Создавать условия для повышения познавательной активности и инициативы подростков.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ru-RU" b="1" dirty="0" smtClean="0"/>
              <a:t>Создавать условия для комфортной образовательной среды с целью снижения школьной тревожности учащихся.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ru-RU" b="1" dirty="0" smtClean="0"/>
              <a:t> </a:t>
            </a:r>
            <a:r>
              <a:rPr lang="ru-RU" b="1" dirty="0"/>
              <a:t>Создавать условия для формирования </a:t>
            </a:r>
            <a:r>
              <a:rPr lang="ru-RU" b="1" dirty="0" smtClean="0"/>
              <a:t>самостоятельности  подростков, навыков </a:t>
            </a:r>
            <a:r>
              <a:rPr lang="ru-RU" b="1" dirty="0" err="1" smtClean="0"/>
              <a:t>саморегуляции</a:t>
            </a:r>
            <a:r>
              <a:rPr lang="ru-RU" b="1" dirty="0"/>
              <a:t> </a:t>
            </a:r>
            <a:r>
              <a:rPr lang="ru-RU" b="1" dirty="0" smtClean="0"/>
              <a:t>(развивать </a:t>
            </a:r>
            <a:r>
              <a:rPr lang="ru-RU" b="1" dirty="0"/>
              <a:t>навыки </a:t>
            </a:r>
            <a:r>
              <a:rPr lang="ru-RU" b="1" dirty="0" smtClean="0"/>
              <a:t>планирования, </a:t>
            </a:r>
            <a:r>
              <a:rPr lang="ru-RU" b="1" dirty="0"/>
              <a:t>программирования –  умения адекватно оценивать внутренние условия и внешние обстоятельства, определять </a:t>
            </a:r>
            <a:r>
              <a:rPr lang="ru-RU" b="1" dirty="0" smtClean="0"/>
              <a:t>цель, </a:t>
            </a:r>
            <a:r>
              <a:rPr lang="ru-RU" b="1" dirty="0"/>
              <a:t>прогнозировать возможное изменение </a:t>
            </a:r>
            <a:r>
              <a:rPr lang="ru-RU" b="1" dirty="0" smtClean="0"/>
              <a:t>ситуации, </a:t>
            </a:r>
            <a:r>
              <a:rPr lang="ru-RU" b="1" dirty="0"/>
              <a:t>разрабатывать программу </a:t>
            </a:r>
            <a:r>
              <a:rPr lang="ru-RU" b="1" dirty="0" smtClean="0"/>
              <a:t>действий).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ru-RU" b="1" dirty="0" smtClean="0"/>
              <a:t>Уделять </a:t>
            </a:r>
            <a:r>
              <a:rPr lang="ru-RU" b="1" dirty="0"/>
              <a:t>особое внимание учащимся с низкой </a:t>
            </a:r>
            <a:r>
              <a:rPr lang="ru-RU" b="1" dirty="0" smtClean="0"/>
              <a:t>самооценкой      (применять индивидуальный подход к каждому подростку).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ru-RU" b="1" dirty="0" smtClean="0"/>
              <a:t>Воспитательный </a:t>
            </a:r>
            <a:r>
              <a:rPr lang="ru-RU" b="1" dirty="0"/>
              <a:t>процесс направить на развитие толерантности </a:t>
            </a:r>
            <a:r>
              <a:rPr lang="ru-RU" b="1" dirty="0" smtClean="0"/>
              <a:t>подростков. Заострять особое внимание на ценности мира на Земле.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ru-RU" b="1" dirty="0" smtClean="0"/>
              <a:t>Оказывать различные виды помощи (стимулирующей, эмоционально-регулирующей, направляющей, организующей, обучающей) в преодолении затруднений учащимися с ограниченными возможностями здоровья.</a:t>
            </a:r>
          </a:p>
        </p:txBody>
      </p:sp>
    </p:spTree>
    <p:extLst>
      <p:ext uri="{BB962C8B-B14F-4D97-AF65-F5344CB8AC3E}">
        <p14:creationId xmlns:p14="http://schemas.microsoft.com/office/powerpoint/2010/main" xmlns="" val="4262638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650" y="0"/>
            <a:ext cx="8388350" cy="1417638"/>
          </a:xfrm>
          <a:noFill/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b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Контакты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47" name="Содержимое 2"/>
          <p:cNvSpPr>
            <a:spLocks noGrp="1"/>
          </p:cNvSpPr>
          <p:nvPr>
            <p:ph idx="1"/>
          </p:nvPr>
        </p:nvSpPr>
        <p:spPr>
          <a:xfrm>
            <a:off x="1258888" y="1447800"/>
            <a:ext cx="7675562" cy="480060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endParaRPr lang="ru-RU" smtClean="0"/>
          </a:p>
          <a:p>
            <a:pPr>
              <a:buFont typeface="Wingdings 2" pitchFamily="18" charset="2"/>
              <a:buNone/>
            </a:pPr>
            <a:endParaRPr lang="ru-RU" b="1" i="1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Забелина Ирина Анатольевна,</a:t>
            </a:r>
          </a:p>
          <a:p>
            <a:pPr>
              <a:buFont typeface="Wingdings 2" pitchFamily="18" charset="2"/>
              <a:buNone/>
            </a:pP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Тел.: (84656)21647,</a:t>
            </a:r>
          </a:p>
          <a:p>
            <a:pPr>
              <a:buFont typeface="Wingdings 2" pitchFamily="18" charset="2"/>
              <a:buNone/>
            </a:pP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smtClean="0">
                <a:latin typeface="Times New Roman" pitchFamily="18" charset="0"/>
                <a:cs typeface="Times New Roman" pitchFamily="18" charset="0"/>
                <a:hlinkClick r:id="rId2"/>
              </a:rPr>
              <a:t>izabella.an@yandex.ru</a:t>
            </a:r>
            <a:endParaRPr lang="ru-RU" b="1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endParaRPr lang="ru-RU" b="1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  <a:p>
            <a:pPr>
              <a:buFont typeface="Wingdings 2" pitchFamily="18" charset="2"/>
              <a:buNone/>
            </a:pPr>
            <a:endParaRPr lang="ru-RU" b="1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endParaRPr lang="ru-RU" b="1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Актуальность проведения мониторинга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052736"/>
            <a:ext cx="8503920" cy="504631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Мониторинг качества образовательного процесса сопровождается персонифицированной оценочной деятельностью не только в области педагогических измерений, но и в области психологических характеристик обучаемых.</a:t>
            </a:r>
          </a:p>
          <a:p>
            <a:pPr>
              <a:buNone/>
            </a:pPr>
            <a:r>
              <a:rPr lang="ru-RU" dirty="0" smtClean="0"/>
              <a:t>   Результаты данного исследования позволяют оценить не только состояние психологического развития обучающихся основной школы на данный момент, но и выявить основные причины возникающих проблем в умственном, эмоционально-волевом и личностном развитии, и на основе полученной информации организовать образовательный процесс с учетом проблем.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268760"/>
            <a:ext cx="8503920" cy="48302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- </a:t>
            </a:r>
            <a:r>
              <a:rPr lang="ru-RU" dirty="0" smtClean="0"/>
              <a:t>выявлять  изменения образовательной среды при условии систематической работы  по формированию и развитию УУД у обучающихся </a:t>
            </a:r>
            <a:r>
              <a:rPr lang="ru-RU" dirty="0" err="1" smtClean="0"/>
              <a:t>пилотных</a:t>
            </a:r>
            <a:r>
              <a:rPr lang="ru-RU" dirty="0" smtClean="0"/>
              <a:t> школ;</a:t>
            </a:r>
          </a:p>
          <a:p>
            <a:pPr>
              <a:buNone/>
            </a:pPr>
            <a:r>
              <a:rPr lang="ru-RU" b="1" dirty="0" smtClean="0"/>
              <a:t>- </a:t>
            </a:r>
            <a:r>
              <a:rPr lang="ru-RU" dirty="0" smtClean="0"/>
              <a:t>наметить пути совершенствования деятельности педагогического коллектива по формированию УУД в рамках реализации Федерального государственного образовательного стандарта основного общего образования.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75928" y="413048"/>
            <a:ext cx="8534400" cy="758952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Цели проведения мониторинга: </a:t>
            </a: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30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shade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08912" cy="86409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Выборка исследования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4293096"/>
            <a:ext cx="8640960" cy="2304256"/>
          </a:xfrm>
        </p:spPr>
        <p:txBody>
          <a:bodyPr>
            <a:normAutofit/>
          </a:bodyPr>
          <a:lstStyle/>
          <a:p>
            <a:r>
              <a:rPr lang="ru-RU" b="1" dirty="0"/>
              <a:t>Экспериментальная группа - </a:t>
            </a:r>
            <a:r>
              <a:rPr lang="ru-RU" b="1" dirty="0" smtClean="0"/>
              <a:t>61 </a:t>
            </a:r>
            <a:r>
              <a:rPr lang="ru-RU" b="1" dirty="0"/>
              <a:t>учащихся</a:t>
            </a:r>
          </a:p>
          <a:p>
            <a:pPr>
              <a:buNone/>
            </a:pPr>
            <a:r>
              <a:rPr lang="ru-RU" sz="1900" b="1" i="1" dirty="0" smtClean="0"/>
              <a:t>(ГБОУ СОШ №3 г. Похвистнево, ГБОУ СОШ пос. Октябрьский г.о. Похвистнево, ГБОУ ООШ с. Малый </a:t>
            </a:r>
            <a:r>
              <a:rPr lang="ru-RU" sz="1900" b="1" i="1" dirty="0" smtClean="0"/>
              <a:t>Толкай – </a:t>
            </a:r>
            <a:r>
              <a:rPr lang="ru-RU" sz="1900" b="1" i="1" dirty="0" err="1" smtClean="0"/>
              <a:t>пилотные</a:t>
            </a:r>
            <a:r>
              <a:rPr lang="ru-RU" sz="1900" b="1" i="1" dirty="0" smtClean="0"/>
              <a:t> школы).</a:t>
            </a:r>
            <a:endParaRPr lang="ru-RU" sz="1900" b="1" i="1" dirty="0"/>
          </a:p>
          <a:p>
            <a:r>
              <a:rPr lang="ru-RU" b="1" dirty="0"/>
              <a:t>Контрольная группа – </a:t>
            </a:r>
            <a:r>
              <a:rPr lang="ru-RU" b="1" dirty="0" smtClean="0"/>
              <a:t>76 учащихся </a:t>
            </a:r>
            <a:endParaRPr lang="ru-RU" b="1" dirty="0"/>
          </a:p>
          <a:p>
            <a:pPr>
              <a:buNone/>
            </a:pPr>
            <a:r>
              <a:rPr lang="ru-RU" sz="1900" b="1" i="1" dirty="0" smtClean="0"/>
              <a:t>(ГБОУ СОШ №1 г. Похвистнево;  ГБОУ СОШ с. </a:t>
            </a:r>
            <a:r>
              <a:rPr lang="ru-RU" sz="1900" b="1" i="1" dirty="0" err="1" smtClean="0"/>
              <a:t>Подбельск</a:t>
            </a:r>
            <a:r>
              <a:rPr lang="ru-RU" sz="1900" b="1" i="1" dirty="0" smtClean="0"/>
              <a:t>).</a:t>
            </a:r>
            <a:endParaRPr lang="ru-RU" sz="1900" b="1" i="1" dirty="0"/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65072" y="1052736"/>
            <a:ext cx="8568952" cy="3528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/>
              <a:t>На данном этапе внедрения ФГОС в основной школе можно уже </a:t>
            </a:r>
            <a:r>
              <a:rPr lang="ru-RU" b="1" dirty="0" smtClean="0"/>
              <a:t>рассматривать его </a:t>
            </a:r>
            <a:r>
              <a:rPr lang="ru-RU" b="1" dirty="0"/>
              <a:t>уровень результативности в динамике за </a:t>
            </a:r>
            <a:r>
              <a:rPr lang="ru-RU" b="1" dirty="0" smtClean="0"/>
              <a:t>2012-2016 </a:t>
            </a:r>
            <a:r>
              <a:rPr lang="ru-RU" b="1" dirty="0"/>
              <a:t>годы. </a:t>
            </a:r>
          </a:p>
          <a:p>
            <a:pPr algn="just"/>
            <a:r>
              <a:rPr lang="ru-RU" b="1" dirty="0"/>
              <a:t>И</a:t>
            </a:r>
            <a:r>
              <a:rPr lang="ru-RU" b="1" dirty="0" smtClean="0"/>
              <a:t>сследование </a:t>
            </a:r>
            <a:r>
              <a:rPr lang="ru-RU" b="1" dirty="0"/>
              <a:t>началось </a:t>
            </a:r>
            <a:r>
              <a:rPr lang="ru-RU" b="1" dirty="0" smtClean="0"/>
              <a:t>с изучения уровня формирования УУД  пятиклассников </a:t>
            </a:r>
            <a:r>
              <a:rPr lang="ru-RU" b="1" dirty="0"/>
              <a:t>2012-2013 года и длится уже 4-й год. </a:t>
            </a:r>
            <a:r>
              <a:rPr lang="ru-RU" b="1" dirty="0" smtClean="0"/>
              <a:t>Рассмотрим результаты </a:t>
            </a:r>
            <a:r>
              <a:rPr lang="ru-RU" b="1" dirty="0"/>
              <a:t>детей за 2012-2013, 2013-2014, </a:t>
            </a:r>
            <a:r>
              <a:rPr lang="ru-RU" b="1" dirty="0" smtClean="0"/>
              <a:t>2014-2015, 2015-2016 </a:t>
            </a:r>
            <a:r>
              <a:rPr lang="ru-RU" b="1" dirty="0"/>
              <a:t>учебные года.</a:t>
            </a:r>
          </a:p>
          <a:p>
            <a:pPr algn="just"/>
            <a:r>
              <a:rPr lang="ru-RU" b="1" dirty="0"/>
              <a:t>Выборку составляют контрольная и экспериментальная группы. </a:t>
            </a:r>
            <a:endParaRPr lang="ru-RU" b="1" dirty="0" smtClean="0"/>
          </a:p>
          <a:p>
            <a:pPr algn="just"/>
            <a:r>
              <a:rPr lang="ru-RU" b="1" dirty="0" smtClean="0"/>
              <a:t>В </a:t>
            </a:r>
            <a:r>
              <a:rPr lang="ru-RU" b="1" dirty="0"/>
              <a:t>экспериментальную группу </a:t>
            </a:r>
            <a:r>
              <a:rPr lang="ru-RU" b="1" dirty="0" smtClean="0"/>
              <a:t>вошли обучающиеся школ</a:t>
            </a:r>
            <a:r>
              <a:rPr lang="ru-RU" b="1" dirty="0"/>
              <a:t>, внедряющих ФГОС </a:t>
            </a:r>
            <a:r>
              <a:rPr lang="ru-RU" b="1" dirty="0" smtClean="0"/>
              <a:t>ООО с 2012-2013 </a:t>
            </a:r>
            <a:r>
              <a:rPr lang="ru-RU" b="1" dirty="0"/>
              <a:t>учебного года. Контрольная группа  - это дети, обучающиеся по обычной программе (Без ФГОС).</a:t>
            </a:r>
          </a:p>
        </p:txBody>
      </p:sp>
    </p:spTree>
    <p:extLst>
      <p:ext uri="{BB962C8B-B14F-4D97-AF65-F5344CB8AC3E}">
        <p14:creationId xmlns:p14="http://schemas.microsoft.com/office/powerpoint/2010/main" xmlns="" val="256607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864558447"/>
              </p:ext>
            </p:extLst>
          </p:nvPr>
        </p:nvGraphicFramePr>
        <p:xfrm>
          <a:off x="0" y="-104391"/>
          <a:ext cx="9144000" cy="4491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51520" y="4365104"/>
            <a:ext cx="886856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/>
              <a:t>Для исследования познавательных УУД, невербального интеллекта, сформированности функций анализа и синтеза использовались прогрессивные матрицы </a:t>
            </a:r>
            <a:r>
              <a:rPr lang="ru-RU" b="1" dirty="0" err="1"/>
              <a:t>Равена</a:t>
            </a:r>
            <a:r>
              <a:rPr lang="ru-RU" b="1" dirty="0"/>
              <a:t>.</a:t>
            </a:r>
          </a:p>
          <a:p>
            <a:pPr lvl="0" algn="just"/>
            <a:r>
              <a:rPr lang="ru-RU" b="1" dirty="0" smtClean="0"/>
              <a:t>Как видно из графика,  в прошлом учебном году значимых различий между результатами тестирования в школах экспериментальной и контрольной групп не отмечалось. </a:t>
            </a:r>
          </a:p>
          <a:p>
            <a:pPr algn="just"/>
            <a:r>
              <a:rPr lang="ru-RU" b="1" dirty="0" smtClean="0"/>
              <a:t>Последний срез показал, что доля детей с высоким уровнем невербального интеллекта несколько снижена (до 3%).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294146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4365104"/>
            <a:ext cx="8940569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/>
              <a:t>Для исследования познавательных УУД, невербального интеллекта, сформированности функций анализа и синтеза </a:t>
            </a:r>
            <a:r>
              <a:rPr lang="ru-RU" b="1" dirty="0" smtClean="0"/>
              <a:t>использовались</a:t>
            </a:r>
            <a:endParaRPr lang="ru-RU" b="1" dirty="0"/>
          </a:p>
          <a:p>
            <a:r>
              <a:rPr lang="ru-RU" sz="1600" b="1" dirty="0" smtClean="0"/>
              <a:t>Анализируя показатели по </a:t>
            </a:r>
            <a:r>
              <a:rPr lang="ru-RU" sz="1600" b="1" dirty="0" err="1" smtClean="0"/>
              <a:t>субтестам</a:t>
            </a:r>
            <a:r>
              <a:rPr lang="ru-RU" sz="1600" b="1" dirty="0" smtClean="0"/>
              <a:t> умственного развития, можно говорить о хорошей динамике результатов обучающихся 8-ых классов. Возросла доля детей с высоким и средним уровнями развития изучаемых компонентов познавательных УУД по сравнению с 2014-2015 </a:t>
            </a:r>
            <a:r>
              <a:rPr lang="ru-RU" sz="1600" b="1" dirty="0" err="1" smtClean="0"/>
              <a:t>уч</a:t>
            </a:r>
            <a:r>
              <a:rPr lang="ru-RU" sz="1600" b="1" dirty="0" smtClean="0"/>
              <a:t>. г. во всех школах. Существенных различий по показателям  в школах (экспериментальных и контрольных) не выявлено</a:t>
            </a:r>
            <a:r>
              <a:rPr lang="ru-RU" sz="1600" dirty="0" smtClean="0"/>
              <a:t>. </a:t>
            </a:r>
            <a:r>
              <a:rPr lang="ru-RU" sz="1600" b="1" dirty="0" smtClean="0"/>
              <a:t>Восьмиклассники хорошо умеют </a:t>
            </a:r>
            <a:r>
              <a:rPr lang="ru-RU" sz="1600" b="1" dirty="0" err="1" smtClean="0"/>
              <a:t>классифици-ровать</a:t>
            </a:r>
            <a:r>
              <a:rPr lang="ru-RU" sz="1600" b="1" dirty="0" smtClean="0"/>
              <a:t> понятия  и мыслить по аналогии. Среди мыслительных операций наименее сформированы обобщения понятий и пространственное мышление.</a:t>
            </a:r>
            <a:endParaRPr lang="ru-RU" sz="16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0"/>
            <a:ext cx="79928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 sz="2000" b="1" i="1" dirty="0" smtClean="0"/>
              <a:t>Распределение учащихся по результатам выполнения отдельных </a:t>
            </a:r>
            <a:r>
              <a:rPr lang="ru-RU" sz="2000" b="1" i="1" dirty="0" err="1" smtClean="0"/>
              <a:t>субтестов</a:t>
            </a:r>
            <a:r>
              <a:rPr lang="ru-RU" sz="2000" b="1" i="1" dirty="0" smtClean="0"/>
              <a:t> ШТУР, %</a:t>
            </a:r>
            <a:endParaRPr lang="ru-RU" sz="2000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07503" y="773390"/>
          <a:ext cx="8904220" cy="41581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280"/>
                <a:gridCol w="504056"/>
                <a:gridCol w="576064"/>
                <a:gridCol w="576064"/>
                <a:gridCol w="516054"/>
                <a:gridCol w="492054"/>
                <a:gridCol w="492054"/>
                <a:gridCol w="492054"/>
                <a:gridCol w="492054"/>
                <a:gridCol w="492054"/>
                <a:gridCol w="492054"/>
                <a:gridCol w="492054"/>
                <a:gridCol w="492054"/>
                <a:gridCol w="492054"/>
                <a:gridCol w="492054"/>
                <a:gridCol w="492054"/>
                <a:gridCol w="492054"/>
                <a:gridCol w="492054"/>
              </a:tblGrid>
              <a:tr h="927418"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Уровень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vert="vert270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Учебный  год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vert="vert27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0" lang="ru-RU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Осведомленность  в общественно-политической области знаний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kumimoji="0" lang="ru-RU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Осведомленность в научно-культурной области знаний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0" lang="ru-RU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Аналогии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0" lang="ru-RU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Классификации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0" lang="ru-RU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Обобщения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0" lang="ru-RU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Числовые ряды 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0" lang="ru-RU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Пространственные плоскостные представления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0" lang="ru-RU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Пространственные объемные представления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</a:tr>
              <a:tr h="607990">
                <a:tc vMerge="1">
                  <a:txBody>
                    <a:bodyPr/>
                    <a:lstStyle/>
                    <a:p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vert="vert270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err="1" smtClean="0"/>
                        <a:t>Эксп.школы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err="1" smtClean="0"/>
                        <a:t>Контршколы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err="1" smtClean="0"/>
                        <a:t>Эксп.школы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Контр</a:t>
                      </a:r>
                      <a:r>
                        <a:rPr lang="ru-RU" sz="1000" baseline="0" dirty="0" smtClean="0"/>
                        <a:t> </a:t>
                      </a:r>
                      <a:r>
                        <a:rPr lang="ru-RU" sz="1000" dirty="0" smtClean="0"/>
                        <a:t>школы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err="1" smtClean="0"/>
                        <a:t>Экспшколы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Контр. школы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err="1" smtClean="0"/>
                        <a:t>Эксп.школы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Контр. школы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err="1" smtClean="0"/>
                        <a:t>Экспшколы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Контр. школы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err="1" smtClean="0"/>
                        <a:t>Экспшколы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Контр. школы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err="1" smtClean="0"/>
                        <a:t>Экспшколы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Контр. школы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err="1" smtClean="0"/>
                        <a:t>Экспшколы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Контр. школы</a:t>
                      </a:r>
                      <a:endParaRPr lang="ru-RU" sz="1000" dirty="0"/>
                    </a:p>
                  </a:txBody>
                  <a:tcPr/>
                </a:tc>
              </a:tr>
              <a:tr h="315533"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</a:rPr>
                        <a:t>Высокий</a:t>
                      </a:r>
                      <a:endParaRPr lang="ru-RU" sz="1000" b="1" dirty="0">
                        <a:solidFill>
                          <a:schemeClr val="tx1"/>
                        </a:solidFill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14-15</a:t>
                      </a:r>
                      <a:r>
                        <a:rPr lang="ru-RU" sz="1000" baseline="0" dirty="0" smtClean="0"/>
                        <a:t> </a:t>
                      </a:r>
                      <a:r>
                        <a:rPr lang="ru-RU" sz="1000" baseline="0" dirty="0" err="1" smtClean="0"/>
                        <a:t>уч.г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</a:t>
                      </a:r>
                    </a:p>
                  </a:txBody>
                  <a:tcPr marL="0" marR="0" marT="0" marB="0" anchor="ctr"/>
                </a:tc>
              </a:tr>
              <a:tr h="374879">
                <a:tc vMerge="1">
                  <a:txBody>
                    <a:bodyPr/>
                    <a:lstStyle/>
                    <a:p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15-16 </a:t>
                      </a:r>
                      <a:r>
                        <a:rPr lang="ru-RU" sz="1000" dirty="0" err="1" smtClean="0"/>
                        <a:t>уч</a:t>
                      </a:r>
                      <a:r>
                        <a:rPr lang="ru-RU" sz="1000" dirty="0" smtClean="0"/>
                        <a:t>. г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32</a:t>
                      </a:r>
                    </a:p>
                  </a:txBody>
                  <a:tcPr marL="0" marR="0" marT="0" marB="0" anchor="ctr"/>
                </a:tc>
              </a:tr>
              <a:tr h="362217"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</a:rPr>
                        <a:t>Средний</a:t>
                      </a:r>
                      <a:endParaRPr lang="ru-RU" sz="1000" b="1" dirty="0">
                        <a:solidFill>
                          <a:schemeClr val="tx1"/>
                        </a:solidFill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14-15</a:t>
                      </a:r>
                      <a:r>
                        <a:rPr lang="ru-RU" sz="1000" baseline="0" dirty="0" smtClean="0"/>
                        <a:t> </a:t>
                      </a:r>
                      <a:r>
                        <a:rPr lang="ru-RU" sz="1000" baseline="0" dirty="0" err="1" smtClean="0"/>
                        <a:t>уч.г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31</a:t>
                      </a:r>
                    </a:p>
                  </a:txBody>
                  <a:tcPr marL="0" marR="0" marT="0" marB="0" anchor="ctr"/>
                </a:tc>
              </a:tr>
              <a:tr h="421563">
                <a:tc vMerge="1">
                  <a:txBody>
                    <a:bodyPr/>
                    <a:lstStyle/>
                    <a:p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15-16 </a:t>
                      </a:r>
                      <a:r>
                        <a:rPr lang="ru-RU" sz="1000" dirty="0" err="1" smtClean="0"/>
                        <a:t>уч</a:t>
                      </a:r>
                      <a:r>
                        <a:rPr lang="ru-RU" sz="1000" dirty="0" smtClean="0"/>
                        <a:t>. г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34</a:t>
                      </a:r>
                    </a:p>
                  </a:txBody>
                  <a:tcPr marL="0" marR="0" marT="0" marB="0" anchor="ctr"/>
                </a:tc>
              </a:tr>
              <a:tr h="444710"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</a:rPr>
                        <a:t>Низкий</a:t>
                      </a:r>
                      <a:endParaRPr lang="ru-RU" sz="1000" b="1" dirty="0">
                        <a:solidFill>
                          <a:schemeClr val="tx1"/>
                        </a:solidFill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14-15</a:t>
                      </a:r>
                      <a:r>
                        <a:rPr lang="ru-RU" sz="1000" baseline="0" dirty="0" smtClean="0"/>
                        <a:t> </a:t>
                      </a:r>
                      <a:r>
                        <a:rPr lang="ru-RU" sz="1000" baseline="0" dirty="0" err="1" smtClean="0"/>
                        <a:t>уч.г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47</a:t>
                      </a:r>
                    </a:p>
                  </a:txBody>
                  <a:tcPr marL="0" marR="0" marT="0" marB="0" anchor="ctr"/>
                </a:tc>
              </a:tr>
              <a:tr h="332914">
                <a:tc vMerge="1">
                  <a:txBody>
                    <a:bodyPr/>
                    <a:lstStyle/>
                    <a:p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15-16 </a:t>
                      </a:r>
                      <a:r>
                        <a:rPr lang="ru-RU" sz="1000" dirty="0" err="1" smtClean="0"/>
                        <a:t>уч</a:t>
                      </a:r>
                      <a:r>
                        <a:rPr lang="ru-RU" sz="1000" dirty="0" smtClean="0"/>
                        <a:t>. г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34</a:t>
                      </a: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94146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467544" y="404664"/>
          <a:ext cx="8136904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251520" y="4245224"/>
            <a:ext cx="8711952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Сопоставляя </a:t>
            </a:r>
            <a:r>
              <a:rPr lang="ru-RU" sz="1600" b="1" dirty="0" smtClean="0">
                <a:ea typeface="Times New Roman" pitchFamily="18" charset="0"/>
                <a:cs typeface="Times New Roman" pitchFamily="18" charset="0"/>
              </a:rPr>
              <a:t>итоговые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показатели теста (ШТУР) в динамике, можно сказать, что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обучающихся </a:t>
            </a:r>
            <a:r>
              <a:rPr lang="ru-RU" sz="1600" b="1" dirty="0" smtClean="0">
                <a:ea typeface="Times New Roman" pitchFamily="18" charset="0"/>
                <a:cs typeface="Times New Roman" pitchFamily="18" charset="0"/>
              </a:rPr>
              <a:t>с высоким уровнем умственного развития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несколько больше в экспериментальных школах округа, чем в контрольных, </a:t>
            </a:r>
            <a:r>
              <a:rPr lang="ru-RU" sz="1600" b="1" dirty="0" smtClean="0"/>
              <a:t>что подтверждает эффективность внедрения </a:t>
            </a:r>
            <a:r>
              <a:rPr lang="ru-RU" sz="1600" b="1" dirty="0" err="1" smtClean="0"/>
              <a:t>ФГОСов</a:t>
            </a:r>
            <a:r>
              <a:rPr lang="ru-RU" sz="1600" b="1" dirty="0" smtClean="0"/>
              <a:t>.</a:t>
            </a:r>
            <a:r>
              <a:rPr lang="ru-RU" sz="1600" b="1" dirty="0" smtClean="0"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В текущем 2015-2016 учебном году их стало больше на 14% в экспериментальных школах и на 9% - в контрольных школах. 18% восьмиклассников экспериментальных школ и 6% восьмиклассников контрольных школ способны выполнять задания повышенной степени сложности.</a:t>
            </a:r>
            <a:r>
              <a:rPr lang="ru-RU" sz="1600" b="1" dirty="0" smtClean="0"/>
              <a:t>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716239048"/>
              </p:ext>
            </p:extLst>
          </p:nvPr>
        </p:nvGraphicFramePr>
        <p:xfrm>
          <a:off x="179512" y="940866"/>
          <a:ext cx="8784976" cy="42163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55422" y="-13241"/>
            <a:ext cx="7560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Уровень сформированности волевой саморегуляции,%</a:t>
            </a:r>
            <a:endParaRPr lang="ru-RU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5373216"/>
            <a:ext cx="87484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/>
              <a:t>Уровень сформированности регулятивных УУД диагностировался с помощью теста </a:t>
            </a:r>
            <a:r>
              <a:rPr lang="ru-RU" b="1" dirty="0" err="1"/>
              <a:t>Тулуз-Пьерона</a:t>
            </a:r>
            <a:r>
              <a:rPr lang="ru-RU" b="1" dirty="0"/>
              <a:t>. На графике видно, что подростков с высоким уровнем </a:t>
            </a:r>
            <a:r>
              <a:rPr lang="ru-RU" b="1" dirty="0" err="1"/>
              <a:t>саморегуляции</a:t>
            </a:r>
            <a:r>
              <a:rPr lang="ru-RU" b="1" dirty="0"/>
              <a:t> больше в экспериментальной группе, чем в контрольной </a:t>
            </a:r>
            <a:r>
              <a:rPr lang="ru-RU" b="1" dirty="0" smtClean="0"/>
              <a:t>(в 2015-2016 </a:t>
            </a:r>
            <a:r>
              <a:rPr lang="ru-RU" b="1" dirty="0" err="1" smtClean="0"/>
              <a:t>уч</a:t>
            </a:r>
            <a:r>
              <a:rPr lang="ru-RU" b="1" dirty="0" smtClean="0"/>
              <a:t>. г. - 85% </a:t>
            </a:r>
            <a:r>
              <a:rPr lang="ru-RU" b="1" dirty="0"/>
              <a:t>и </a:t>
            </a:r>
            <a:r>
              <a:rPr lang="ru-RU" b="1" dirty="0" smtClean="0"/>
              <a:t>79% </a:t>
            </a:r>
            <a:r>
              <a:rPr lang="ru-RU" b="1" dirty="0"/>
              <a:t>соответственно).</a:t>
            </a:r>
          </a:p>
        </p:txBody>
      </p:sp>
    </p:spTree>
    <p:extLst>
      <p:ext uri="{BB962C8B-B14F-4D97-AF65-F5344CB8AC3E}">
        <p14:creationId xmlns:p14="http://schemas.microsoft.com/office/powerpoint/2010/main" xmlns="" val="89249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057310794"/>
              </p:ext>
            </p:extLst>
          </p:nvPr>
        </p:nvGraphicFramePr>
        <p:xfrm>
          <a:off x="107504" y="773415"/>
          <a:ext cx="8928992" cy="35196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99592" y="188640"/>
            <a:ext cx="78488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/>
              <a:t>Варианты самооценки учащихся,%</a:t>
            </a:r>
            <a:endParaRPr lang="ru-RU" sz="2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4077072"/>
            <a:ext cx="878497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Исследование уровня самооценки показало рост и преобладание </a:t>
            </a:r>
            <a:r>
              <a:rPr lang="ru-RU" dirty="0" err="1" smtClean="0"/>
              <a:t>непродуктив-ной</a:t>
            </a:r>
            <a:r>
              <a:rPr lang="ru-RU" dirty="0" smtClean="0"/>
              <a:t> самооценки у обучающихся 8-х классов (составляет 33%). В школах отмечается снижение доли учеников с гармоничной самооценкой.</a:t>
            </a:r>
          </a:p>
          <a:p>
            <a:r>
              <a:rPr lang="ru-RU" dirty="0" smtClean="0"/>
              <a:t>Отмечаются благоприятные тенденции в формировании личностных УУД у подростков по сравнению с 2014-2015 </a:t>
            </a:r>
            <a:r>
              <a:rPr lang="ru-RU" dirty="0" err="1" smtClean="0"/>
              <a:t>уч.г</a:t>
            </a:r>
            <a:r>
              <a:rPr lang="ru-RU" dirty="0" smtClean="0"/>
              <a:t>.: - снижение доли обучающихся с низкой самооценкой до 11% в экспериментальных школах (ЭШ) и с конфликтной самооценкой до 5% в контрольных школах (КШ);</a:t>
            </a:r>
          </a:p>
          <a:p>
            <a:r>
              <a:rPr lang="ru-RU" dirty="0" smtClean="0"/>
              <a:t>- рост доли обучающихся с продуктивной самооценкой (сбалансированным отношением к различным сторонам своей личности) на 7%  в ЭШ и на 6%  в КШ. </a:t>
            </a:r>
          </a:p>
        </p:txBody>
      </p:sp>
    </p:spTree>
    <p:extLst>
      <p:ext uri="{BB962C8B-B14F-4D97-AF65-F5344CB8AC3E}">
        <p14:creationId xmlns:p14="http://schemas.microsoft.com/office/powerpoint/2010/main" xmlns="" val="300851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2592</TotalTime>
  <Words>1470</Words>
  <Application>Microsoft Office PowerPoint</Application>
  <PresentationFormat>Экран (4:3)</PresentationFormat>
  <Paragraphs>268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Официальная</vt:lpstr>
      <vt:lpstr>  ГБУ ДПО «Похвистневский РЦ»  О результатах мониторинга формирования УУД  в основной школе  (психолого-педагогический аспект)</vt:lpstr>
      <vt:lpstr>Актуальность проведения мониторинга</vt:lpstr>
      <vt:lpstr> </vt:lpstr>
      <vt:lpstr>Выборка исследования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       Контакты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результатах мониторинга формирования УУД в основной школе (психолого-педагогический аспект)</dc:title>
  <dc:creator>Ольга</dc:creator>
  <cp:lastModifiedBy>Забелина </cp:lastModifiedBy>
  <cp:revision>171</cp:revision>
  <dcterms:created xsi:type="dcterms:W3CDTF">2015-09-10T06:48:25Z</dcterms:created>
  <dcterms:modified xsi:type="dcterms:W3CDTF">2016-09-22T10:05:58Z</dcterms:modified>
</cp:coreProperties>
</file>