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9" r:id="rId4"/>
    <p:sldId id="310" r:id="rId5"/>
    <p:sldId id="311" r:id="rId6"/>
    <p:sldId id="312" r:id="rId7"/>
    <p:sldId id="259" r:id="rId8"/>
    <p:sldId id="260" r:id="rId9"/>
    <p:sldId id="262" r:id="rId10"/>
    <p:sldId id="263" r:id="rId11"/>
    <p:sldId id="264" r:id="rId12"/>
    <p:sldId id="265" r:id="rId13"/>
    <p:sldId id="277" r:id="rId14"/>
    <p:sldId id="266" r:id="rId15"/>
    <p:sldId id="267" r:id="rId16"/>
    <p:sldId id="268" r:id="rId17"/>
    <p:sldId id="278" r:id="rId18"/>
    <p:sldId id="269" r:id="rId19"/>
    <p:sldId id="270" r:id="rId20"/>
    <p:sldId id="279" r:id="rId21"/>
    <p:sldId id="271" r:id="rId22"/>
    <p:sldId id="272" r:id="rId23"/>
    <p:sldId id="273" r:id="rId24"/>
    <p:sldId id="274" r:id="rId25"/>
    <p:sldId id="280" r:id="rId26"/>
    <p:sldId id="275" r:id="rId27"/>
    <p:sldId id="276"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7" r:id="rId44"/>
    <p:sldId id="296" r:id="rId45"/>
    <p:sldId id="298" r:id="rId46"/>
    <p:sldId id="299" r:id="rId47"/>
    <p:sldId id="300" r:id="rId48"/>
    <p:sldId id="301" r:id="rId49"/>
    <p:sldId id="302" r:id="rId50"/>
    <p:sldId id="303" r:id="rId51"/>
    <p:sldId id="304" r:id="rId52"/>
    <p:sldId id="305" r:id="rId53"/>
    <p:sldId id="306" r:id="rId54"/>
    <p:sldId id="307" r:id="rId55"/>
    <p:sldId id="308" r:id="rId56"/>
    <p:sldId id="315" r:id="rId57"/>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09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22.03.2016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mailto:Olga.kid@bk.r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t>Дифференциация  и индивидуализация обучения младших школьников с задержкой психического развития</a:t>
            </a:r>
            <a:r>
              <a:rPr lang="ru-RU" dirty="0" smtClean="0"/>
              <a:t/>
            </a:r>
            <a:br>
              <a:rPr lang="ru-RU" dirty="0" smtClean="0"/>
            </a:br>
            <a:endParaRPr lang="ru-RU" dirty="0"/>
          </a:p>
        </p:txBody>
      </p:sp>
      <p:sp>
        <p:nvSpPr>
          <p:cNvPr id="3" name="Подзаголовок 2"/>
          <p:cNvSpPr>
            <a:spLocks noGrp="1"/>
          </p:cNvSpPr>
          <p:nvPr>
            <p:ph type="subTitle" idx="1"/>
          </p:nvPr>
        </p:nvSpPr>
        <p:spPr>
          <a:xfrm>
            <a:off x="1371600" y="3886200"/>
            <a:ext cx="6400800" cy="2351112"/>
          </a:xfrm>
        </p:spPr>
        <p:txBody>
          <a:bodyPr>
            <a:normAutofit fontScale="70000" lnSpcReduction="20000"/>
          </a:bodyPr>
          <a:lstStyle/>
          <a:p>
            <a:endParaRPr lang="ru-RU" dirty="0" smtClean="0"/>
          </a:p>
          <a:p>
            <a:r>
              <a:rPr lang="ru-RU" dirty="0" err="1" smtClean="0"/>
              <a:t>Сечкина</a:t>
            </a:r>
            <a:r>
              <a:rPr lang="ru-RU" dirty="0" smtClean="0"/>
              <a:t> О.К. заведующий кафедрой социально-гуманитарных наук Регионального </a:t>
            </a:r>
            <a:r>
              <a:rPr lang="ru-RU" dirty="0" err="1" smtClean="0"/>
              <a:t>социопсихологического</a:t>
            </a:r>
            <a:r>
              <a:rPr lang="ru-RU" dirty="0" smtClean="0"/>
              <a:t> центра г. </a:t>
            </a:r>
            <a:r>
              <a:rPr lang="ru-RU" dirty="0" smtClean="0"/>
              <a:t>Самара</a:t>
            </a:r>
          </a:p>
          <a:p>
            <a:endParaRPr lang="ru-RU" dirty="0" smtClean="0"/>
          </a:p>
          <a:p>
            <a:endParaRPr lang="ru-RU" smtClean="0"/>
          </a:p>
          <a:p>
            <a:r>
              <a:rPr lang="ru-RU" smtClean="0"/>
              <a:t>11 </a:t>
            </a:r>
            <a:r>
              <a:rPr lang="ru-RU" dirty="0" smtClean="0"/>
              <a:t>марта 2016 г</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ru-RU" smtClean="0"/>
              <a:t>ВИДЫ ОЩУЩЕНИЙ</a:t>
            </a:r>
          </a:p>
        </p:txBody>
      </p:sp>
      <p:sp>
        <p:nvSpPr>
          <p:cNvPr id="5123" name="Rectangle 3"/>
          <p:cNvSpPr>
            <a:spLocks noGrp="1" noChangeArrowheads="1"/>
          </p:cNvSpPr>
          <p:nvPr>
            <p:ph type="body" idx="1"/>
          </p:nvPr>
        </p:nvSpPr>
        <p:spPr>
          <a:xfrm>
            <a:off x="468313" y="1628775"/>
            <a:ext cx="8229600" cy="4525963"/>
          </a:xfrm>
        </p:spPr>
        <p:txBody>
          <a:bodyPr/>
          <a:lstStyle/>
          <a:p>
            <a:pPr eaLnBrk="1" hangingPunct="1">
              <a:buFontTx/>
              <a:buNone/>
            </a:pPr>
            <a:endParaRPr lang="ru-RU" sz="1000" b="1" smtClean="0"/>
          </a:p>
        </p:txBody>
      </p:sp>
      <p:sp>
        <p:nvSpPr>
          <p:cNvPr id="5124" name="Rectangle 4"/>
          <p:cNvSpPr>
            <a:spLocks noChangeArrowheads="1"/>
          </p:cNvSpPr>
          <p:nvPr/>
        </p:nvSpPr>
        <p:spPr bwMode="auto">
          <a:xfrm>
            <a:off x="1693863" y="549275"/>
            <a:ext cx="5689600" cy="720725"/>
          </a:xfrm>
          <a:prstGeom prst="rect">
            <a:avLst/>
          </a:prstGeom>
          <a:solidFill>
            <a:schemeClr val="accent1"/>
          </a:solidFill>
          <a:ln w="9525">
            <a:solidFill>
              <a:schemeClr val="tx1"/>
            </a:solidFill>
            <a:miter lim="800000"/>
            <a:headEnd/>
            <a:tailEnd/>
          </a:ln>
        </p:spPr>
        <p:txBody>
          <a:bodyPr wrap="none" anchor="ctr"/>
          <a:lstStyle/>
          <a:p>
            <a:pPr algn="ctr"/>
            <a:r>
              <a:rPr lang="ru-RU" sz="2800" b="1"/>
              <a:t>ВИДЫ ОЩУЩЕНИЙ</a:t>
            </a:r>
          </a:p>
        </p:txBody>
      </p:sp>
      <p:sp>
        <p:nvSpPr>
          <p:cNvPr id="5125" name="Rectangle 9"/>
          <p:cNvSpPr>
            <a:spLocks noChangeArrowheads="1"/>
          </p:cNvSpPr>
          <p:nvPr/>
        </p:nvSpPr>
        <p:spPr bwMode="auto">
          <a:xfrm>
            <a:off x="3852863" y="1989138"/>
            <a:ext cx="1873250" cy="2879725"/>
          </a:xfrm>
          <a:prstGeom prst="rect">
            <a:avLst/>
          </a:prstGeom>
          <a:solidFill>
            <a:schemeClr val="accent1"/>
          </a:solidFill>
          <a:ln w="9525">
            <a:solidFill>
              <a:schemeClr val="tx1"/>
            </a:solidFill>
            <a:miter lim="800000"/>
            <a:headEnd/>
            <a:tailEnd/>
          </a:ln>
        </p:spPr>
        <p:txBody>
          <a:bodyPr wrap="none" anchor="ctr"/>
          <a:lstStyle/>
          <a:p>
            <a:pPr algn="ctr"/>
            <a:endParaRPr lang="ru-RU"/>
          </a:p>
        </p:txBody>
      </p:sp>
      <p:sp>
        <p:nvSpPr>
          <p:cNvPr id="5126" name="Rectangle 10"/>
          <p:cNvSpPr>
            <a:spLocks noChangeArrowheads="1"/>
          </p:cNvSpPr>
          <p:nvPr/>
        </p:nvSpPr>
        <p:spPr bwMode="auto">
          <a:xfrm>
            <a:off x="900113" y="1989138"/>
            <a:ext cx="2447925" cy="2808287"/>
          </a:xfrm>
          <a:prstGeom prst="rect">
            <a:avLst/>
          </a:prstGeom>
          <a:solidFill>
            <a:schemeClr val="accent1"/>
          </a:solidFill>
          <a:ln w="9525">
            <a:solidFill>
              <a:schemeClr val="tx1"/>
            </a:solidFill>
            <a:miter lim="800000"/>
            <a:headEnd/>
            <a:tailEnd/>
          </a:ln>
        </p:spPr>
        <p:txBody>
          <a:bodyPr wrap="none" anchor="ctr"/>
          <a:lstStyle/>
          <a:p>
            <a:pPr algn="ctr"/>
            <a:endParaRPr lang="ru-RU"/>
          </a:p>
        </p:txBody>
      </p:sp>
      <p:sp>
        <p:nvSpPr>
          <p:cNvPr id="5127" name="Rectangle 11"/>
          <p:cNvSpPr>
            <a:spLocks noChangeArrowheads="1"/>
          </p:cNvSpPr>
          <p:nvPr/>
        </p:nvSpPr>
        <p:spPr bwMode="auto">
          <a:xfrm>
            <a:off x="6157913" y="1989138"/>
            <a:ext cx="2014537" cy="2879725"/>
          </a:xfrm>
          <a:prstGeom prst="rect">
            <a:avLst/>
          </a:prstGeom>
          <a:solidFill>
            <a:schemeClr val="accent1"/>
          </a:solidFill>
          <a:ln w="9525">
            <a:solidFill>
              <a:schemeClr val="tx1"/>
            </a:solidFill>
            <a:miter lim="800000"/>
            <a:headEnd/>
            <a:tailEnd/>
          </a:ln>
        </p:spPr>
        <p:txBody>
          <a:bodyPr wrap="none" anchor="ctr"/>
          <a:lstStyle/>
          <a:p>
            <a:pPr algn="ctr"/>
            <a:endParaRPr lang="ru-RU"/>
          </a:p>
        </p:txBody>
      </p:sp>
      <p:sp>
        <p:nvSpPr>
          <p:cNvPr id="5128" name="Line 13"/>
          <p:cNvSpPr>
            <a:spLocks noChangeShapeType="1"/>
          </p:cNvSpPr>
          <p:nvPr/>
        </p:nvSpPr>
        <p:spPr bwMode="auto">
          <a:xfrm>
            <a:off x="971550" y="2636838"/>
            <a:ext cx="2160588" cy="0"/>
          </a:xfrm>
          <a:prstGeom prst="line">
            <a:avLst/>
          </a:prstGeom>
          <a:noFill/>
          <a:ln w="9525">
            <a:solidFill>
              <a:schemeClr val="tx1"/>
            </a:solidFill>
            <a:round/>
            <a:headEnd/>
            <a:tailEnd/>
          </a:ln>
        </p:spPr>
        <p:txBody>
          <a:bodyPr/>
          <a:lstStyle/>
          <a:p>
            <a:endParaRPr lang="ru-RU"/>
          </a:p>
        </p:txBody>
      </p:sp>
      <p:sp>
        <p:nvSpPr>
          <p:cNvPr id="5129" name="Line 14"/>
          <p:cNvSpPr>
            <a:spLocks noChangeShapeType="1"/>
          </p:cNvSpPr>
          <p:nvPr/>
        </p:nvSpPr>
        <p:spPr bwMode="auto">
          <a:xfrm>
            <a:off x="3852863" y="2636838"/>
            <a:ext cx="1366837" cy="0"/>
          </a:xfrm>
          <a:prstGeom prst="line">
            <a:avLst/>
          </a:prstGeom>
          <a:noFill/>
          <a:ln w="9525">
            <a:solidFill>
              <a:schemeClr val="tx1"/>
            </a:solidFill>
            <a:round/>
            <a:headEnd/>
            <a:tailEnd/>
          </a:ln>
        </p:spPr>
        <p:txBody>
          <a:bodyPr/>
          <a:lstStyle/>
          <a:p>
            <a:endParaRPr lang="ru-RU"/>
          </a:p>
        </p:txBody>
      </p:sp>
      <p:sp>
        <p:nvSpPr>
          <p:cNvPr id="5130" name="Line 15"/>
          <p:cNvSpPr>
            <a:spLocks noChangeShapeType="1"/>
          </p:cNvSpPr>
          <p:nvPr/>
        </p:nvSpPr>
        <p:spPr bwMode="auto">
          <a:xfrm>
            <a:off x="6011863" y="2636838"/>
            <a:ext cx="2160587" cy="0"/>
          </a:xfrm>
          <a:prstGeom prst="line">
            <a:avLst/>
          </a:prstGeom>
          <a:noFill/>
          <a:ln w="9525">
            <a:solidFill>
              <a:schemeClr val="tx1"/>
            </a:solidFill>
            <a:round/>
            <a:headEnd/>
            <a:tailEnd/>
          </a:ln>
        </p:spPr>
        <p:txBody>
          <a:bodyPr/>
          <a:lstStyle/>
          <a:p>
            <a:endParaRPr lang="ru-RU"/>
          </a:p>
        </p:txBody>
      </p:sp>
      <p:sp>
        <p:nvSpPr>
          <p:cNvPr id="5131" name="Text Box 16"/>
          <p:cNvSpPr txBox="1">
            <a:spLocks noChangeArrowheads="1"/>
          </p:cNvSpPr>
          <p:nvPr/>
        </p:nvSpPr>
        <p:spPr bwMode="auto">
          <a:xfrm>
            <a:off x="1281113" y="1941513"/>
            <a:ext cx="1492250" cy="869950"/>
          </a:xfrm>
          <a:prstGeom prst="rect">
            <a:avLst/>
          </a:prstGeom>
          <a:noFill/>
          <a:ln w="9525">
            <a:noFill/>
            <a:miter lim="800000"/>
            <a:headEnd/>
            <a:tailEnd/>
          </a:ln>
        </p:spPr>
        <p:txBody>
          <a:bodyPr>
            <a:spAutoFit/>
          </a:bodyPr>
          <a:lstStyle/>
          <a:p>
            <a:pPr algn="ctr"/>
            <a:endParaRPr lang="ru-RU" sz="1000" b="1"/>
          </a:p>
          <a:p>
            <a:pPr algn="ctr"/>
            <a:r>
              <a:rPr lang="ru-RU" sz="1000" b="1">
                <a:solidFill>
                  <a:srgbClr val="6A0E0C"/>
                </a:solidFill>
              </a:rPr>
              <a:t>ПО ВЕДУЩЕМУ</a:t>
            </a:r>
          </a:p>
          <a:p>
            <a:pPr algn="ctr"/>
            <a:r>
              <a:rPr lang="ru-RU" sz="1000" b="1">
                <a:solidFill>
                  <a:srgbClr val="6A0E0C"/>
                </a:solidFill>
              </a:rPr>
              <a:t>АНАЛИЗАТОРУ </a:t>
            </a:r>
          </a:p>
          <a:p>
            <a:pPr algn="ctr"/>
            <a:r>
              <a:rPr lang="ru-RU" sz="1000" b="1">
                <a:solidFill>
                  <a:srgbClr val="6A0E0C"/>
                </a:solidFill>
              </a:rPr>
              <a:t>(МОДАЛЬНОСТИ)</a:t>
            </a:r>
          </a:p>
        </p:txBody>
      </p:sp>
      <p:sp>
        <p:nvSpPr>
          <p:cNvPr id="5132" name="Text Box 20"/>
          <p:cNvSpPr txBox="1">
            <a:spLocks noChangeArrowheads="1"/>
          </p:cNvSpPr>
          <p:nvPr/>
        </p:nvSpPr>
        <p:spPr bwMode="auto">
          <a:xfrm>
            <a:off x="3492500" y="2035175"/>
            <a:ext cx="2519363" cy="411163"/>
          </a:xfrm>
          <a:prstGeom prst="rect">
            <a:avLst/>
          </a:prstGeom>
          <a:noFill/>
          <a:ln w="9525">
            <a:noFill/>
            <a:miter lim="800000"/>
            <a:headEnd/>
            <a:tailEnd/>
          </a:ln>
        </p:spPr>
        <p:txBody>
          <a:bodyPr>
            <a:spAutoFit/>
          </a:bodyPr>
          <a:lstStyle/>
          <a:p>
            <a:pPr algn="ctr"/>
            <a:endParaRPr lang="ru-RU" sz="1000" b="1"/>
          </a:p>
          <a:p>
            <a:pPr algn="ctr"/>
            <a:r>
              <a:rPr lang="ru-RU" sz="1000" b="1">
                <a:solidFill>
                  <a:srgbClr val="6A0E0C"/>
                </a:solidFill>
              </a:rPr>
              <a:t>ПО РАСПОЛОЖЕНИЮ </a:t>
            </a:r>
          </a:p>
          <a:p>
            <a:pPr algn="ctr"/>
            <a:r>
              <a:rPr lang="ru-RU" sz="1000" b="1">
                <a:solidFill>
                  <a:srgbClr val="6A0E0C"/>
                </a:solidFill>
              </a:rPr>
              <a:t>РЕЦЕПТОРОВ</a:t>
            </a:r>
          </a:p>
        </p:txBody>
      </p:sp>
      <p:sp>
        <p:nvSpPr>
          <p:cNvPr id="5133" name="Text Box 22"/>
          <p:cNvSpPr txBox="1">
            <a:spLocks noChangeArrowheads="1"/>
          </p:cNvSpPr>
          <p:nvPr/>
        </p:nvSpPr>
        <p:spPr bwMode="auto">
          <a:xfrm>
            <a:off x="6227763" y="2060575"/>
            <a:ext cx="1873250" cy="869950"/>
          </a:xfrm>
          <a:prstGeom prst="rect">
            <a:avLst/>
          </a:prstGeom>
          <a:noFill/>
          <a:ln w="9525">
            <a:noFill/>
            <a:miter lim="800000"/>
            <a:headEnd/>
            <a:tailEnd/>
          </a:ln>
        </p:spPr>
        <p:txBody>
          <a:bodyPr>
            <a:spAutoFit/>
          </a:bodyPr>
          <a:lstStyle/>
          <a:p>
            <a:pPr algn="ctr"/>
            <a:r>
              <a:rPr lang="ru-RU" sz="1000" b="1">
                <a:solidFill>
                  <a:srgbClr val="6A0E0C"/>
                </a:solidFill>
              </a:rPr>
              <a:t>ПО ВЗАИМОДЕЙСТВИЮ</a:t>
            </a:r>
          </a:p>
          <a:p>
            <a:pPr algn="ctr"/>
            <a:r>
              <a:rPr lang="ru-RU" sz="1000" b="1">
                <a:solidFill>
                  <a:srgbClr val="6A0E0C"/>
                </a:solidFill>
              </a:rPr>
              <a:t>РЕЦЕПТОРОВ</a:t>
            </a:r>
          </a:p>
          <a:p>
            <a:pPr algn="ctr"/>
            <a:r>
              <a:rPr lang="ru-RU" sz="1000" b="1">
                <a:solidFill>
                  <a:srgbClr val="6A0E0C"/>
                </a:solidFill>
              </a:rPr>
              <a:t>С РАЗДРАЖИТЕЛЯМИ</a:t>
            </a:r>
            <a:r>
              <a:rPr lang="ru-RU" sz="1000" b="1"/>
              <a:t> </a:t>
            </a:r>
          </a:p>
        </p:txBody>
      </p:sp>
      <p:sp>
        <p:nvSpPr>
          <p:cNvPr id="5134" name="Text Box 23"/>
          <p:cNvSpPr txBox="1">
            <a:spLocks noChangeArrowheads="1"/>
          </p:cNvSpPr>
          <p:nvPr/>
        </p:nvSpPr>
        <p:spPr bwMode="auto">
          <a:xfrm>
            <a:off x="992188" y="2584450"/>
            <a:ext cx="246062" cy="276225"/>
          </a:xfrm>
          <a:prstGeom prst="rect">
            <a:avLst/>
          </a:prstGeom>
          <a:noFill/>
          <a:ln w="9525">
            <a:noFill/>
            <a:miter lim="800000"/>
            <a:headEnd/>
            <a:tailEnd/>
          </a:ln>
        </p:spPr>
        <p:txBody>
          <a:bodyPr wrap="none">
            <a:spAutoFit/>
          </a:bodyPr>
          <a:lstStyle/>
          <a:p>
            <a:endParaRPr lang="ru-RU"/>
          </a:p>
        </p:txBody>
      </p:sp>
      <p:sp>
        <p:nvSpPr>
          <p:cNvPr id="5135" name="Text Box 24"/>
          <p:cNvSpPr txBox="1">
            <a:spLocks noChangeArrowheads="1"/>
          </p:cNvSpPr>
          <p:nvPr/>
        </p:nvSpPr>
        <p:spPr bwMode="auto">
          <a:xfrm>
            <a:off x="971550" y="2636838"/>
            <a:ext cx="3297238" cy="1098550"/>
          </a:xfrm>
          <a:prstGeom prst="rect">
            <a:avLst/>
          </a:prstGeom>
          <a:noFill/>
          <a:ln w="9525">
            <a:noFill/>
            <a:miter lim="800000"/>
            <a:headEnd/>
            <a:tailEnd/>
          </a:ln>
        </p:spPr>
        <p:txBody>
          <a:bodyPr wrap="none">
            <a:spAutoFit/>
          </a:bodyPr>
          <a:lstStyle/>
          <a:p>
            <a:pPr marL="342900" indent="-342900">
              <a:buFontTx/>
              <a:buAutoNum type="arabicPeriod"/>
            </a:pPr>
            <a:r>
              <a:rPr lang="ru-RU" sz="1000" b="1">
                <a:solidFill>
                  <a:schemeClr val="bg2"/>
                </a:solidFill>
              </a:rPr>
              <a:t>ЗРИТЕЛЬНОЕ.</a:t>
            </a:r>
          </a:p>
          <a:p>
            <a:pPr marL="342900" indent="-342900">
              <a:buFontTx/>
              <a:buAutoNum type="arabicPeriod"/>
            </a:pPr>
            <a:r>
              <a:rPr lang="ru-RU" sz="1000" b="1">
                <a:solidFill>
                  <a:schemeClr val="bg2"/>
                </a:solidFill>
              </a:rPr>
              <a:t>СЛУХОВОЕ</a:t>
            </a:r>
          </a:p>
          <a:p>
            <a:pPr marL="342900" indent="-342900">
              <a:buFontTx/>
              <a:buAutoNum type="arabicPeriod"/>
            </a:pPr>
            <a:r>
              <a:rPr lang="ru-RU" sz="1000" b="1">
                <a:solidFill>
                  <a:schemeClr val="bg2"/>
                </a:solidFill>
              </a:rPr>
              <a:t>ОСЯЗАТЕЛЬНОЕ</a:t>
            </a:r>
          </a:p>
          <a:p>
            <a:pPr marL="342900" indent="-342900">
              <a:buFontTx/>
              <a:buAutoNum type="arabicPeriod"/>
            </a:pPr>
            <a:r>
              <a:rPr lang="ru-RU" sz="1000" b="1">
                <a:solidFill>
                  <a:schemeClr val="bg2"/>
                </a:solidFill>
              </a:rPr>
              <a:t>ОБОНЯТЕЛЬНОЕ</a:t>
            </a:r>
          </a:p>
          <a:p>
            <a:pPr marL="342900" indent="-342900">
              <a:buFontTx/>
              <a:buAutoNum type="arabicPeriod"/>
            </a:pPr>
            <a:r>
              <a:rPr lang="ru-RU" sz="1000" b="1">
                <a:solidFill>
                  <a:schemeClr val="bg2"/>
                </a:solidFill>
              </a:rPr>
              <a:t>ВКУСОВОЕ</a:t>
            </a:r>
          </a:p>
          <a:p>
            <a:pPr marL="342900" indent="-342900">
              <a:buFontTx/>
              <a:buAutoNum type="arabicPeriod"/>
            </a:pPr>
            <a:r>
              <a:rPr lang="ru-RU" sz="1000" b="1">
                <a:solidFill>
                  <a:schemeClr val="bg2"/>
                </a:solidFill>
              </a:rPr>
              <a:t>МЫШЕЧНО-СУСТАВНОЕ</a:t>
            </a:r>
          </a:p>
          <a:p>
            <a:pPr marL="342900" indent="-342900">
              <a:buFontTx/>
              <a:buAutoNum type="arabicPeriod"/>
            </a:pPr>
            <a:r>
              <a:rPr lang="ru-RU" sz="1000" b="1">
                <a:solidFill>
                  <a:schemeClr val="bg2"/>
                </a:solidFill>
              </a:rPr>
              <a:t>ТЕМПЕРАТУРНОЕ</a:t>
            </a:r>
          </a:p>
          <a:p>
            <a:pPr marL="342900" indent="-342900">
              <a:buFontTx/>
              <a:buAutoNum type="arabicPeriod"/>
            </a:pPr>
            <a:r>
              <a:rPr lang="ru-RU" sz="1000" b="1">
                <a:solidFill>
                  <a:schemeClr val="bg2"/>
                </a:solidFill>
              </a:rPr>
              <a:t>БОЛЕВОЕ</a:t>
            </a:r>
          </a:p>
          <a:p>
            <a:pPr marL="342900" indent="-342900">
              <a:buFontTx/>
              <a:buAutoNum type="arabicPeriod"/>
            </a:pPr>
            <a:r>
              <a:rPr lang="ru-RU" sz="1000" b="1">
                <a:solidFill>
                  <a:schemeClr val="bg2"/>
                </a:solidFill>
              </a:rPr>
              <a:t>СТАТИКО-КИНЕСТЕТИЧЕСКОЕ</a:t>
            </a:r>
          </a:p>
        </p:txBody>
      </p:sp>
      <p:sp>
        <p:nvSpPr>
          <p:cNvPr id="5136" name="Text Box 25"/>
          <p:cNvSpPr txBox="1">
            <a:spLocks noChangeArrowheads="1"/>
          </p:cNvSpPr>
          <p:nvPr/>
        </p:nvSpPr>
        <p:spPr bwMode="auto">
          <a:xfrm>
            <a:off x="3833813" y="2611438"/>
            <a:ext cx="2630487" cy="525462"/>
          </a:xfrm>
          <a:prstGeom prst="rect">
            <a:avLst/>
          </a:prstGeom>
          <a:noFill/>
          <a:ln w="9525">
            <a:noFill/>
            <a:miter lim="800000"/>
            <a:headEnd/>
            <a:tailEnd/>
          </a:ln>
        </p:spPr>
        <p:txBody>
          <a:bodyPr wrap="none">
            <a:spAutoFit/>
          </a:bodyPr>
          <a:lstStyle/>
          <a:p>
            <a:pPr marL="342900" indent="-342900">
              <a:buFontTx/>
              <a:buAutoNum type="arabicPeriod"/>
            </a:pPr>
            <a:r>
              <a:rPr lang="ru-RU" sz="1000" b="1">
                <a:solidFill>
                  <a:schemeClr val="bg2"/>
                </a:solidFill>
              </a:rPr>
              <a:t>ЭКСТЕРОЦЕПТИВНОЕ</a:t>
            </a:r>
          </a:p>
          <a:p>
            <a:pPr marL="342900" indent="-342900">
              <a:buFontTx/>
              <a:buAutoNum type="arabicPeriod"/>
            </a:pPr>
            <a:r>
              <a:rPr lang="ru-RU" sz="1000" b="1">
                <a:solidFill>
                  <a:schemeClr val="bg2"/>
                </a:solidFill>
              </a:rPr>
              <a:t>ИНТЕРОЦЕПТИВНОЕ</a:t>
            </a:r>
          </a:p>
          <a:p>
            <a:pPr marL="342900" indent="-342900">
              <a:buFontTx/>
              <a:buAutoNum type="arabicPeriod"/>
            </a:pPr>
            <a:r>
              <a:rPr lang="ru-RU" sz="1000" b="1">
                <a:solidFill>
                  <a:schemeClr val="bg2"/>
                </a:solidFill>
              </a:rPr>
              <a:t>ПРОПРИОЦЕПТИВНОЕ</a:t>
            </a:r>
          </a:p>
          <a:p>
            <a:pPr marL="342900" indent="-342900">
              <a:buFontTx/>
              <a:buAutoNum type="arabicPeriod"/>
            </a:pPr>
            <a:endParaRPr lang="ru-RU" sz="1000" b="1">
              <a:solidFill>
                <a:schemeClr val="bg2"/>
              </a:solidFill>
            </a:endParaRPr>
          </a:p>
        </p:txBody>
      </p:sp>
      <p:sp>
        <p:nvSpPr>
          <p:cNvPr id="5137" name="Line 26"/>
          <p:cNvSpPr>
            <a:spLocks noChangeShapeType="1"/>
          </p:cNvSpPr>
          <p:nvPr/>
        </p:nvSpPr>
        <p:spPr bwMode="auto">
          <a:xfrm>
            <a:off x="3059113" y="2636838"/>
            <a:ext cx="288925" cy="0"/>
          </a:xfrm>
          <a:prstGeom prst="line">
            <a:avLst/>
          </a:prstGeom>
          <a:noFill/>
          <a:ln w="9525">
            <a:solidFill>
              <a:schemeClr val="tx1"/>
            </a:solidFill>
            <a:round/>
            <a:headEnd/>
            <a:tailEnd/>
          </a:ln>
        </p:spPr>
        <p:txBody>
          <a:bodyPr/>
          <a:lstStyle/>
          <a:p>
            <a:endParaRPr lang="ru-RU"/>
          </a:p>
        </p:txBody>
      </p:sp>
      <p:sp>
        <p:nvSpPr>
          <p:cNvPr id="5138" name="Line 27"/>
          <p:cNvSpPr>
            <a:spLocks noChangeShapeType="1"/>
          </p:cNvSpPr>
          <p:nvPr/>
        </p:nvSpPr>
        <p:spPr bwMode="auto">
          <a:xfrm>
            <a:off x="5219700" y="2636838"/>
            <a:ext cx="506413" cy="0"/>
          </a:xfrm>
          <a:prstGeom prst="line">
            <a:avLst/>
          </a:prstGeom>
          <a:noFill/>
          <a:ln w="9525">
            <a:solidFill>
              <a:schemeClr val="tx1"/>
            </a:solidFill>
            <a:round/>
            <a:headEnd/>
            <a:tailEnd/>
          </a:ln>
        </p:spPr>
        <p:txBody>
          <a:bodyPr/>
          <a:lstStyle/>
          <a:p>
            <a:endParaRPr lang="ru-RU"/>
          </a:p>
        </p:txBody>
      </p:sp>
      <p:sp>
        <p:nvSpPr>
          <p:cNvPr id="5139" name="Line 28"/>
          <p:cNvSpPr>
            <a:spLocks noChangeShapeType="1"/>
          </p:cNvSpPr>
          <p:nvPr/>
        </p:nvSpPr>
        <p:spPr bwMode="auto">
          <a:xfrm>
            <a:off x="6011863" y="2636838"/>
            <a:ext cx="146050" cy="0"/>
          </a:xfrm>
          <a:prstGeom prst="line">
            <a:avLst/>
          </a:prstGeom>
          <a:noFill/>
          <a:ln w="9525">
            <a:solidFill>
              <a:schemeClr val="tx1"/>
            </a:solidFill>
            <a:round/>
            <a:headEnd/>
            <a:tailEnd/>
          </a:ln>
        </p:spPr>
        <p:txBody>
          <a:bodyPr/>
          <a:lstStyle/>
          <a:p>
            <a:endParaRPr lang="ru-RU"/>
          </a:p>
        </p:txBody>
      </p:sp>
      <p:sp>
        <p:nvSpPr>
          <p:cNvPr id="5140" name="Text Box 30"/>
          <p:cNvSpPr txBox="1">
            <a:spLocks noChangeArrowheads="1"/>
          </p:cNvSpPr>
          <p:nvPr/>
        </p:nvSpPr>
        <p:spPr bwMode="auto">
          <a:xfrm>
            <a:off x="6135688" y="2611438"/>
            <a:ext cx="1889125" cy="296862"/>
          </a:xfrm>
          <a:prstGeom prst="rect">
            <a:avLst/>
          </a:prstGeom>
          <a:noFill/>
          <a:ln w="9525">
            <a:noFill/>
            <a:miter lim="800000"/>
            <a:headEnd/>
            <a:tailEnd/>
          </a:ln>
        </p:spPr>
        <p:txBody>
          <a:bodyPr wrap="none">
            <a:spAutoFit/>
          </a:bodyPr>
          <a:lstStyle/>
          <a:p>
            <a:pPr marL="342900" indent="-342900">
              <a:buFontTx/>
              <a:buAutoNum type="arabicPeriod"/>
            </a:pPr>
            <a:r>
              <a:rPr lang="ru-RU" sz="1000" b="1">
                <a:solidFill>
                  <a:schemeClr val="bg2"/>
                </a:solidFill>
              </a:rPr>
              <a:t>ДИСКАНТНОЕ</a:t>
            </a:r>
          </a:p>
          <a:p>
            <a:pPr marL="342900" indent="-342900">
              <a:buFontTx/>
              <a:buAutoNum type="arabicPeriod"/>
            </a:pPr>
            <a:r>
              <a:rPr lang="ru-RU" sz="1000" b="1">
                <a:solidFill>
                  <a:schemeClr val="bg2"/>
                </a:solidFill>
              </a:rPr>
              <a:t>КОНТАКТНОЕ</a:t>
            </a:r>
          </a:p>
        </p:txBody>
      </p:sp>
      <p:sp>
        <p:nvSpPr>
          <p:cNvPr id="5141" name="Line 31"/>
          <p:cNvSpPr>
            <a:spLocks noChangeShapeType="1"/>
          </p:cNvSpPr>
          <p:nvPr/>
        </p:nvSpPr>
        <p:spPr bwMode="auto">
          <a:xfrm>
            <a:off x="4643438" y="1268413"/>
            <a:ext cx="0" cy="720725"/>
          </a:xfrm>
          <a:prstGeom prst="line">
            <a:avLst/>
          </a:prstGeom>
          <a:noFill/>
          <a:ln w="9525">
            <a:solidFill>
              <a:schemeClr val="tx1"/>
            </a:solidFill>
            <a:round/>
            <a:headEnd/>
            <a:tailEnd type="triangle" w="med" len="med"/>
          </a:ln>
        </p:spPr>
        <p:txBody>
          <a:bodyPr/>
          <a:lstStyle/>
          <a:p>
            <a:endParaRPr lang="ru-RU"/>
          </a:p>
        </p:txBody>
      </p:sp>
      <p:sp>
        <p:nvSpPr>
          <p:cNvPr id="5142" name="Line 32"/>
          <p:cNvSpPr>
            <a:spLocks noChangeShapeType="1"/>
          </p:cNvSpPr>
          <p:nvPr/>
        </p:nvSpPr>
        <p:spPr bwMode="auto">
          <a:xfrm>
            <a:off x="4643438" y="1268413"/>
            <a:ext cx="2593975" cy="720725"/>
          </a:xfrm>
          <a:prstGeom prst="line">
            <a:avLst/>
          </a:prstGeom>
          <a:noFill/>
          <a:ln w="9525">
            <a:solidFill>
              <a:schemeClr val="tx1"/>
            </a:solidFill>
            <a:round/>
            <a:headEnd/>
            <a:tailEnd type="triangle" w="med" len="med"/>
          </a:ln>
        </p:spPr>
        <p:txBody>
          <a:bodyPr/>
          <a:lstStyle/>
          <a:p>
            <a:endParaRPr lang="ru-RU"/>
          </a:p>
        </p:txBody>
      </p:sp>
      <p:sp>
        <p:nvSpPr>
          <p:cNvPr id="5143" name="Line 33"/>
          <p:cNvSpPr>
            <a:spLocks noChangeShapeType="1"/>
          </p:cNvSpPr>
          <p:nvPr/>
        </p:nvSpPr>
        <p:spPr bwMode="auto">
          <a:xfrm flipH="1">
            <a:off x="2125663" y="1268413"/>
            <a:ext cx="2517775" cy="792162"/>
          </a:xfrm>
          <a:prstGeom prst="line">
            <a:avLst/>
          </a:prstGeom>
          <a:noFill/>
          <a:ln w="9525">
            <a:solidFill>
              <a:schemeClr val="tx1"/>
            </a:solidFill>
            <a:round/>
            <a:headEnd/>
            <a:tailEnd type="triangle" w="med" len="med"/>
          </a:ln>
        </p:spPr>
        <p:txBody>
          <a:bodyPr/>
          <a:lstStyle/>
          <a:p>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1082660"/>
          </a:xfrm>
        </p:spPr>
        <p:txBody>
          <a:bodyPr/>
          <a:lstStyle/>
          <a:p>
            <a:pPr eaLnBrk="1" hangingPunct="1"/>
            <a:r>
              <a:rPr lang="ru-RU" sz="4000" dirty="0" smtClean="0"/>
              <a:t>Восприятие</a:t>
            </a:r>
            <a:r>
              <a:rPr lang="ru-RU" sz="2800" dirty="0" smtClean="0"/>
              <a:t> </a:t>
            </a:r>
          </a:p>
        </p:txBody>
      </p:sp>
      <p:sp>
        <p:nvSpPr>
          <p:cNvPr id="6147" name="Rectangle 3"/>
          <p:cNvSpPr>
            <a:spLocks noGrp="1" noChangeArrowheads="1"/>
          </p:cNvSpPr>
          <p:nvPr>
            <p:ph type="body" idx="1"/>
          </p:nvPr>
        </p:nvSpPr>
        <p:spPr>
          <a:xfrm>
            <a:off x="457200" y="1214422"/>
            <a:ext cx="8229600" cy="4911741"/>
          </a:xfrm>
        </p:spPr>
        <p:txBody>
          <a:bodyPr/>
          <a:lstStyle/>
          <a:p>
            <a:pPr eaLnBrk="1" hangingPunct="1"/>
            <a:r>
              <a:rPr lang="ru-RU" sz="1600" b="1" u="sng" dirty="0" smtClean="0"/>
              <a:t>Восприятие –</a:t>
            </a:r>
            <a:r>
              <a:rPr lang="ru-RU" sz="1600" dirty="0" smtClean="0"/>
              <a:t> процесс отражения в сознании человека целостных предметов и явлений при их непосредственном воздействии на органы чувств.</a:t>
            </a:r>
          </a:p>
        </p:txBody>
      </p:sp>
      <p:sp>
        <p:nvSpPr>
          <p:cNvPr id="6148" name="Rectangle 4"/>
          <p:cNvSpPr>
            <a:spLocks noChangeArrowheads="1"/>
          </p:cNvSpPr>
          <p:nvPr/>
        </p:nvSpPr>
        <p:spPr bwMode="auto">
          <a:xfrm>
            <a:off x="2285984" y="2071678"/>
            <a:ext cx="4968875" cy="571504"/>
          </a:xfrm>
          <a:prstGeom prst="rect">
            <a:avLst/>
          </a:prstGeom>
          <a:solidFill>
            <a:schemeClr val="accent1"/>
          </a:solidFill>
          <a:ln w="9525">
            <a:solidFill>
              <a:schemeClr val="tx1"/>
            </a:solidFill>
            <a:miter lim="800000"/>
            <a:headEnd/>
            <a:tailEnd/>
          </a:ln>
        </p:spPr>
        <p:txBody>
          <a:bodyPr wrap="none" anchor="ctr"/>
          <a:lstStyle/>
          <a:p>
            <a:pPr algn="ctr"/>
            <a:r>
              <a:rPr lang="ru-RU" dirty="0">
                <a:solidFill>
                  <a:schemeClr val="bg1"/>
                </a:solidFill>
                <a:latin typeface="Verdana" pitchFamily="34" charset="0"/>
              </a:rPr>
              <a:t>Виды восприятий</a:t>
            </a:r>
          </a:p>
        </p:txBody>
      </p:sp>
      <p:sp>
        <p:nvSpPr>
          <p:cNvPr id="6149" name="Rectangle 5"/>
          <p:cNvSpPr>
            <a:spLocks noChangeArrowheads="1"/>
          </p:cNvSpPr>
          <p:nvPr/>
        </p:nvSpPr>
        <p:spPr bwMode="auto">
          <a:xfrm>
            <a:off x="539750" y="3429000"/>
            <a:ext cx="2592388" cy="3095625"/>
          </a:xfrm>
          <a:prstGeom prst="rect">
            <a:avLst/>
          </a:prstGeom>
          <a:solidFill>
            <a:schemeClr val="accent1"/>
          </a:solidFill>
          <a:ln w="9525">
            <a:solidFill>
              <a:schemeClr val="tx1"/>
            </a:solidFill>
            <a:miter lim="800000"/>
            <a:headEnd/>
            <a:tailEnd/>
          </a:ln>
        </p:spPr>
        <p:txBody>
          <a:bodyPr wrap="none" anchor="ctr"/>
          <a:lstStyle/>
          <a:p>
            <a:pPr algn="ctr"/>
            <a:endParaRPr lang="ru-RU">
              <a:latin typeface="Verdana" pitchFamily="34" charset="0"/>
            </a:endParaRPr>
          </a:p>
        </p:txBody>
      </p:sp>
      <p:sp>
        <p:nvSpPr>
          <p:cNvPr id="6150" name="Rectangle 6"/>
          <p:cNvSpPr>
            <a:spLocks noChangeArrowheads="1"/>
          </p:cNvSpPr>
          <p:nvPr/>
        </p:nvSpPr>
        <p:spPr bwMode="auto">
          <a:xfrm>
            <a:off x="4500563" y="3429000"/>
            <a:ext cx="4319587" cy="3095625"/>
          </a:xfrm>
          <a:prstGeom prst="rect">
            <a:avLst/>
          </a:prstGeom>
          <a:solidFill>
            <a:schemeClr val="accent1"/>
          </a:solidFill>
          <a:ln w="9525">
            <a:solidFill>
              <a:schemeClr val="tx1"/>
            </a:solidFill>
            <a:miter lim="800000"/>
            <a:headEnd/>
            <a:tailEnd/>
          </a:ln>
        </p:spPr>
        <p:txBody>
          <a:bodyPr wrap="none" anchor="ctr"/>
          <a:lstStyle/>
          <a:p>
            <a:pPr algn="ctr"/>
            <a:endParaRPr lang="ru-RU">
              <a:latin typeface="Verdana" pitchFamily="34" charset="0"/>
            </a:endParaRPr>
          </a:p>
        </p:txBody>
      </p:sp>
      <p:sp>
        <p:nvSpPr>
          <p:cNvPr id="6151" name="Text Box 8"/>
          <p:cNvSpPr txBox="1">
            <a:spLocks noChangeArrowheads="1"/>
          </p:cNvSpPr>
          <p:nvPr/>
        </p:nvSpPr>
        <p:spPr bwMode="auto">
          <a:xfrm>
            <a:off x="652463" y="3644900"/>
            <a:ext cx="244475" cy="274638"/>
          </a:xfrm>
          <a:prstGeom prst="rect">
            <a:avLst/>
          </a:prstGeom>
          <a:noFill/>
          <a:ln w="9525">
            <a:noFill/>
            <a:miter lim="800000"/>
            <a:headEnd/>
            <a:tailEnd/>
          </a:ln>
        </p:spPr>
        <p:txBody>
          <a:bodyPr wrap="none">
            <a:spAutoFit/>
          </a:bodyPr>
          <a:lstStyle/>
          <a:p>
            <a:endParaRPr lang="ru-RU">
              <a:latin typeface="Verdana" pitchFamily="34" charset="0"/>
            </a:endParaRPr>
          </a:p>
        </p:txBody>
      </p:sp>
      <p:sp>
        <p:nvSpPr>
          <p:cNvPr id="6152" name="Text Box 9"/>
          <p:cNvSpPr txBox="1">
            <a:spLocks noChangeArrowheads="1"/>
          </p:cNvSpPr>
          <p:nvPr/>
        </p:nvSpPr>
        <p:spPr bwMode="auto">
          <a:xfrm>
            <a:off x="539750" y="3573463"/>
            <a:ext cx="3460746" cy="3139321"/>
          </a:xfrm>
          <a:prstGeom prst="rect">
            <a:avLst/>
          </a:prstGeom>
          <a:noFill/>
          <a:ln w="9525">
            <a:noFill/>
            <a:miter lim="800000"/>
            <a:headEnd/>
            <a:tailEnd/>
          </a:ln>
        </p:spPr>
        <p:txBody>
          <a:bodyPr wrap="square">
            <a:spAutoFit/>
          </a:bodyPr>
          <a:lstStyle/>
          <a:p>
            <a:pPr marL="342900" indent="-342900"/>
            <a:r>
              <a:rPr lang="ru-RU" sz="1400" b="1" u="sng" dirty="0">
                <a:solidFill>
                  <a:srgbClr val="6A0E0C"/>
                </a:solidFill>
                <a:latin typeface="Verdana" pitchFamily="34" charset="0"/>
              </a:rPr>
              <a:t>По ведущему анализатору:</a:t>
            </a:r>
          </a:p>
          <a:p>
            <a:pPr marL="342900" indent="-342900"/>
            <a:endParaRPr lang="ru-RU" sz="1600" u="sng" dirty="0">
              <a:solidFill>
                <a:srgbClr val="6A0E0C"/>
              </a:solidFill>
              <a:latin typeface="Verdana" pitchFamily="34" charset="0"/>
            </a:endParaRPr>
          </a:p>
          <a:p>
            <a:pPr marL="342900" indent="-342900">
              <a:buFontTx/>
              <a:buAutoNum type="arabicPeriod"/>
            </a:pPr>
            <a:r>
              <a:rPr lang="ru-RU" sz="1400" b="1" dirty="0">
                <a:solidFill>
                  <a:srgbClr val="6A0E0C"/>
                </a:solidFill>
                <a:latin typeface="Verdana" pitchFamily="34" charset="0"/>
              </a:rPr>
              <a:t>Зрительное.</a:t>
            </a:r>
          </a:p>
          <a:p>
            <a:pPr marL="342900" indent="-342900">
              <a:buFontTx/>
              <a:buAutoNum type="arabicPeriod"/>
            </a:pPr>
            <a:endParaRPr lang="ru-RU" sz="1400" b="1" dirty="0">
              <a:solidFill>
                <a:srgbClr val="6A0E0C"/>
              </a:solidFill>
              <a:latin typeface="Verdana" pitchFamily="34" charset="0"/>
            </a:endParaRPr>
          </a:p>
          <a:p>
            <a:pPr marL="342900" indent="-342900">
              <a:buFontTx/>
              <a:buAutoNum type="arabicPeriod"/>
            </a:pPr>
            <a:r>
              <a:rPr lang="ru-RU" sz="1400" b="1" dirty="0">
                <a:solidFill>
                  <a:srgbClr val="6A0E0C"/>
                </a:solidFill>
                <a:latin typeface="Verdana" pitchFamily="34" charset="0"/>
              </a:rPr>
              <a:t>Слуховое.</a:t>
            </a:r>
          </a:p>
          <a:p>
            <a:pPr marL="342900" indent="-342900">
              <a:buFontTx/>
              <a:buAutoNum type="arabicPeriod"/>
            </a:pPr>
            <a:endParaRPr lang="ru-RU" sz="1400" b="1" dirty="0">
              <a:solidFill>
                <a:srgbClr val="6A0E0C"/>
              </a:solidFill>
              <a:latin typeface="Verdana" pitchFamily="34" charset="0"/>
            </a:endParaRPr>
          </a:p>
          <a:p>
            <a:pPr marL="342900" indent="-342900">
              <a:buFontTx/>
              <a:buAutoNum type="arabicPeriod"/>
            </a:pPr>
            <a:r>
              <a:rPr lang="ru-RU" sz="1400" b="1" dirty="0">
                <a:solidFill>
                  <a:srgbClr val="6A0E0C"/>
                </a:solidFill>
                <a:latin typeface="Verdana" pitchFamily="34" charset="0"/>
              </a:rPr>
              <a:t>Осязательное.</a:t>
            </a:r>
          </a:p>
          <a:p>
            <a:pPr marL="342900" indent="-342900">
              <a:buFontTx/>
              <a:buAutoNum type="arabicPeriod"/>
            </a:pPr>
            <a:endParaRPr lang="ru-RU" sz="1400" b="1" dirty="0">
              <a:solidFill>
                <a:srgbClr val="6A0E0C"/>
              </a:solidFill>
              <a:latin typeface="Verdana" pitchFamily="34" charset="0"/>
            </a:endParaRPr>
          </a:p>
          <a:p>
            <a:pPr marL="342900" indent="-342900">
              <a:buFontTx/>
              <a:buAutoNum type="arabicPeriod"/>
            </a:pPr>
            <a:r>
              <a:rPr lang="ru-RU" sz="1400" b="1" dirty="0">
                <a:solidFill>
                  <a:srgbClr val="6A0E0C"/>
                </a:solidFill>
                <a:latin typeface="Verdana" pitchFamily="34" charset="0"/>
              </a:rPr>
              <a:t>Обонятельное.</a:t>
            </a:r>
          </a:p>
          <a:p>
            <a:pPr marL="342900" indent="-342900">
              <a:buFontTx/>
              <a:buAutoNum type="arabicPeriod"/>
            </a:pPr>
            <a:endParaRPr lang="ru-RU" sz="1400" b="1" dirty="0">
              <a:solidFill>
                <a:srgbClr val="6A0E0C"/>
              </a:solidFill>
              <a:latin typeface="Verdana" pitchFamily="34" charset="0"/>
            </a:endParaRPr>
          </a:p>
          <a:p>
            <a:pPr marL="342900" indent="-342900">
              <a:buFontTx/>
              <a:buAutoNum type="arabicPeriod"/>
            </a:pPr>
            <a:r>
              <a:rPr lang="ru-RU" sz="1400" b="1" dirty="0">
                <a:solidFill>
                  <a:srgbClr val="6A0E0C"/>
                </a:solidFill>
                <a:latin typeface="Verdana" pitchFamily="34" charset="0"/>
              </a:rPr>
              <a:t>Вкусовое.</a:t>
            </a:r>
          </a:p>
          <a:p>
            <a:pPr marL="342900" indent="-342900">
              <a:buFontTx/>
              <a:buAutoNum type="arabicPeriod"/>
            </a:pPr>
            <a:endParaRPr lang="ru-RU" sz="1400" b="1" dirty="0">
              <a:solidFill>
                <a:srgbClr val="6A0E0C"/>
              </a:solidFill>
              <a:latin typeface="Verdana" pitchFamily="34" charset="0"/>
            </a:endParaRPr>
          </a:p>
          <a:p>
            <a:pPr marL="342900" indent="-342900">
              <a:buFontTx/>
              <a:buAutoNum type="arabicPeriod"/>
            </a:pPr>
            <a:r>
              <a:rPr lang="ru-RU" sz="1400" b="1" dirty="0">
                <a:solidFill>
                  <a:srgbClr val="6A0E0C"/>
                </a:solidFill>
                <a:latin typeface="Verdana" pitchFamily="34" charset="0"/>
              </a:rPr>
              <a:t>Кинестетическое.</a:t>
            </a:r>
          </a:p>
          <a:p>
            <a:pPr marL="342900" indent="-342900"/>
            <a:endParaRPr lang="ru-RU" sz="1400" b="1" dirty="0">
              <a:solidFill>
                <a:srgbClr val="6A0E0C"/>
              </a:solidFill>
              <a:latin typeface="Verdana" pitchFamily="34" charset="0"/>
            </a:endParaRPr>
          </a:p>
        </p:txBody>
      </p:sp>
      <p:sp>
        <p:nvSpPr>
          <p:cNvPr id="6153" name="Text Box 12"/>
          <p:cNvSpPr txBox="1">
            <a:spLocks noChangeArrowheads="1"/>
          </p:cNvSpPr>
          <p:nvPr/>
        </p:nvSpPr>
        <p:spPr bwMode="auto">
          <a:xfrm>
            <a:off x="4500563" y="3500438"/>
            <a:ext cx="4403725" cy="2693987"/>
          </a:xfrm>
          <a:prstGeom prst="rect">
            <a:avLst/>
          </a:prstGeom>
          <a:noFill/>
          <a:ln w="9525">
            <a:noFill/>
            <a:miter lim="800000"/>
            <a:headEnd/>
            <a:tailEnd/>
          </a:ln>
        </p:spPr>
        <p:txBody>
          <a:bodyPr>
            <a:spAutoFit/>
          </a:bodyPr>
          <a:lstStyle/>
          <a:p>
            <a:pPr marL="342900" indent="-342900"/>
            <a:r>
              <a:rPr lang="ru-RU" sz="1600" b="1" u="sng">
                <a:solidFill>
                  <a:srgbClr val="6A0E0C"/>
                </a:solidFill>
                <a:latin typeface="Verdana" pitchFamily="34" charset="0"/>
              </a:rPr>
              <a:t>По форме существования материи:</a:t>
            </a:r>
          </a:p>
          <a:p>
            <a:pPr marL="342900" indent="-342900"/>
            <a:endParaRPr lang="ru-RU" sz="1600" b="1" u="sng">
              <a:solidFill>
                <a:srgbClr val="6A0E0C"/>
              </a:solidFill>
              <a:latin typeface="Verdana" pitchFamily="34" charset="0"/>
            </a:endParaRPr>
          </a:p>
          <a:p>
            <a:pPr marL="342900" indent="-342900">
              <a:buFontTx/>
              <a:buAutoNum type="arabicPeriod"/>
            </a:pPr>
            <a:r>
              <a:rPr lang="ru-RU" sz="1400" b="1">
                <a:solidFill>
                  <a:srgbClr val="6A0E0C"/>
                </a:solidFill>
                <a:latin typeface="Verdana" pitchFamily="34" charset="0"/>
              </a:rPr>
              <a:t>Восприятие пространства (формы, </a:t>
            </a:r>
          </a:p>
          <a:p>
            <a:pPr marL="342900" indent="-342900"/>
            <a:r>
              <a:rPr lang="ru-RU" sz="1400" b="1">
                <a:solidFill>
                  <a:srgbClr val="6A0E0C"/>
                </a:solidFill>
                <a:latin typeface="Verdana" pitchFamily="34" charset="0"/>
              </a:rPr>
              <a:t>величины, глубины, удаленности, направления).</a:t>
            </a:r>
          </a:p>
          <a:p>
            <a:pPr marL="342900" indent="-342900"/>
            <a:endParaRPr lang="ru-RU" sz="1400" b="1">
              <a:solidFill>
                <a:srgbClr val="6A0E0C"/>
              </a:solidFill>
              <a:latin typeface="Verdana" pitchFamily="34" charset="0"/>
            </a:endParaRPr>
          </a:p>
          <a:p>
            <a:pPr marL="342900" indent="-342900"/>
            <a:r>
              <a:rPr lang="ru-RU" sz="1400" b="1">
                <a:solidFill>
                  <a:srgbClr val="6A0E0C"/>
                </a:solidFill>
                <a:latin typeface="Verdana" pitchFamily="34" charset="0"/>
              </a:rPr>
              <a:t>2. Восприятие времени (отмеривание, </a:t>
            </a:r>
          </a:p>
          <a:p>
            <a:pPr marL="342900" indent="-342900"/>
            <a:r>
              <a:rPr lang="ru-RU" sz="1400" b="1">
                <a:solidFill>
                  <a:srgbClr val="6A0E0C"/>
                </a:solidFill>
                <a:latin typeface="Verdana" pitchFamily="34" charset="0"/>
              </a:rPr>
              <a:t>воспроизведение, оценка).</a:t>
            </a:r>
          </a:p>
          <a:p>
            <a:pPr marL="342900" indent="-342900"/>
            <a:endParaRPr lang="ru-RU" sz="1400" b="1">
              <a:solidFill>
                <a:srgbClr val="6A0E0C"/>
              </a:solidFill>
              <a:latin typeface="Verdana" pitchFamily="34" charset="0"/>
            </a:endParaRPr>
          </a:p>
          <a:p>
            <a:pPr marL="342900" indent="-342900"/>
            <a:r>
              <a:rPr lang="ru-RU" sz="1400" b="1">
                <a:solidFill>
                  <a:srgbClr val="6A0E0C"/>
                </a:solidFill>
                <a:latin typeface="Verdana" pitchFamily="34" charset="0"/>
              </a:rPr>
              <a:t>3. Восприятие движения (ускорения, быстроты, темпа, амплитуды, формы, продолжительности).</a:t>
            </a:r>
          </a:p>
        </p:txBody>
      </p:sp>
      <p:sp>
        <p:nvSpPr>
          <p:cNvPr id="6154" name="Line 13"/>
          <p:cNvSpPr>
            <a:spLocks noChangeShapeType="1"/>
          </p:cNvSpPr>
          <p:nvPr/>
        </p:nvSpPr>
        <p:spPr bwMode="auto">
          <a:xfrm flipH="1">
            <a:off x="2051050" y="2924175"/>
            <a:ext cx="2592388" cy="504825"/>
          </a:xfrm>
          <a:prstGeom prst="line">
            <a:avLst/>
          </a:prstGeom>
          <a:noFill/>
          <a:ln w="9525">
            <a:solidFill>
              <a:schemeClr val="tx1"/>
            </a:solidFill>
            <a:round/>
            <a:headEnd/>
            <a:tailEnd type="triangle" w="med" len="med"/>
          </a:ln>
        </p:spPr>
        <p:txBody>
          <a:bodyPr/>
          <a:lstStyle/>
          <a:p>
            <a:endParaRPr lang="ru-RU"/>
          </a:p>
        </p:txBody>
      </p:sp>
      <p:sp>
        <p:nvSpPr>
          <p:cNvPr id="6155" name="Line 15"/>
          <p:cNvSpPr>
            <a:spLocks noChangeShapeType="1"/>
          </p:cNvSpPr>
          <p:nvPr/>
        </p:nvSpPr>
        <p:spPr bwMode="auto">
          <a:xfrm>
            <a:off x="4643438" y="2924175"/>
            <a:ext cx="2162175" cy="504825"/>
          </a:xfrm>
          <a:prstGeom prst="line">
            <a:avLst/>
          </a:prstGeom>
          <a:noFill/>
          <a:ln w="9525">
            <a:solidFill>
              <a:schemeClr val="tx1"/>
            </a:solidFill>
            <a:round/>
            <a:headEnd/>
            <a:tailEnd type="triangle" w="med" len="med"/>
          </a:ln>
        </p:spPr>
        <p:txBody>
          <a:bodyPr/>
          <a:lstStyle/>
          <a:p>
            <a:endParaRPr lang="ru-RU"/>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ru-RU" sz="3200" b="1" smtClean="0"/>
              <a:t>Возрастные особенности восприятия у дошкольников</a:t>
            </a:r>
          </a:p>
        </p:txBody>
      </p:sp>
      <p:sp>
        <p:nvSpPr>
          <p:cNvPr id="7171" name="Rectangle 3"/>
          <p:cNvSpPr>
            <a:spLocks noGrp="1" noChangeArrowheads="1"/>
          </p:cNvSpPr>
          <p:nvPr>
            <p:ph type="body" idx="1"/>
          </p:nvPr>
        </p:nvSpPr>
        <p:spPr/>
        <p:txBody>
          <a:bodyPr/>
          <a:lstStyle/>
          <a:p>
            <a:pPr eaLnBrk="1" hangingPunct="1">
              <a:lnSpc>
                <a:spcPct val="80000"/>
              </a:lnSpc>
            </a:pPr>
            <a:r>
              <a:rPr lang="ru-RU" sz="1600" dirty="0" smtClean="0"/>
              <a:t>Восприятие является ведущим познавательным процессом дошкольного возраста. Его формирование обеспечивает успешное накопление новых знаний, быстрое освоение новой деятельности, адаптацию к новой обстановке, полноценное физическое и психическое развитие.</a:t>
            </a:r>
          </a:p>
          <a:p>
            <a:pPr eaLnBrk="1" hangingPunct="1">
              <a:lnSpc>
                <a:spcPct val="80000"/>
              </a:lnSpc>
            </a:pPr>
            <a:endParaRPr lang="ru-RU" sz="1600" dirty="0" smtClean="0"/>
          </a:p>
          <a:p>
            <a:pPr eaLnBrk="1" hangingPunct="1">
              <a:lnSpc>
                <a:spcPct val="80000"/>
              </a:lnSpc>
            </a:pPr>
            <a:r>
              <a:rPr lang="ru-RU" sz="1600" dirty="0" smtClean="0"/>
              <a:t>В младшем дошкольном возрасте (3-4 года) восприятие носит предметный характер, т.е свойства предмета (цвет, вкус, величина) на отделяются ребенком от самого предмета, а сливаются в единое целое с ним. При этом ребенок видит не все свойства, а только наиболее яркие, например: трава – зеленая, лимон – кислый и желтый.</a:t>
            </a:r>
          </a:p>
          <a:p>
            <a:pPr eaLnBrk="1" hangingPunct="1">
              <a:lnSpc>
                <a:spcPct val="80000"/>
              </a:lnSpc>
            </a:pPr>
            <a:endParaRPr lang="ru-RU" sz="1600" dirty="0" smtClean="0"/>
          </a:p>
          <a:p>
            <a:pPr eaLnBrk="1" hangingPunct="1">
              <a:lnSpc>
                <a:spcPct val="80000"/>
              </a:lnSpc>
            </a:pPr>
            <a:r>
              <a:rPr lang="ru-RU" sz="1600" dirty="0" smtClean="0"/>
              <a:t>Под влиянием игровой и предметной деятельности развивается способность дошкольника отделять свойства от самого предмета, замечать похожие свойства в разных предметах и разные в одном предмете. Ребенок 4-5 лет получает представления об основных геометрических фигурах; об основных цветах спектра; о параметрах величины; о пространстве; о времени.</a:t>
            </a:r>
          </a:p>
          <a:p>
            <a:pPr eaLnBrk="1" hangingPunct="1">
              <a:lnSpc>
                <a:spcPct val="80000"/>
              </a:lnSpc>
            </a:pPr>
            <a:endParaRPr lang="ru-RU" sz="1600" dirty="0" smtClean="0"/>
          </a:p>
          <a:p>
            <a:pPr eaLnBrk="1" hangingPunct="1">
              <a:lnSpc>
                <a:spcPct val="80000"/>
              </a:lnSpc>
            </a:pPr>
            <a:r>
              <a:rPr lang="ru-RU" sz="1600" dirty="0" smtClean="0"/>
              <a:t>В старшем дошкольном возрасте (5-7 лет) знания о предметах и свойствах расширяются и организуются в систему, что позволяет использовать их в разных видах деятельности.</a:t>
            </a:r>
          </a:p>
          <a:p>
            <a:pPr eaLnBrk="1" hangingPunct="1">
              <a:lnSpc>
                <a:spcPct val="80000"/>
              </a:lnSpc>
            </a:pPr>
            <a:endParaRPr lang="ru-RU" sz="1600" dirty="0" smtClean="0"/>
          </a:p>
          <a:p>
            <a:pPr eaLnBrk="1" hangingPunct="1">
              <a:lnSpc>
                <a:spcPct val="80000"/>
              </a:lnSpc>
            </a:pPr>
            <a:endParaRPr lang="ru-RU"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Восприятие в младшем школьном возрасте</a:t>
            </a:r>
            <a:endParaRPr lang="ru-RU" dirty="0"/>
          </a:p>
        </p:txBody>
      </p:sp>
      <p:sp>
        <p:nvSpPr>
          <p:cNvPr id="3" name="Содержимое 2"/>
          <p:cNvSpPr>
            <a:spLocks noGrp="1"/>
          </p:cNvSpPr>
          <p:nvPr>
            <p:ph idx="1"/>
          </p:nvPr>
        </p:nvSpPr>
        <p:spPr/>
        <p:txBody>
          <a:bodyPr>
            <a:normAutofit fontScale="92500" lnSpcReduction="20000"/>
          </a:bodyPr>
          <a:lstStyle/>
          <a:p>
            <a:endParaRPr lang="ru-RU" dirty="0" smtClean="0"/>
          </a:p>
          <a:p>
            <a:r>
              <a:rPr lang="ru-RU" dirty="0" smtClean="0"/>
              <a:t> функционирует на уровне узнавания и называния цвета и формы;</a:t>
            </a:r>
          </a:p>
          <a:p>
            <a:r>
              <a:rPr lang="ru-RU" dirty="0" smtClean="0"/>
              <a:t>значительно совершенствуется наблюдение как целенаправленное восприятие с выделением значительного количества деталей. Этому способствует написание учениками произведений-описаний, произведений по картинке;</a:t>
            </a:r>
          </a:p>
          <a:p>
            <a:r>
              <a:rPr lang="ru-RU" dirty="0" smtClean="0"/>
              <a:t>формируется наблюдательность как черта личности.</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06413" y="287338"/>
            <a:ext cx="8064500" cy="865187"/>
          </a:xfrm>
        </p:spPr>
        <p:txBody>
          <a:bodyPr>
            <a:normAutofit fontScale="90000"/>
          </a:bodyPr>
          <a:lstStyle/>
          <a:p>
            <a:pPr eaLnBrk="1" hangingPunct="1"/>
            <a:r>
              <a:rPr lang="ru-RU" sz="4000" b="1" smtClean="0">
                <a:solidFill>
                  <a:schemeClr val="tx1"/>
                </a:solidFill>
              </a:rPr>
              <a:t>ВНИМАНИЕ</a:t>
            </a:r>
            <a:br>
              <a:rPr lang="ru-RU" sz="4000" b="1" smtClean="0">
                <a:solidFill>
                  <a:schemeClr val="tx1"/>
                </a:solidFill>
              </a:rPr>
            </a:br>
            <a:endParaRPr lang="ru-RU" sz="4000" b="1" smtClean="0">
              <a:solidFill>
                <a:schemeClr val="tx1"/>
              </a:solidFill>
            </a:endParaRPr>
          </a:p>
        </p:txBody>
      </p:sp>
      <p:sp>
        <p:nvSpPr>
          <p:cNvPr id="8195" name="Rectangle 3"/>
          <p:cNvSpPr>
            <a:spLocks noGrp="1" noChangeArrowheads="1"/>
          </p:cNvSpPr>
          <p:nvPr>
            <p:ph type="body" idx="1"/>
          </p:nvPr>
        </p:nvSpPr>
        <p:spPr>
          <a:xfrm>
            <a:off x="539750" y="981075"/>
            <a:ext cx="8229600" cy="4525963"/>
          </a:xfrm>
        </p:spPr>
        <p:txBody>
          <a:bodyPr/>
          <a:lstStyle/>
          <a:p>
            <a:pPr eaLnBrk="1" hangingPunct="1">
              <a:buFontTx/>
              <a:buNone/>
            </a:pPr>
            <a:r>
              <a:rPr lang="ru-RU" sz="1600" smtClean="0"/>
              <a:t>      </a:t>
            </a:r>
            <a:r>
              <a:rPr lang="ru-RU" sz="1600" b="1" u="sng" smtClean="0">
                <a:latin typeface="Times New Roman" pitchFamily="18" charset="0"/>
                <a:cs typeface="Times New Roman" pitchFamily="18" charset="0"/>
              </a:rPr>
              <a:t>Внимание –</a:t>
            </a:r>
            <a:r>
              <a:rPr lang="en-US" sz="1600" b="1" smtClean="0">
                <a:latin typeface="Times New Roman" pitchFamily="18" charset="0"/>
                <a:cs typeface="Times New Roman" pitchFamily="18" charset="0"/>
              </a:rPr>
              <a:t> </a:t>
            </a:r>
            <a:r>
              <a:rPr lang="ru-RU" sz="1600" smtClean="0">
                <a:latin typeface="Times New Roman" pitchFamily="18" charset="0"/>
                <a:cs typeface="Times New Roman" pitchFamily="18" charset="0"/>
              </a:rPr>
              <a:t>это психический процесс, заключающийся в направленности и сосредоточенности сознания на определенном объекте при одновременном отвлечении от других.</a:t>
            </a:r>
          </a:p>
          <a:p>
            <a:pPr eaLnBrk="1" hangingPunct="1">
              <a:buFontTx/>
              <a:buNone/>
            </a:pPr>
            <a:r>
              <a:rPr lang="ru-RU" sz="1600" smtClean="0"/>
              <a:t>                     </a:t>
            </a:r>
          </a:p>
          <a:p>
            <a:pPr eaLnBrk="1" hangingPunct="1">
              <a:buFontTx/>
              <a:buNone/>
            </a:pPr>
            <a:r>
              <a:rPr lang="ru-RU" sz="1600" smtClean="0"/>
              <a:t>                                                   </a:t>
            </a:r>
          </a:p>
        </p:txBody>
      </p:sp>
      <p:sp>
        <p:nvSpPr>
          <p:cNvPr id="8196" name="Rectangle 6"/>
          <p:cNvSpPr>
            <a:spLocks noChangeArrowheads="1"/>
          </p:cNvSpPr>
          <p:nvPr/>
        </p:nvSpPr>
        <p:spPr bwMode="auto">
          <a:xfrm>
            <a:off x="3205163" y="2133600"/>
            <a:ext cx="2159000" cy="576263"/>
          </a:xfrm>
          <a:prstGeom prst="rect">
            <a:avLst/>
          </a:prstGeom>
          <a:solidFill>
            <a:schemeClr val="accent1"/>
          </a:solidFill>
          <a:ln w="9525">
            <a:solidFill>
              <a:schemeClr val="tx1"/>
            </a:solidFill>
            <a:miter lim="800000"/>
            <a:headEnd/>
            <a:tailEnd/>
          </a:ln>
        </p:spPr>
        <p:txBody>
          <a:bodyPr wrap="none" anchor="ctr"/>
          <a:lstStyle/>
          <a:p>
            <a:pPr algn="ctr"/>
            <a:r>
              <a:rPr lang="ru-RU" b="1">
                <a:solidFill>
                  <a:srgbClr val="6A0E0C"/>
                </a:solidFill>
              </a:rPr>
              <a:t>ВИДЫ ВНИМАНИЯ</a:t>
            </a:r>
          </a:p>
        </p:txBody>
      </p:sp>
      <p:sp>
        <p:nvSpPr>
          <p:cNvPr id="8197" name="Line 8"/>
          <p:cNvSpPr>
            <a:spLocks noChangeShapeType="1"/>
          </p:cNvSpPr>
          <p:nvPr/>
        </p:nvSpPr>
        <p:spPr bwMode="auto">
          <a:xfrm>
            <a:off x="4356100" y="2708275"/>
            <a:ext cx="1871663" cy="360363"/>
          </a:xfrm>
          <a:prstGeom prst="line">
            <a:avLst/>
          </a:prstGeom>
          <a:noFill/>
          <a:ln w="9525">
            <a:solidFill>
              <a:schemeClr val="tx1"/>
            </a:solidFill>
            <a:round/>
            <a:headEnd/>
            <a:tailEnd type="triangle" w="med" len="med"/>
          </a:ln>
        </p:spPr>
        <p:txBody>
          <a:bodyPr/>
          <a:lstStyle/>
          <a:p>
            <a:endParaRPr lang="ru-RU"/>
          </a:p>
        </p:txBody>
      </p:sp>
      <p:sp>
        <p:nvSpPr>
          <p:cNvPr id="8198" name="Line 9"/>
          <p:cNvSpPr>
            <a:spLocks noChangeShapeType="1"/>
          </p:cNvSpPr>
          <p:nvPr/>
        </p:nvSpPr>
        <p:spPr bwMode="auto">
          <a:xfrm flipH="1">
            <a:off x="2557463" y="2708275"/>
            <a:ext cx="1798637" cy="431800"/>
          </a:xfrm>
          <a:prstGeom prst="line">
            <a:avLst/>
          </a:prstGeom>
          <a:noFill/>
          <a:ln w="9525">
            <a:solidFill>
              <a:schemeClr val="tx1"/>
            </a:solidFill>
            <a:round/>
            <a:headEnd/>
            <a:tailEnd type="triangle" w="med" len="med"/>
          </a:ln>
        </p:spPr>
        <p:txBody>
          <a:bodyPr/>
          <a:lstStyle/>
          <a:p>
            <a:endParaRPr lang="ru-RU"/>
          </a:p>
        </p:txBody>
      </p:sp>
      <p:sp>
        <p:nvSpPr>
          <p:cNvPr id="8199" name="Rectangle 10"/>
          <p:cNvSpPr>
            <a:spLocks noChangeArrowheads="1"/>
          </p:cNvSpPr>
          <p:nvPr/>
        </p:nvSpPr>
        <p:spPr bwMode="auto">
          <a:xfrm>
            <a:off x="4859338" y="3141663"/>
            <a:ext cx="3960812" cy="2447925"/>
          </a:xfrm>
          <a:prstGeom prst="rect">
            <a:avLst/>
          </a:prstGeom>
          <a:solidFill>
            <a:schemeClr val="accent1"/>
          </a:solidFill>
          <a:ln w="9525">
            <a:solidFill>
              <a:schemeClr val="tx1"/>
            </a:solidFill>
            <a:miter lim="800000"/>
            <a:headEnd/>
            <a:tailEnd/>
          </a:ln>
        </p:spPr>
        <p:txBody>
          <a:bodyPr wrap="none" anchor="ctr"/>
          <a:lstStyle/>
          <a:p>
            <a:pPr algn="ctr"/>
            <a:endParaRPr lang="ru-RU" sz="1400"/>
          </a:p>
        </p:txBody>
      </p:sp>
      <p:sp>
        <p:nvSpPr>
          <p:cNvPr id="8200" name="Rectangle 14"/>
          <p:cNvSpPr>
            <a:spLocks noChangeArrowheads="1"/>
          </p:cNvSpPr>
          <p:nvPr/>
        </p:nvSpPr>
        <p:spPr bwMode="auto">
          <a:xfrm>
            <a:off x="323850" y="3141663"/>
            <a:ext cx="3816350" cy="2374900"/>
          </a:xfrm>
          <a:prstGeom prst="rect">
            <a:avLst/>
          </a:prstGeom>
          <a:solidFill>
            <a:schemeClr val="accent1"/>
          </a:solidFill>
          <a:ln w="9525">
            <a:solidFill>
              <a:schemeClr val="tx1"/>
            </a:solidFill>
            <a:miter lim="800000"/>
            <a:headEnd/>
            <a:tailEnd/>
          </a:ln>
        </p:spPr>
        <p:txBody>
          <a:bodyPr wrap="none" anchor="ctr"/>
          <a:lstStyle/>
          <a:p>
            <a:pPr marL="342900" indent="-342900"/>
            <a:r>
              <a:rPr lang="ru-RU" sz="1400" b="1" u="sng">
                <a:solidFill>
                  <a:srgbClr val="6A0E0C"/>
                </a:solidFill>
              </a:rPr>
              <a:t>ПО МЕХАНИЗМУ ВОЗНИКНОВЕНИЯ:</a:t>
            </a:r>
          </a:p>
          <a:p>
            <a:pPr marL="342900" indent="-342900"/>
            <a:endParaRPr lang="ru-RU" sz="1400" b="1" u="sng">
              <a:solidFill>
                <a:srgbClr val="6A0E0C"/>
              </a:solidFill>
            </a:endParaRPr>
          </a:p>
          <a:p>
            <a:pPr marL="342900" indent="-342900"/>
            <a:r>
              <a:rPr lang="ru-RU" sz="1200">
                <a:solidFill>
                  <a:srgbClr val="6A0E0C"/>
                </a:solidFill>
              </a:rPr>
              <a:t>1. </a:t>
            </a:r>
            <a:r>
              <a:rPr lang="ru-RU" sz="1200" b="1">
                <a:solidFill>
                  <a:srgbClr val="6A0E0C"/>
                </a:solidFill>
              </a:rPr>
              <a:t>ПРОИЗВОЛЬНОЕ (ВОЗНИКАЕТ</a:t>
            </a:r>
          </a:p>
          <a:p>
            <a:pPr marL="342900" indent="-342900"/>
            <a:r>
              <a:rPr lang="ru-RU" sz="1200" b="1">
                <a:solidFill>
                  <a:srgbClr val="6A0E0C"/>
                </a:solidFill>
              </a:rPr>
              <a:t> ПРИ ПОМОЩИ ВОЛЕВЫХ УСИЛИЙ).</a:t>
            </a:r>
          </a:p>
          <a:p>
            <a:pPr marL="342900" indent="-342900"/>
            <a:endParaRPr lang="ru-RU" sz="1200" b="1">
              <a:solidFill>
                <a:srgbClr val="6A0E0C"/>
              </a:solidFill>
            </a:endParaRPr>
          </a:p>
          <a:p>
            <a:pPr marL="342900" indent="-342900"/>
            <a:r>
              <a:rPr lang="ru-RU" sz="1200" b="1">
                <a:solidFill>
                  <a:srgbClr val="6A0E0C"/>
                </a:solidFill>
              </a:rPr>
              <a:t>  2. НЕПРОИЗВОЛЬНОЕ (ВЫЗЫВАЕТСЯ </a:t>
            </a:r>
          </a:p>
          <a:p>
            <a:pPr marL="342900" indent="-342900"/>
            <a:r>
              <a:rPr lang="ru-RU" sz="1200" b="1">
                <a:solidFill>
                  <a:srgbClr val="6A0E0C"/>
                </a:solidFill>
              </a:rPr>
              <a:t>НОВЫМ, СИЛЬНЫМ, НЕОБЫЧНЫМ</a:t>
            </a:r>
          </a:p>
          <a:p>
            <a:pPr marL="342900" indent="-342900"/>
            <a:r>
              <a:rPr lang="ru-RU" sz="1200" b="1">
                <a:solidFill>
                  <a:srgbClr val="6A0E0C"/>
                </a:solidFill>
              </a:rPr>
              <a:t>РАЗДРАЖИТЕЛЕМ).</a:t>
            </a:r>
          </a:p>
          <a:p>
            <a:pPr marL="342900" indent="-342900"/>
            <a:endParaRPr lang="ru-RU" sz="1200" b="1">
              <a:solidFill>
                <a:srgbClr val="6A0E0C"/>
              </a:solidFill>
            </a:endParaRPr>
          </a:p>
          <a:p>
            <a:pPr marL="342900" indent="-342900"/>
            <a:r>
              <a:rPr lang="ru-RU" sz="1200" b="1">
                <a:solidFill>
                  <a:srgbClr val="6A0E0C"/>
                </a:solidFill>
              </a:rPr>
              <a:t>3. ПОСЛЕПРОИЗВОЛЬНОЕ</a:t>
            </a:r>
          </a:p>
        </p:txBody>
      </p:sp>
      <p:sp>
        <p:nvSpPr>
          <p:cNvPr id="8201" name="Text Box 18"/>
          <p:cNvSpPr txBox="1">
            <a:spLocks noChangeArrowheads="1"/>
          </p:cNvSpPr>
          <p:nvPr/>
        </p:nvSpPr>
        <p:spPr bwMode="auto">
          <a:xfrm>
            <a:off x="5078413" y="3716338"/>
            <a:ext cx="3022600" cy="228600"/>
          </a:xfrm>
          <a:prstGeom prst="rect">
            <a:avLst/>
          </a:prstGeom>
          <a:noFill/>
          <a:ln w="9525">
            <a:noFill/>
            <a:miter lim="800000"/>
            <a:headEnd/>
            <a:tailEnd/>
          </a:ln>
        </p:spPr>
        <p:txBody>
          <a:bodyPr wrap="none">
            <a:spAutoFit/>
          </a:bodyPr>
          <a:lstStyle/>
          <a:p>
            <a:r>
              <a:rPr lang="ru-RU" sz="1400" b="1" u="sng">
                <a:solidFill>
                  <a:srgbClr val="6A0E0C"/>
                </a:solidFill>
              </a:rPr>
              <a:t>ПО НАПРАВЛЕННОСТИ</a:t>
            </a:r>
          </a:p>
        </p:txBody>
      </p:sp>
      <p:sp>
        <p:nvSpPr>
          <p:cNvPr id="8202" name="Text Box 20"/>
          <p:cNvSpPr txBox="1">
            <a:spLocks noChangeArrowheads="1"/>
          </p:cNvSpPr>
          <p:nvPr/>
        </p:nvSpPr>
        <p:spPr bwMode="auto">
          <a:xfrm>
            <a:off x="8212138" y="3789363"/>
            <a:ext cx="246062" cy="276225"/>
          </a:xfrm>
          <a:prstGeom prst="rect">
            <a:avLst/>
          </a:prstGeom>
          <a:noFill/>
          <a:ln w="9525">
            <a:noFill/>
            <a:miter lim="800000"/>
            <a:headEnd/>
            <a:tailEnd/>
          </a:ln>
        </p:spPr>
        <p:txBody>
          <a:bodyPr wrap="none">
            <a:spAutoFit/>
          </a:bodyPr>
          <a:lstStyle/>
          <a:p>
            <a:endParaRPr lang="ru-RU"/>
          </a:p>
        </p:txBody>
      </p:sp>
      <p:sp>
        <p:nvSpPr>
          <p:cNvPr id="8203" name="Text Box 22"/>
          <p:cNvSpPr txBox="1">
            <a:spLocks noChangeArrowheads="1"/>
          </p:cNvSpPr>
          <p:nvPr/>
        </p:nvSpPr>
        <p:spPr bwMode="auto">
          <a:xfrm>
            <a:off x="7359650" y="3716338"/>
            <a:ext cx="1890713" cy="387350"/>
          </a:xfrm>
          <a:prstGeom prst="rect">
            <a:avLst/>
          </a:prstGeom>
          <a:noFill/>
          <a:ln w="9525">
            <a:noFill/>
            <a:miter lim="800000"/>
            <a:headEnd/>
            <a:tailEnd/>
          </a:ln>
        </p:spPr>
        <p:txBody>
          <a:bodyPr wrap="none">
            <a:spAutoFit/>
          </a:bodyPr>
          <a:lstStyle/>
          <a:p>
            <a:r>
              <a:rPr lang="ru-RU" sz="1400" b="1" u="sng">
                <a:solidFill>
                  <a:srgbClr val="6A0E0C"/>
                </a:solidFill>
              </a:rPr>
              <a:t>АКТИВНОСТИ</a:t>
            </a:r>
          </a:p>
          <a:p>
            <a:endParaRPr lang="ru-RU" sz="1400" b="1" u="sng">
              <a:solidFill>
                <a:srgbClr val="6A0E0C"/>
              </a:solidFill>
            </a:endParaRPr>
          </a:p>
        </p:txBody>
      </p:sp>
      <p:sp>
        <p:nvSpPr>
          <p:cNvPr id="8204" name="Text Box 25"/>
          <p:cNvSpPr txBox="1">
            <a:spLocks noChangeArrowheads="1"/>
          </p:cNvSpPr>
          <p:nvPr/>
        </p:nvSpPr>
        <p:spPr bwMode="auto">
          <a:xfrm>
            <a:off x="5345113" y="4003675"/>
            <a:ext cx="2314575" cy="547688"/>
          </a:xfrm>
          <a:prstGeom prst="rect">
            <a:avLst/>
          </a:prstGeom>
          <a:noFill/>
          <a:ln w="9525">
            <a:noFill/>
            <a:miter lim="800000"/>
            <a:headEnd/>
            <a:tailEnd/>
          </a:ln>
        </p:spPr>
        <p:txBody>
          <a:bodyPr wrap="none">
            <a:spAutoFit/>
          </a:bodyPr>
          <a:lstStyle/>
          <a:p>
            <a:pPr marL="342900" indent="-342900">
              <a:buFontTx/>
              <a:buAutoNum type="arabicPeriod"/>
            </a:pPr>
            <a:r>
              <a:rPr lang="ru-RU" sz="1400" b="1">
                <a:solidFill>
                  <a:srgbClr val="6A0E0C"/>
                </a:solidFill>
              </a:rPr>
              <a:t>ВНЕШНЕЕ</a:t>
            </a:r>
          </a:p>
          <a:p>
            <a:pPr marL="342900" indent="-342900">
              <a:buFontTx/>
              <a:buAutoNum type="arabicPeriod"/>
            </a:pPr>
            <a:endParaRPr lang="ru-RU" sz="1400" b="1">
              <a:solidFill>
                <a:srgbClr val="6A0E0C"/>
              </a:solidFill>
            </a:endParaRPr>
          </a:p>
          <a:p>
            <a:pPr marL="342900" indent="-342900">
              <a:buFontTx/>
              <a:buAutoNum type="arabicPeriod"/>
            </a:pPr>
            <a:r>
              <a:rPr lang="ru-RU" sz="1400" b="1">
                <a:solidFill>
                  <a:srgbClr val="6A0E0C"/>
                </a:solidFill>
              </a:rPr>
              <a:t>ВНУТРЕННЕЕ</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9750" y="0"/>
            <a:ext cx="8229600" cy="1143000"/>
          </a:xfrm>
        </p:spPr>
        <p:txBody>
          <a:bodyPr/>
          <a:lstStyle/>
          <a:p>
            <a:pPr eaLnBrk="1" hangingPunct="1"/>
            <a:r>
              <a:rPr lang="ru-RU" sz="2800" b="1" smtClean="0">
                <a:solidFill>
                  <a:schemeClr val="tx1"/>
                </a:solidFill>
              </a:rPr>
              <a:t>СВОЙСТВА ВНИМАНИЯ</a:t>
            </a:r>
          </a:p>
        </p:txBody>
      </p:sp>
      <p:sp>
        <p:nvSpPr>
          <p:cNvPr id="9219" name="Rectangle 3"/>
          <p:cNvSpPr>
            <a:spLocks noGrp="1" noChangeArrowheads="1"/>
          </p:cNvSpPr>
          <p:nvPr>
            <p:ph type="body" idx="1"/>
          </p:nvPr>
        </p:nvSpPr>
        <p:spPr>
          <a:xfrm>
            <a:off x="539750" y="1196975"/>
            <a:ext cx="8301038" cy="4525963"/>
          </a:xfrm>
        </p:spPr>
        <p:txBody>
          <a:bodyPr>
            <a:normAutofit lnSpcReduction="10000"/>
          </a:bodyPr>
          <a:lstStyle/>
          <a:p>
            <a:pPr eaLnBrk="1" hangingPunct="1">
              <a:lnSpc>
                <a:spcPct val="80000"/>
              </a:lnSpc>
            </a:pPr>
            <a:r>
              <a:rPr lang="ru-RU" sz="2000" u="sng" smtClean="0">
                <a:latin typeface="Times New Roman" pitchFamily="18" charset="0"/>
                <a:cs typeface="Times New Roman" pitchFamily="18" charset="0"/>
              </a:rPr>
              <a:t>Избирательность</a:t>
            </a:r>
            <a:r>
              <a:rPr lang="ru-RU" sz="2000" smtClean="0">
                <a:latin typeface="Times New Roman" pitchFamily="18" charset="0"/>
                <a:cs typeface="Times New Roman" pitchFamily="18" charset="0"/>
              </a:rPr>
              <a:t> – связана с возможностью успешной настройки на восприятие информации, относящейся к сознательной цели.</a:t>
            </a:r>
          </a:p>
          <a:p>
            <a:pPr eaLnBrk="1" hangingPunct="1">
              <a:lnSpc>
                <a:spcPct val="80000"/>
              </a:lnSpc>
            </a:pPr>
            <a:endParaRPr lang="ru-RU" sz="2000" smtClean="0">
              <a:latin typeface="Times New Roman" pitchFamily="18" charset="0"/>
              <a:cs typeface="Times New Roman" pitchFamily="18" charset="0"/>
            </a:endParaRPr>
          </a:p>
          <a:p>
            <a:pPr eaLnBrk="1" hangingPunct="1">
              <a:lnSpc>
                <a:spcPct val="80000"/>
              </a:lnSpc>
            </a:pPr>
            <a:r>
              <a:rPr lang="ru-RU" sz="2000" u="sng" smtClean="0">
                <a:latin typeface="Times New Roman" pitchFamily="18" charset="0"/>
                <a:cs typeface="Times New Roman" pitchFamily="18" charset="0"/>
              </a:rPr>
              <a:t>Объем </a:t>
            </a:r>
            <a:r>
              <a:rPr lang="ru-RU" sz="2000" smtClean="0">
                <a:latin typeface="Times New Roman" pitchFamily="18" charset="0"/>
                <a:cs typeface="Times New Roman" pitchFamily="18" charset="0"/>
              </a:rPr>
              <a:t>– определяется числом одновременно отчетливо воспринимаемых объектов.</a:t>
            </a:r>
          </a:p>
          <a:p>
            <a:pPr eaLnBrk="1" hangingPunct="1">
              <a:lnSpc>
                <a:spcPct val="80000"/>
              </a:lnSpc>
            </a:pPr>
            <a:endParaRPr lang="ru-RU" sz="2000" smtClean="0">
              <a:latin typeface="Times New Roman" pitchFamily="18" charset="0"/>
              <a:cs typeface="Times New Roman" pitchFamily="18" charset="0"/>
            </a:endParaRPr>
          </a:p>
          <a:p>
            <a:pPr eaLnBrk="1" hangingPunct="1">
              <a:lnSpc>
                <a:spcPct val="80000"/>
              </a:lnSpc>
            </a:pPr>
            <a:r>
              <a:rPr lang="ru-RU" sz="2000" u="sng" smtClean="0">
                <a:latin typeface="Times New Roman" pitchFamily="18" charset="0"/>
                <a:cs typeface="Times New Roman" pitchFamily="18" charset="0"/>
              </a:rPr>
              <a:t>Распределение</a:t>
            </a:r>
            <a:r>
              <a:rPr lang="ru-RU" sz="2000" smtClean="0">
                <a:latin typeface="Times New Roman" pitchFamily="18" charset="0"/>
                <a:cs typeface="Times New Roman" pitchFamily="18" charset="0"/>
              </a:rPr>
              <a:t> – характеризуется возможностью одновременного успешного выполнения нескольких различных видов деятельности.</a:t>
            </a:r>
          </a:p>
          <a:p>
            <a:pPr eaLnBrk="1" hangingPunct="1">
              <a:lnSpc>
                <a:spcPct val="80000"/>
              </a:lnSpc>
            </a:pPr>
            <a:endParaRPr lang="ru-RU" sz="2000" smtClean="0">
              <a:latin typeface="Times New Roman" pitchFamily="18" charset="0"/>
              <a:cs typeface="Times New Roman" pitchFamily="18" charset="0"/>
            </a:endParaRPr>
          </a:p>
          <a:p>
            <a:pPr eaLnBrk="1" hangingPunct="1">
              <a:lnSpc>
                <a:spcPct val="80000"/>
              </a:lnSpc>
            </a:pPr>
            <a:r>
              <a:rPr lang="ru-RU" sz="2000" u="sng" smtClean="0">
                <a:latin typeface="Times New Roman" pitchFamily="18" charset="0"/>
                <a:cs typeface="Times New Roman" pitchFamily="18" charset="0"/>
              </a:rPr>
              <a:t>Концентрация</a:t>
            </a:r>
            <a:r>
              <a:rPr lang="ru-RU" sz="2000" smtClean="0">
                <a:latin typeface="Times New Roman" pitchFamily="18" charset="0"/>
                <a:cs typeface="Times New Roman" pitchFamily="18" charset="0"/>
              </a:rPr>
              <a:t> – выражается в степени сосредоточенности на объекте.</a:t>
            </a:r>
          </a:p>
          <a:p>
            <a:pPr eaLnBrk="1" hangingPunct="1">
              <a:lnSpc>
                <a:spcPct val="80000"/>
              </a:lnSpc>
            </a:pPr>
            <a:endParaRPr lang="ru-RU" sz="2000" smtClean="0">
              <a:latin typeface="Times New Roman" pitchFamily="18" charset="0"/>
              <a:cs typeface="Times New Roman" pitchFamily="18" charset="0"/>
            </a:endParaRPr>
          </a:p>
          <a:p>
            <a:pPr eaLnBrk="1" hangingPunct="1">
              <a:lnSpc>
                <a:spcPct val="80000"/>
              </a:lnSpc>
            </a:pPr>
            <a:r>
              <a:rPr lang="ru-RU" sz="2000" u="sng" smtClean="0">
                <a:latin typeface="Times New Roman" pitchFamily="18" charset="0"/>
                <a:cs typeface="Times New Roman" pitchFamily="18" charset="0"/>
              </a:rPr>
              <a:t>Устойчивость </a:t>
            </a:r>
            <a:r>
              <a:rPr lang="ru-RU" sz="2000" smtClean="0">
                <a:latin typeface="Times New Roman" pitchFamily="18" charset="0"/>
                <a:cs typeface="Times New Roman" pitchFamily="18" charset="0"/>
              </a:rPr>
              <a:t>– определяется длительностью концентрации внимания на объекте.</a:t>
            </a:r>
          </a:p>
          <a:p>
            <a:pPr eaLnBrk="1" hangingPunct="1">
              <a:lnSpc>
                <a:spcPct val="80000"/>
              </a:lnSpc>
            </a:pPr>
            <a:endParaRPr lang="ru-RU" sz="2000" smtClean="0">
              <a:latin typeface="Times New Roman" pitchFamily="18" charset="0"/>
              <a:cs typeface="Times New Roman" pitchFamily="18" charset="0"/>
            </a:endParaRPr>
          </a:p>
          <a:p>
            <a:pPr eaLnBrk="1" hangingPunct="1">
              <a:lnSpc>
                <a:spcPct val="80000"/>
              </a:lnSpc>
            </a:pPr>
            <a:r>
              <a:rPr lang="ru-RU" sz="2000" u="sng" smtClean="0">
                <a:latin typeface="Times New Roman" pitchFamily="18" charset="0"/>
                <a:cs typeface="Times New Roman" pitchFamily="18" charset="0"/>
              </a:rPr>
              <a:t>Переключаемость –</a:t>
            </a:r>
            <a:r>
              <a:rPr lang="ru-RU" sz="2000" smtClean="0">
                <a:latin typeface="Times New Roman" pitchFamily="18" charset="0"/>
                <a:cs typeface="Times New Roman" pitchFamily="18" charset="0"/>
              </a:rPr>
              <a:t> определяется способностью быстро переходить от одного объекта к другому.</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9900" y="287338"/>
            <a:ext cx="8075613" cy="912812"/>
          </a:xfrm>
        </p:spPr>
        <p:txBody>
          <a:bodyPr/>
          <a:lstStyle/>
          <a:p>
            <a:pPr eaLnBrk="1" hangingPunct="1"/>
            <a:r>
              <a:rPr lang="ru-RU" sz="2400" b="1" smtClean="0">
                <a:solidFill>
                  <a:schemeClr val="tx1"/>
                </a:solidFill>
              </a:rPr>
              <a:t>ВОЗРАСТНЫЕ ОСОБЕННОСТИ ВНИМАНИЯ У ДОШКОЛЬНИКОВ</a:t>
            </a:r>
          </a:p>
        </p:txBody>
      </p:sp>
      <p:sp>
        <p:nvSpPr>
          <p:cNvPr id="10243" name="Rectangle 3"/>
          <p:cNvSpPr>
            <a:spLocks noGrp="1" noChangeArrowheads="1"/>
          </p:cNvSpPr>
          <p:nvPr>
            <p:ph type="body" idx="1"/>
          </p:nvPr>
        </p:nvSpPr>
        <p:spPr>
          <a:xfrm>
            <a:off x="323850" y="1500188"/>
            <a:ext cx="8229600" cy="4799012"/>
          </a:xfrm>
        </p:spPr>
        <p:txBody>
          <a:bodyPr>
            <a:normAutofit lnSpcReduction="10000"/>
          </a:bodyPr>
          <a:lstStyle/>
          <a:p>
            <a:pPr eaLnBrk="1" hangingPunct="1">
              <a:lnSpc>
                <a:spcPct val="80000"/>
              </a:lnSpc>
            </a:pPr>
            <a:r>
              <a:rPr lang="ru-RU" sz="1800" smtClean="0">
                <a:latin typeface="Times New Roman" pitchFamily="18" charset="0"/>
                <a:cs typeface="Times New Roman" pitchFamily="18" charset="0"/>
              </a:rPr>
              <a:t>Первые признаки внимания – на 2-3 неделе жизни в виде слухового и зрительного сосредоточения.</a:t>
            </a:r>
          </a:p>
          <a:p>
            <a:pPr eaLnBrk="1" hangingPunct="1">
              <a:lnSpc>
                <a:spcPct val="80000"/>
              </a:lnSpc>
            </a:pPr>
            <a:endParaRPr lang="ru-RU" sz="1800" smtClean="0">
              <a:latin typeface="Times New Roman" pitchFamily="18" charset="0"/>
              <a:cs typeface="Times New Roman" pitchFamily="18" charset="0"/>
            </a:endParaRPr>
          </a:p>
          <a:p>
            <a:pPr eaLnBrk="1" hangingPunct="1">
              <a:lnSpc>
                <a:spcPct val="80000"/>
              </a:lnSpc>
            </a:pPr>
            <a:r>
              <a:rPr lang="ru-RU" sz="1800" smtClean="0">
                <a:latin typeface="Times New Roman" pitchFamily="18" charset="0"/>
                <a:cs typeface="Times New Roman" pitchFamily="18" charset="0"/>
              </a:rPr>
              <a:t>В</a:t>
            </a:r>
            <a:r>
              <a:rPr lang="en-US" sz="1800" smtClean="0">
                <a:latin typeface="Times New Roman" pitchFamily="18" charset="0"/>
                <a:cs typeface="Times New Roman" pitchFamily="18" charset="0"/>
              </a:rPr>
              <a:t> </a:t>
            </a:r>
            <a:r>
              <a:rPr lang="ru-RU" sz="1800" smtClean="0">
                <a:latin typeface="Times New Roman" pitchFamily="18" charset="0"/>
                <a:cs typeface="Times New Roman" pitchFamily="18" charset="0"/>
              </a:rPr>
              <a:t>начале дошкольного возраста внимание ребенка отражает его интерес к окружающим предметам и выполняемым с ними действиям. Ребенок сосредоточен до тех пор, пока не угаснет интерес. Появление нового предмета вызывает переключение внимания.</a:t>
            </a:r>
          </a:p>
          <a:p>
            <a:pPr eaLnBrk="1" hangingPunct="1">
              <a:lnSpc>
                <a:spcPct val="80000"/>
              </a:lnSpc>
            </a:pPr>
            <a:endParaRPr lang="ru-RU" sz="1800" smtClean="0">
              <a:latin typeface="Times New Roman" pitchFamily="18" charset="0"/>
              <a:cs typeface="Times New Roman" pitchFamily="18" charset="0"/>
            </a:endParaRPr>
          </a:p>
          <a:p>
            <a:pPr eaLnBrk="1" hangingPunct="1">
              <a:lnSpc>
                <a:spcPct val="80000"/>
              </a:lnSpc>
            </a:pPr>
            <a:r>
              <a:rPr lang="ru-RU" sz="1800" smtClean="0">
                <a:latin typeface="Times New Roman" pitchFamily="18" charset="0"/>
                <a:cs typeface="Times New Roman" pitchFamily="18" charset="0"/>
              </a:rPr>
              <a:t>Младшие дошкольники могут играть в одну и ту же игру – 25-30 минут.</a:t>
            </a:r>
          </a:p>
          <a:p>
            <a:pPr eaLnBrk="1" hangingPunct="1">
              <a:lnSpc>
                <a:spcPct val="80000"/>
              </a:lnSpc>
            </a:pPr>
            <a:endParaRPr lang="ru-RU" sz="1800" smtClean="0">
              <a:latin typeface="Times New Roman" pitchFamily="18" charset="0"/>
              <a:cs typeface="Times New Roman" pitchFamily="18" charset="0"/>
            </a:endParaRPr>
          </a:p>
          <a:p>
            <a:pPr eaLnBrk="1" hangingPunct="1">
              <a:lnSpc>
                <a:spcPct val="80000"/>
              </a:lnSpc>
            </a:pPr>
            <a:r>
              <a:rPr lang="ru-RU" sz="1800" smtClean="0">
                <a:latin typeface="Times New Roman" pitchFamily="18" charset="0"/>
                <a:cs typeface="Times New Roman" pitchFamily="18" charset="0"/>
              </a:rPr>
              <a:t>Старшие дошкольники – до 1-1,5 часов.</a:t>
            </a:r>
          </a:p>
          <a:p>
            <a:pPr eaLnBrk="1" hangingPunct="1">
              <a:lnSpc>
                <a:spcPct val="80000"/>
              </a:lnSpc>
            </a:pPr>
            <a:endParaRPr lang="ru-RU" sz="1800" smtClean="0">
              <a:latin typeface="Times New Roman" pitchFamily="18" charset="0"/>
              <a:cs typeface="Times New Roman" pitchFamily="18" charset="0"/>
            </a:endParaRPr>
          </a:p>
          <a:p>
            <a:pPr eaLnBrk="1" hangingPunct="1">
              <a:lnSpc>
                <a:spcPct val="80000"/>
              </a:lnSpc>
            </a:pPr>
            <a:r>
              <a:rPr lang="ru-RU" sz="1800" smtClean="0">
                <a:latin typeface="Times New Roman" pitchFamily="18" charset="0"/>
                <a:cs typeface="Times New Roman" pitchFamily="18" charset="0"/>
              </a:rPr>
              <a:t>Дети 4-6 лет начинают овладевать произвольным вниманием.</a:t>
            </a:r>
          </a:p>
          <a:p>
            <a:pPr eaLnBrk="1" hangingPunct="1">
              <a:lnSpc>
                <a:spcPct val="80000"/>
              </a:lnSpc>
            </a:pPr>
            <a:endParaRPr lang="ru-RU" sz="1800" smtClean="0">
              <a:latin typeface="Times New Roman" pitchFamily="18" charset="0"/>
              <a:cs typeface="Times New Roman" pitchFamily="18" charset="0"/>
            </a:endParaRPr>
          </a:p>
          <a:p>
            <a:pPr eaLnBrk="1" hangingPunct="1">
              <a:lnSpc>
                <a:spcPct val="80000"/>
              </a:lnSpc>
            </a:pPr>
            <a:r>
              <a:rPr lang="ru-RU" sz="1800" smtClean="0">
                <a:latin typeface="Times New Roman" pitchFamily="18" charset="0"/>
                <a:cs typeface="Times New Roman" pitchFamily="18" charset="0"/>
              </a:rPr>
              <a:t>Непроизвольное внимание – преобладающее на протяжении всего </a:t>
            </a:r>
          </a:p>
          <a:p>
            <a:pPr eaLnBrk="1" hangingPunct="1">
              <a:lnSpc>
                <a:spcPct val="80000"/>
              </a:lnSpc>
              <a:buFontTx/>
              <a:buNone/>
            </a:pPr>
            <a:r>
              <a:rPr lang="ru-RU" sz="1800" smtClean="0">
                <a:latin typeface="Times New Roman" pitchFamily="18" charset="0"/>
                <a:cs typeface="Times New Roman" pitchFamily="18" charset="0"/>
              </a:rPr>
              <a:t>      дошкольного детства.</a:t>
            </a:r>
          </a:p>
          <a:p>
            <a:pPr eaLnBrk="1" hangingPunct="1">
              <a:lnSpc>
                <a:spcPct val="80000"/>
              </a:lnSpc>
            </a:pPr>
            <a:endParaRPr lang="ru-RU" sz="1800" smtClean="0">
              <a:latin typeface="Times New Roman" pitchFamily="18" charset="0"/>
              <a:cs typeface="Times New Roman" pitchFamily="18" charset="0"/>
            </a:endParaRPr>
          </a:p>
          <a:p>
            <a:pPr eaLnBrk="1" hangingPunct="1">
              <a:lnSpc>
                <a:spcPct val="80000"/>
              </a:lnSpc>
            </a:pPr>
            <a:r>
              <a:rPr lang="ru-RU" sz="1800" smtClean="0">
                <a:latin typeface="Times New Roman" pitchFamily="18" charset="0"/>
                <a:cs typeface="Times New Roman" pitchFamily="18" charset="0"/>
              </a:rPr>
              <a:t>Поддерживать внимание на достаточно высоком уровне позволяет использование элементов игры, частая смена форм деятельности, занятия продуктивными видами деятельности.</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Внимание</a:t>
            </a:r>
            <a:r>
              <a:rPr lang="ru-RU" dirty="0" smtClean="0"/>
              <a:t> младшего школьника</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еще в значительной степени непроизвольное, но все большее значение приобретает произвольное.</a:t>
            </a:r>
          </a:p>
          <a:p>
            <a:r>
              <a:rPr lang="ru-RU" dirty="0" smtClean="0"/>
              <a:t>Ученик может сосредоточиться на том, что говорит учитель, показывает в учебнике, на доске только на время, устойчивость  внимания незначительная.</a:t>
            </a:r>
          </a:p>
          <a:p>
            <a:r>
              <a:rPr lang="ru-RU" dirty="0" smtClean="0"/>
              <a:t>И поэтому учитель должен опираться на непроизвольное внимание ученика, используя значительное количество наглядности.</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0"/>
            <a:ext cx="8229600" cy="1143000"/>
          </a:xfrm>
        </p:spPr>
        <p:txBody>
          <a:bodyPr/>
          <a:lstStyle/>
          <a:p>
            <a:pPr eaLnBrk="1" hangingPunct="1"/>
            <a:r>
              <a:rPr lang="ru-RU" sz="4000" smtClean="0"/>
              <a:t>ПАМЯТЬ</a:t>
            </a:r>
          </a:p>
        </p:txBody>
      </p:sp>
      <p:sp>
        <p:nvSpPr>
          <p:cNvPr id="11267" name="Rectangle 3"/>
          <p:cNvSpPr>
            <a:spLocks noGrp="1" noChangeArrowheads="1"/>
          </p:cNvSpPr>
          <p:nvPr>
            <p:ph type="body" idx="1"/>
          </p:nvPr>
        </p:nvSpPr>
        <p:spPr>
          <a:xfrm>
            <a:off x="539750" y="908050"/>
            <a:ext cx="8229600" cy="4525963"/>
          </a:xfrm>
        </p:spPr>
        <p:txBody>
          <a:bodyPr/>
          <a:lstStyle/>
          <a:p>
            <a:pPr eaLnBrk="1" hangingPunct="1"/>
            <a:r>
              <a:rPr lang="ru-RU" sz="1600" b="1" u="sng" smtClean="0">
                <a:latin typeface="Times New Roman" pitchFamily="18" charset="0"/>
                <a:cs typeface="Times New Roman" pitchFamily="18" charset="0"/>
              </a:rPr>
              <a:t>Память </a:t>
            </a:r>
            <a:r>
              <a:rPr lang="ru-RU" sz="1600" smtClean="0">
                <a:latin typeface="Times New Roman" pitchFamily="18" charset="0"/>
                <a:cs typeface="Times New Roman" pitchFamily="18" charset="0"/>
              </a:rPr>
              <a:t>– это сложный психический процесс, определяющийся как запечатление, сохранение, узнавание и воспроизведение индивидом его опыта.</a:t>
            </a:r>
          </a:p>
          <a:p>
            <a:pPr eaLnBrk="1" hangingPunct="1"/>
            <a:endParaRPr lang="ru-RU" sz="1400" smtClean="0"/>
          </a:p>
        </p:txBody>
      </p:sp>
      <p:sp>
        <p:nvSpPr>
          <p:cNvPr id="11268" name="Rectangle 4"/>
          <p:cNvSpPr>
            <a:spLocks noChangeArrowheads="1"/>
          </p:cNvSpPr>
          <p:nvPr/>
        </p:nvSpPr>
        <p:spPr bwMode="auto">
          <a:xfrm>
            <a:off x="3071802" y="1857364"/>
            <a:ext cx="2808287" cy="504825"/>
          </a:xfrm>
          <a:prstGeom prst="rect">
            <a:avLst/>
          </a:prstGeom>
          <a:solidFill>
            <a:schemeClr val="accent1"/>
          </a:solidFill>
          <a:ln w="9525">
            <a:solidFill>
              <a:schemeClr val="tx1"/>
            </a:solidFill>
            <a:miter lim="800000"/>
            <a:headEnd/>
            <a:tailEnd/>
          </a:ln>
        </p:spPr>
        <p:txBody>
          <a:bodyPr wrap="none" anchor="ctr"/>
          <a:lstStyle/>
          <a:p>
            <a:pPr algn="ctr"/>
            <a:r>
              <a:rPr lang="ru-RU" b="1" dirty="0">
                <a:solidFill>
                  <a:schemeClr val="bg1"/>
                </a:solidFill>
              </a:rPr>
              <a:t>ВИДЫ ПАМЯТИ</a:t>
            </a:r>
          </a:p>
        </p:txBody>
      </p:sp>
      <p:sp>
        <p:nvSpPr>
          <p:cNvPr id="11269" name="Rectangle 6"/>
          <p:cNvSpPr>
            <a:spLocks noChangeArrowheads="1"/>
          </p:cNvSpPr>
          <p:nvPr/>
        </p:nvSpPr>
        <p:spPr bwMode="auto">
          <a:xfrm>
            <a:off x="3563938" y="2708275"/>
            <a:ext cx="2016125" cy="2881313"/>
          </a:xfrm>
          <a:prstGeom prst="rect">
            <a:avLst/>
          </a:prstGeom>
          <a:solidFill>
            <a:schemeClr val="accent1"/>
          </a:solidFill>
          <a:ln w="9525">
            <a:solidFill>
              <a:schemeClr val="tx1"/>
            </a:solidFill>
            <a:miter lim="800000"/>
            <a:headEnd/>
            <a:tailEnd/>
          </a:ln>
        </p:spPr>
        <p:txBody>
          <a:bodyPr wrap="none" anchor="ctr"/>
          <a:lstStyle/>
          <a:p>
            <a:pPr algn="ctr"/>
            <a:endParaRPr lang="ru-RU"/>
          </a:p>
        </p:txBody>
      </p:sp>
      <p:sp>
        <p:nvSpPr>
          <p:cNvPr id="11270" name="Rectangle 7"/>
          <p:cNvSpPr>
            <a:spLocks noChangeArrowheads="1"/>
          </p:cNvSpPr>
          <p:nvPr/>
        </p:nvSpPr>
        <p:spPr bwMode="auto">
          <a:xfrm>
            <a:off x="6011862" y="2708275"/>
            <a:ext cx="1917723" cy="2881313"/>
          </a:xfrm>
          <a:prstGeom prst="rect">
            <a:avLst/>
          </a:prstGeom>
          <a:solidFill>
            <a:schemeClr val="accent1"/>
          </a:solidFill>
          <a:ln w="9525">
            <a:solidFill>
              <a:schemeClr val="tx1"/>
            </a:solidFill>
            <a:miter lim="800000"/>
            <a:headEnd/>
            <a:tailEnd/>
          </a:ln>
        </p:spPr>
        <p:txBody>
          <a:bodyPr wrap="none" anchor="ctr"/>
          <a:lstStyle/>
          <a:p>
            <a:pPr algn="ctr"/>
            <a:endParaRPr lang="ru-RU" sz="1000"/>
          </a:p>
        </p:txBody>
      </p:sp>
      <p:sp>
        <p:nvSpPr>
          <p:cNvPr id="11271" name="Rectangle 8"/>
          <p:cNvSpPr>
            <a:spLocks noChangeArrowheads="1"/>
          </p:cNvSpPr>
          <p:nvPr/>
        </p:nvSpPr>
        <p:spPr bwMode="auto">
          <a:xfrm>
            <a:off x="1214414" y="2714620"/>
            <a:ext cx="1928826" cy="2808288"/>
          </a:xfrm>
          <a:prstGeom prst="rect">
            <a:avLst/>
          </a:prstGeom>
          <a:solidFill>
            <a:schemeClr val="accent1"/>
          </a:solidFill>
          <a:ln w="9525">
            <a:solidFill>
              <a:schemeClr val="tx1"/>
            </a:solidFill>
            <a:miter lim="800000"/>
            <a:headEnd/>
            <a:tailEnd/>
          </a:ln>
        </p:spPr>
        <p:txBody>
          <a:bodyPr wrap="none" anchor="ctr"/>
          <a:lstStyle/>
          <a:p>
            <a:pPr algn="ctr"/>
            <a:endParaRPr lang="ru-RU" sz="1000" b="1"/>
          </a:p>
        </p:txBody>
      </p:sp>
      <p:sp>
        <p:nvSpPr>
          <p:cNvPr id="11272" name="Text Box 10"/>
          <p:cNvSpPr txBox="1">
            <a:spLocks noChangeArrowheads="1"/>
          </p:cNvSpPr>
          <p:nvPr/>
        </p:nvSpPr>
        <p:spPr bwMode="auto">
          <a:xfrm>
            <a:off x="2030413" y="4868863"/>
            <a:ext cx="320675" cy="160337"/>
          </a:xfrm>
          <a:prstGeom prst="rect">
            <a:avLst/>
          </a:prstGeom>
          <a:noFill/>
          <a:ln w="9525">
            <a:noFill/>
            <a:miter lim="800000"/>
            <a:headEnd/>
            <a:tailEnd/>
          </a:ln>
        </p:spPr>
        <p:txBody>
          <a:bodyPr wrap="none">
            <a:spAutoFit/>
          </a:bodyPr>
          <a:lstStyle/>
          <a:p>
            <a:r>
              <a:rPr lang="ru-RU" sz="800"/>
              <a:t>, </a:t>
            </a:r>
          </a:p>
        </p:txBody>
      </p:sp>
      <p:sp>
        <p:nvSpPr>
          <p:cNvPr id="11273" name="Line 13"/>
          <p:cNvSpPr>
            <a:spLocks noChangeShapeType="1"/>
          </p:cNvSpPr>
          <p:nvPr/>
        </p:nvSpPr>
        <p:spPr bwMode="auto">
          <a:xfrm flipH="1">
            <a:off x="2557463" y="2349500"/>
            <a:ext cx="1798637" cy="358775"/>
          </a:xfrm>
          <a:prstGeom prst="line">
            <a:avLst/>
          </a:prstGeom>
          <a:noFill/>
          <a:ln w="9525">
            <a:solidFill>
              <a:schemeClr val="tx1"/>
            </a:solidFill>
            <a:round/>
            <a:headEnd/>
            <a:tailEnd type="triangle" w="med" len="med"/>
          </a:ln>
        </p:spPr>
        <p:txBody>
          <a:bodyPr/>
          <a:lstStyle/>
          <a:p>
            <a:endParaRPr lang="ru-RU"/>
          </a:p>
        </p:txBody>
      </p:sp>
      <p:sp>
        <p:nvSpPr>
          <p:cNvPr id="11274" name="Line 17"/>
          <p:cNvSpPr>
            <a:spLocks noChangeShapeType="1"/>
          </p:cNvSpPr>
          <p:nvPr/>
        </p:nvSpPr>
        <p:spPr bwMode="auto">
          <a:xfrm>
            <a:off x="4787900" y="2349500"/>
            <a:ext cx="1801813" cy="358775"/>
          </a:xfrm>
          <a:prstGeom prst="line">
            <a:avLst/>
          </a:prstGeom>
          <a:noFill/>
          <a:ln w="9525">
            <a:solidFill>
              <a:schemeClr val="tx1"/>
            </a:solidFill>
            <a:round/>
            <a:headEnd/>
            <a:tailEnd type="triangle" w="med" len="med"/>
          </a:ln>
        </p:spPr>
        <p:txBody>
          <a:bodyPr/>
          <a:lstStyle/>
          <a:p>
            <a:endParaRPr lang="ru-RU"/>
          </a:p>
        </p:txBody>
      </p:sp>
      <p:sp>
        <p:nvSpPr>
          <p:cNvPr id="11275" name="Line 18"/>
          <p:cNvSpPr>
            <a:spLocks noChangeShapeType="1"/>
          </p:cNvSpPr>
          <p:nvPr/>
        </p:nvSpPr>
        <p:spPr bwMode="auto">
          <a:xfrm>
            <a:off x="4572000" y="2349500"/>
            <a:ext cx="0" cy="215900"/>
          </a:xfrm>
          <a:prstGeom prst="line">
            <a:avLst/>
          </a:prstGeom>
          <a:noFill/>
          <a:ln w="9525">
            <a:solidFill>
              <a:schemeClr val="tx1"/>
            </a:solidFill>
            <a:round/>
            <a:headEnd/>
            <a:tailEnd type="triangle" w="med" len="med"/>
          </a:ln>
        </p:spPr>
        <p:txBody>
          <a:bodyPr/>
          <a:lstStyle/>
          <a:p>
            <a:endParaRPr lang="ru-RU"/>
          </a:p>
        </p:txBody>
      </p:sp>
      <p:sp>
        <p:nvSpPr>
          <p:cNvPr id="11276" name="Text Box 21"/>
          <p:cNvSpPr txBox="1">
            <a:spLocks noChangeArrowheads="1"/>
          </p:cNvSpPr>
          <p:nvPr/>
        </p:nvSpPr>
        <p:spPr bwMode="auto">
          <a:xfrm>
            <a:off x="3563938" y="2695575"/>
            <a:ext cx="1871662" cy="1815882"/>
          </a:xfrm>
          <a:prstGeom prst="rect">
            <a:avLst/>
          </a:prstGeom>
          <a:noFill/>
          <a:ln w="9525">
            <a:noFill/>
            <a:miter lim="800000"/>
            <a:headEnd/>
            <a:tailEnd/>
          </a:ln>
        </p:spPr>
        <p:txBody>
          <a:bodyPr>
            <a:spAutoFit/>
          </a:bodyPr>
          <a:lstStyle/>
          <a:p>
            <a:pPr marL="342900" indent="-342900" algn="ctr"/>
            <a:r>
              <a:rPr lang="ru-RU" sz="1400" u="sng" dirty="0">
                <a:solidFill>
                  <a:schemeClr val="bg1"/>
                </a:solidFill>
              </a:rPr>
              <a:t>ПО</a:t>
            </a:r>
          </a:p>
          <a:p>
            <a:pPr marL="342900" indent="-342900" algn="ctr"/>
            <a:r>
              <a:rPr lang="ru-RU" sz="1400" u="sng" dirty="0" smtClean="0">
                <a:solidFill>
                  <a:schemeClr val="bg1"/>
                </a:solidFill>
              </a:rPr>
              <a:t>ПРОДОЛЖИТЕЛЬНОСТИ СОХРАНЕНИЯ </a:t>
            </a:r>
            <a:endParaRPr lang="ru-RU" sz="1400" u="sng" dirty="0">
              <a:solidFill>
                <a:schemeClr val="bg1"/>
              </a:solidFill>
            </a:endParaRPr>
          </a:p>
          <a:p>
            <a:pPr marL="342900" indent="-342900" algn="ctr"/>
            <a:r>
              <a:rPr lang="ru-RU" sz="1400" u="sng" dirty="0">
                <a:solidFill>
                  <a:schemeClr val="bg1"/>
                </a:solidFill>
              </a:rPr>
              <a:t>МАТЕРИАЛА</a:t>
            </a:r>
          </a:p>
          <a:p>
            <a:pPr marL="342900" indent="-342900" algn="ctr"/>
            <a:endParaRPr lang="ru-RU" sz="1400" u="sng" dirty="0">
              <a:solidFill>
                <a:schemeClr val="bg1"/>
              </a:solidFill>
            </a:endParaRPr>
          </a:p>
          <a:p>
            <a:pPr marL="342900" indent="-342900"/>
            <a:r>
              <a:rPr lang="ru-RU" sz="1400" dirty="0">
                <a:solidFill>
                  <a:schemeClr val="bg1"/>
                </a:solidFill>
              </a:rPr>
              <a:t>1. КРАТКОВРЕМЕННАЯ</a:t>
            </a:r>
          </a:p>
          <a:p>
            <a:pPr marL="342900" indent="-342900"/>
            <a:r>
              <a:rPr lang="ru-RU" sz="1400" dirty="0">
                <a:solidFill>
                  <a:schemeClr val="bg1"/>
                </a:solidFill>
              </a:rPr>
              <a:t>2. ДОЛГОВРЕМЕННАЯ</a:t>
            </a:r>
          </a:p>
          <a:p>
            <a:pPr marL="342900" indent="-342900"/>
            <a:r>
              <a:rPr lang="ru-RU" sz="1400" dirty="0">
                <a:solidFill>
                  <a:schemeClr val="bg1"/>
                </a:solidFill>
              </a:rPr>
              <a:t>3. ОПЕРАТИВНАЯ</a:t>
            </a:r>
          </a:p>
        </p:txBody>
      </p:sp>
      <p:sp>
        <p:nvSpPr>
          <p:cNvPr id="11277" name="Text Box 22"/>
          <p:cNvSpPr txBox="1">
            <a:spLocks noChangeArrowheads="1"/>
          </p:cNvSpPr>
          <p:nvPr/>
        </p:nvSpPr>
        <p:spPr bwMode="auto">
          <a:xfrm>
            <a:off x="1142976" y="2714620"/>
            <a:ext cx="2240091" cy="3277820"/>
          </a:xfrm>
          <a:prstGeom prst="rect">
            <a:avLst/>
          </a:prstGeom>
          <a:noFill/>
          <a:ln w="9525">
            <a:noFill/>
            <a:miter lim="800000"/>
            <a:headEnd/>
            <a:tailEnd/>
          </a:ln>
        </p:spPr>
        <p:txBody>
          <a:bodyPr wrap="square">
            <a:spAutoFit/>
          </a:bodyPr>
          <a:lstStyle/>
          <a:p>
            <a:pPr marL="342900" indent="-342900"/>
            <a:r>
              <a:rPr lang="ru-RU" sz="900" b="1" u="sng" dirty="0">
                <a:solidFill>
                  <a:srgbClr val="6A0E0C"/>
                </a:solidFill>
              </a:rPr>
              <a:t> </a:t>
            </a:r>
            <a:r>
              <a:rPr lang="ru-RU" sz="1200" b="1" u="sng" dirty="0">
                <a:solidFill>
                  <a:schemeClr val="bg1"/>
                </a:solidFill>
              </a:rPr>
              <a:t>ПО </a:t>
            </a:r>
          </a:p>
          <a:p>
            <a:pPr marL="342900" indent="-342900"/>
            <a:r>
              <a:rPr lang="ru-RU" sz="1200" b="1" u="sng" dirty="0">
                <a:solidFill>
                  <a:schemeClr val="bg1"/>
                </a:solidFill>
              </a:rPr>
              <a:t>СОДЕРЖАНИЮ </a:t>
            </a:r>
          </a:p>
          <a:p>
            <a:pPr marL="342900" indent="-342900"/>
            <a:r>
              <a:rPr lang="ru-RU" sz="1200" b="1" u="sng" dirty="0">
                <a:solidFill>
                  <a:schemeClr val="bg1"/>
                </a:solidFill>
              </a:rPr>
              <a:t>ПСИХИЧЕСКОЙ</a:t>
            </a:r>
          </a:p>
          <a:p>
            <a:pPr marL="342900" indent="-342900"/>
            <a:r>
              <a:rPr lang="ru-RU" sz="1200" b="1" u="sng" dirty="0">
                <a:solidFill>
                  <a:schemeClr val="bg1"/>
                </a:solidFill>
              </a:rPr>
              <a:t>АКТИВНОСТИ</a:t>
            </a:r>
          </a:p>
          <a:p>
            <a:pPr marL="342900" indent="-342900"/>
            <a:endParaRPr lang="ru-RU" sz="1200" b="1" dirty="0">
              <a:solidFill>
                <a:schemeClr val="bg1"/>
              </a:solidFill>
            </a:endParaRPr>
          </a:p>
          <a:p>
            <a:pPr marL="342900" indent="-342900"/>
            <a:r>
              <a:rPr lang="ru-RU" sz="1200" b="1" dirty="0">
                <a:solidFill>
                  <a:schemeClr val="bg1"/>
                </a:solidFill>
              </a:rPr>
              <a:t>1. ДВИГАТЕЛЬНАЯ</a:t>
            </a:r>
          </a:p>
          <a:p>
            <a:pPr marL="342900" indent="-342900"/>
            <a:r>
              <a:rPr lang="ru-RU" sz="1200" b="1" dirty="0">
                <a:solidFill>
                  <a:schemeClr val="bg1"/>
                </a:solidFill>
              </a:rPr>
              <a:t>2. ОБРАЗНАЯ</a:t>
            </a:r>
          </a:p>
          <a:p>
            <a:pPr marL="342900" indent="-342900"/>
            <a:r>
              <a:rPr lang="ru-RU" sz="1200" b="1" dirty="0">
                <a:solidFill>
                  <a:schemeClr val="bg1"/>
                </a:solidFill>
              </a:rPr>
              <a:t>1)ЗРИТЕЛЬНАЯ</a:t>
            </a:r>
          </a:p>
          <a:p>
            <a:pPr marL="342900" indent="-342900"/>
            <a:r>
              <a:rPr lang="ru-RU" sz="1200" b="1" dirty="0">
                <a:solidFill>
                  <a:schemeClr val="bg1"/>
                </a:solidFill>
              </a:rPr>
              <a:t>2) ОБОНЯТЕЛЬНАЯ</a:t>
            </a:r>
          </a:p>
          <a:p>
            <a:pPr marL="342900" indent="-342900"/>
            <a:r>
              <a:rPr lang="ru-RU" sz="1200" b="1" dirty="0">
                <a:solidFill>
                  <a:schemeClr val="bg1"/>
                </a:solidFill>
              </a:rPr>
              <a:t>3)СЛУХОВАЯ</a:t>
            </a:r>
          </a:p>
          <a:p>
            <a:pPr marL="342900" indent="-342900"/>
            <a:r>
              <a:rPr lang="ru-RU" sz="1200" b="1" dirty="0">
                <a:solidFill>
                  <a:schemeClr val="bg1"/>
                </a:solidFill>
              </a:rPr>
              <a:t>4) ВКУСОВАЯ</a:t>
            </a:r>
          </a:p>
          <a:p>
            <a:pPr marL="342900" indent="-342900"/>
            <a:r>
              <a:rPr lang="ru-RU" sz="1200" b="1" dirty="0">
                <a:solidFill>
                  <a:schemeClr val="bg1"/>
                </a:solidFill>
              </a:rPr>
              <a:t>5) ОСЯЗАТЕЛЬНАЯ</a:t>
            </a:r>
          </a:p>
          <a:p>
            <a:pPr marL="342900" indent="-342900"/>
            <a:r>
              <a:rPr lang="ru-RU" sz="1200" b="1" dirty="0">
                <a:solidFill>
                  <a:schemeClr val="bg1"/>
                </a:solidFill>
              </a:rPr>
              <a:t>3. ЭМОЦИОНАЛЬНАЯ</a:t>
            </a:r>
          </a:p>
          <a:p>
            <a:pPr marL="342900" indent="-342900"/>
            <a:r>
              <a:rPr lang="ru-RU" sz="1200" b="1" dirty="0">
                <a:solidFill>
                  <a:schemeClr val="bg1"/>
                </a:solidFill>
              </a:rPr>
              <a:t>4. СЛОВЕСНО-</a:t>
            </a:r>
          </a:p>
          <a:p>
            <a:pPr marL="342900" indent="-342900"/>
            <a:r>
              <a:rPr lang="ru-RU" sz="1200" b="1" dirty="0">
                <a:solidFill>
                  <a:schemeClr val="bg1"/>
                </a:solidFill>
              </a:rPr>
              <a:t>ЛОГИЧЕСКАЯ</a:t>
            </a:r>
          </a:p>
          <a:p>
            <a:pPr marL="342900" indent="-342900"/>
            <a:endParaRPr lang="ru-RU" sz="900" b="1" dirty="0">
              <a:solidFill>
                <a:srgbClr val="6A0E0C"/>
              </a:solidFill>
            </a:endParaRPr>
          </a:p>
          <a:p>
            <a:pPr marL="342900" indent="-342900">
              <a:buFontTx/>
              <a:buAutoNum type="arabicPeriod"/>
            </a:pPr>
            <a:endParaRPr lang="ru-RU" sz="900" b="1" dirty="0">
              <a:solidFill>
                <a:srgbClr val="6A0E0C"/>
              </a:solidFill>
            </a:endParaRPr>
          </a:p>
          <a:p>
            <a:pPr marL="342900" indent="-342900"/>
            <a:endParaRPr lang="ru-RU" sz="900" b="1" dirty="0">
              <a:solidFill>
                <a:srgbClr val="6A0E0C"/>
              </a:solidFill>
            </a:endParaRPr>
          </a:p>
        </p:txBody>
      </p:sp>
      <p:sp>
        <p:nvSpPr>
          <p:cNvPr id="11278" name="Text Box 24"/>
          <p:cNvSpPr txBox="1">
            <a:spLocks noChangeArrowheads="1"/>
          </p:cNvSpPr>
          <p:nvPr/>
        </p:nvSpPr>
        <p:spPr bwMode="auto">
          <a:xfrm>
            <a:off x="6157913" y="2781300"/>
            <a:ext cx="1703387" cy="1200329"/>
          </a:xfrm>
          <a:prstGeom prst="rect">
            <a:avLst/>
          </a:prstGeom>
          <a:noFill/>
          <a:ln w="9525">
            <a:noFill/>
            <a:miter lim="800000"/>
            <a:headEnd/>
            <a:tailEnd/>
          </a:ln>
        </p:spPr>
        <p:txBody>
          <a:bodyPr>
            <a:spAutoFit/>
          </a:bodyPr>
          <a:lstStyle/>
          <a:p>
            <a:pPr marL="342900" indent="-342900"/>
            <a:r>
              <a:rPr lang="ru-RU" sz="1200" b="1" u="sng" dirty="0">
                <a:solidFill>
                  <a:schemeClr val="bg1"/>
                </a:solidFill>
              </a:rPr>
              <a:t>ПО СТЕПЕНИ </a:t>
            </a:r>
          </a:p>
          <a:p>
            <a:pPr marL="342900" indent="-342900"/>
            <a:r>
              <a:rPr lang="ru-RU" sz="1200" b="1" u="sng" dirty="0">
                <a:solidFill>
                  <a:schemeClr val="bg1"/>
                </a:solidFill>
              </a:rPr>
              <a:t>ВОЛЕВОЙ</a:t>
            </a:r>
          </a:p>
          <a:p>
            <a:pPr marL="342900" indent="-342900"/>
            <a:r>
              <a:rPr lang="ru-RU" sz="1200" b="1" u="sng" dirty="0">
                <a:solidFill>
                  <a:schemeClr val="bg1"/>
                </a:solidFill>
              </a:rPr>
              <a:t> РЕГУЛЯЦИИ</a:t>
            </a:r>
          </a:p>
          <a:p>
            <a:pPr marL="342900" indent="-342900"/>
            <a:endParaRPr lang="ru-RU" sz="1200" b="1" dirty="0">
              <a:solidFill>
                <a:schemeClr val="bg1"/>
              </a:solidFill>
            </a:endParaRPr>
          </a:p>
          <a:p>
            <a:pPr marL="342900" indent="-342900"/>
            <a:r>
              <a:rPr lang="ru-RU" sz="1200" b="1" dirty="0">
                <a:solidFill>
                  <a:schemeClr val="bg1"/>
                </a:solidFill>
              </a:rPr>
              <a:t>1. НЕПРОИЗВОЛЬНАЯ</a:t>
            </a:r>
          </a:p>
          <a:p>
            <a:pPr marL="342900" indent="-342900"/>
            <a:r>
              <a:rPr lang="ru-RU" sz="1200" b="1" dirty="0">
                <a:solidFill>
                  <a:schemeClr val="bg1"/>
                </a:solidFill>
              </a:rPr>
              <a:t>2. ПРОИЗВОЛЬНАЯ</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ru-RU" sz="3200" b="1" smtClean="0"/>
              <a:t>ВОЗРАСТНЫЕ</a:t>
            </a:r>
            <a:r>
              <a:rPr lang="ru-RU" sz="3200" smtClean="0"/>
              <a:t> </a:t>
            </a:r>
            <a:r>
              <a:rPr lang="ru-RU" sz="3200" b="1" smtClean="0"/>
              <a:t>ОСОБЕННОСТИ ПАМЯТИ У ДОШКОЛЬНИКОВ</a:t>
            </a:r>
          </a:p>
        </p:txBody>
      </p:sp>
      <p:sp>
        <p:nvSpPr>
          <p:cNvPr id="12291" name="Rectangle 3"/>
          <p:cNvSpPr>
            <a:spLocks noGrp="1" noChangeArrowheads="1"/>
          </p:cNvSpPr>
          <p:nvPr>
            <p:ph type="body" idx="1"/>
          </p:nvPr>
        </p:nvSpPr>
        <p:spPr>
          <a:xfrm>
            <a:off x="468313" y="1268413"/>
            <a:ext cx="8229600" cy="4968875"/>
          </a:xfrm>
        </p:spPr>
        <p:txBody>
          <a:bodyPr>
            <a:normAutofit lnSpcReduction="10000"/>
          </a:bodyPr>
          <a:lstStyle/>
          <a:p>
            <a:pPr eaLnBrk="1" hangingPunct="1">
              <a:lnSpc>
                <a:spcPct val="80000"/>
              </a:lnSpc>
            </a:pPr>
            <a:endParaRPr lang="en-US" sz="1400" smtClean="0"/>
          </a:p>
          <a:p>
            <a:pPr eaLnBrk="1" hangingPunct="1">
              <a:lnSpc>
                <a:spcPct val="80000"/>
              </a:lnSpc>
            </a:pPr>
            <a:r>
              <a:rPr lang="ru-RU" sz="1600" smtClean="0">
                <a:latin typeface="Times New Roman" pitchFamily="18" charset="0"/>
                <a:cs typeface="Times New Roman" pitchFamily="18" charset="0"/>
              </a:rPr>
              <a:t>Узнавание – первый процесс памяти, появляющийся у ребенка.</a:t>
            </a:r>
          </a:p>
          <a:p>
            <a:pPr eaLnBrk="1" hangingPunct="1">
              <a:lnSpc>
                <a:spcPct val="80000"/>
              </a:lnSpc>
            </a:pPr>
            <a:endParaRPr lang="ru-RU" sz="1600" smtClean="0">
              <a:latin typeface="Times New Roman" pitchFamily="18" charset="0"/>
              <a:cs typeface="Times New Roman" pitchFamily="18" charset="0"/>
            </a:endParaRPr>
          </a:p>
          <a:p>
            <a:pPr eaLnBrk="1" hangingPunct="1">
              <a:lnSpc>
                <a:spcPct val="80000"/>
              </a:lnSpc>
            </a:pPr>
            <a:r>
              <a:rPr lang="ru-RU" sz="1600" smtClean="0">
                <a:latin typeface="Times New Roman" pitchFamily="18" charset="0"/>
                <a:cs typeface="Times New Roman" pitchFamily="18" charset="0"/>
              </a:rPr>
              <a:t>После 8 месяцев формируется воспроизведение – восстановление в памяти образа.</a:t>
            </a:r>
          </a:p>
          <a:p>
            <a:pPr eaLnBrk="1" hangingPunct="1">
              <a:lnSpc>
                <a:spcPct val="80000"/>
              </a:lnSpc>
            </a:pPr>
            <a:endParaRPr lang="ru-RU" sz="1600" smtClean="0">
              <a:latin typeface="Times New Roman" pitchFamily="18" charset="0"/>
              <a:cs typeface="Times New Roman" pitchFamily="18" charset="0"/>
            </a:endParaRPr>
          </a:p>
          <a:p>
            <a:pPr eaLnBrk="1" hangingPunct="1">
              <a:lnSpc>
                <a:spcPct val="80000"/>
              </a:lnSpc>
            </a:pPr>
            <a:r>
              <a:rPr lang="ru-RU" sz="1600" smtClean="0">
                <a:latin typeface="Times New Roman" pitchFamily="18" charset="0"/>
                <a:cs typeface="Times New Roman" pitchFamily="18" charset="0"/>
              </a:rPr>
              <a:t>К дошкольному возрасту память становится доминирующей функцией.</a:t>
            </a:r>
          </a:p>
          <a:p>
            <a:pPr eaLnBrk="1" hangingPunct="1">
              <a:lnSpc>
                <a:spcPct val="80000"/>
              </a:lnSpc>
            </a:pPr>
            <a:endParaRPr lang="ru-RU" sz="1600" smtClean="0">
              <a:latin typeface="Times New Roman" pitchFamily="18" charset="0"/>
              <a:cs typeface="Times New Roman" pitchFamily="18" charset="0"/>
            </a:endParaRPr>
          </a:p>
          <a:p>
            <a:pPr eaLnBrk="1" hangingPunct="1">
              <a:lnSpc>
                <a:spcPct val="80000"/>
              </a:lnSpc>
            </a:pPr>
            <a:r>
              <a:rPr lang="ru-RU" sz="1600" smtClean="0">
                <a:latin typeface="Times New Roman" pitchFamily="18" charset="0"/>
                <a:cs typeface="Times New Roman" pitchFamily="18" charset="0"/>
              </a:rPr>
              <a:t>Память младшего дошкольника непроизвольна. Ребенок не ставит перед собой цели что-то запомнить и не прилагает никаких усилий для запоминания. В его памяти запечатлеваются интересные, эмоциональные, красочные события и образы, а третий и четвертый год жизни становятся годами первых детских воспоминаний.</a:t>
            </a:r>
          </a:p>
          <a:p>
            <a:pPr eaLnBrk="1" hangingPunct="1">
              <a:lnSpc>
                <a:spcPct val="80000"/>
              </a:lnSpc>
            </a:pPr>
            <a:endParaRPr lang="ru-RU" sz="1600" smtClean="0">
              <a:latin typeface="Times New Roman" pitchFamily="18" charset="0"/>
              <a:cs typeface="Times New Roman" pitchFamily="18" charset="0"/>
            </a:endParaRPr>
          </a:p>
          <a:p>
            <a:pPr eaLnBrk="1" hangingPunct="1">
              <a:lnSpc>
                <a:spcPct val="80000"/>
              </a:lnSpc>
            </a:pPr>
            <a:r>
              <a:rPr lang="ru-RU" sz="1600" smtClean="0">
                <a:latin typeface="Times New Roman" pitchFamily="18" charset="0"/>
                <a:cs typeface="Times New Roman" pitchFamily="18" charset="0"/>
              </a:rPr>
              <a:t>В 4-5 лет начинает формироваться произвольная память, однако целенаправленное запоминание и припоминание появляется только эпизодически и зависит от вида деятельности.</a:t>
            </a:r>
          </a:p>
          <a:p>
            <a:pPr eaLnBrk="1" hangingPunct="1">
              <a:lnSpc>
                <a:spcPct val="80000"/>
              </a:lnSpc>
            </a:pPr>
            <a:endParaRPr lang="ru-RU" sz="1600" smtClean="0">
              <a:latin typeface="Times New Roman" pitchFamily="18" charset="0"/>
              <a:cs typeface="Times New Roman" pitchFamily="18" charset="0"/>
            </a:endParaRPr>
          </a:p>
          <a:p>
            <a:pPr eaLnBrk="1" hangingPunct="1">
              <a:lnSpc>
                <a:spcPct val="80000"/>
              </a:lnSpc>
            </a:pPr>
            <a:r>
              <a:rPr lang="ru-RU" sz="1600" smtClean="0">
                <a:latin typeface="Times New Roman" pitchFamily="18" charset="0"/>
                <a:cs typeface="Times New Roman" pitchFamily="18" charset="0"/>
              </a:rPr>
              <a:t>Наиболее благоприятными условиями для формирование произвольной памяти являются игровая деятельность и поручения взрослого.</a:t>
            </a:r>
          </a:p>
          <a:p>
            <a:pPr eaLnBrk="1" hangingPunct="1">
              <a:lnSpc>
                <a:spcPct val="80000"/>
              </a:lnSpc>
            </a:pPr>
            <a:endParaRPr lang="ru-RU" sz="1600" smtClean="0">
              <a:latin typeface="Times New Roman" pitchFamily="18" charset="0"/>
              <a:cs typeface="Times New Roman" pitchFamily="18" charset="0"/>
            </a:endParaRPr>
          </a:p>
          <a:p>
            <a:pPr eaLnBrk="1" hangingPunct="1">
              <a:lnSpc>
                <a:spcPct val="80000"/>
              </a:lnSpc>
            </a:pPr>
            <a:r>
              <a:rPr lang="ru-RU" sz="1600" smtClean="0">
                <a:latin typeface="Times New Roman" pitchFamily="18" charset="0"/>
                <a:cs typeface="Times New Roman" pitchFamily="18" charset="0"/>
              </a:rPr>
              <a:t>6-7 лет – высокий уровень двигательной памяти. Дети осваивают сложные движения, выполняют их быстро, точно. Многие дети начинают заниматься гимнастикой, акробатикой, фигурным катанием, танцами.</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en-US" sz="2700" b="1" dirty="0" smtClean="0"/>
              <a:t/>
            </a:r>
            <a:br>
              <a:rPr lang="en-US" sz="2700" b="1" dirty="0" smtClean="0"/>
            </a:br>
            <a:r>
              <a:rPr lang="ru-RU" sz="2700" b="1" dirty="0" smtClean="0"/>
              <a:t>Нормативная база внедрения ФГОС ОВЗ</a:t>
            </a:r>
            <a:r>
              <a:rPr lang="ru-RU" dirty="0" smtClean="0"/>
              <a:t/>
            </a:r>
            <a:br>
              <a:rPr lang="ru-RU" dirty="0" smtClean="0"/>
            </a:br>
            <a:endParaRPr lang="ru-RU" dirty="0"/>
          </a:p>
        </p:txBody>
      </p:sp>
      <p:sp>
        <p:nvSpPr>
          <p:cNvPr id="3" name="Содержимое 2"/>
          <p:cNvSpPr>
            <a:spLocks noGrp="1"/>
          </p:cNvSpPr>
          <p:nvPr>
            <p:ph idx="1"/>
          </p:nvPr>
        </p:nvSpPr>
        <p:spPr>
          <a:xfrm>
            <a:off x="457200" y="1142984"/>
            <a:ext cx="8229600" cy="5286412"/>
          </a:xfrm>
        </p:spPr>
        <p:txBody>
          <a:bodyPr>
            <a:normAutofit fontScale="47500" lnSpcReduction="20000"/>
          </a:bodyPr>
          <a:lstStyle/>
          <a:p>
            <a:pPr lvl="0"/>
            <a:r>
              <a:rPr lang="ru-RU" dirty="0" smtClean="0"/>
              <a:t>Письмо </a:t>
            </a:r>
            <a:r>
              <a:rPr lang="ru-RU" u="sng" dirty="0" smtClean="0"/>
              <a:t>Министерства образования и науки Российской Федерации от 18 апреля 2008 г "О создании условий для получения образования детьми с ограниченными возможностями здоровья и детьми-инвалидами"</a:t>
            </a:r>
            <a:endParaRPr lang="ru-RU" b="1" dirty="0" smtClean="0"/>
          </a:p>
          <a:p>
            <a:pPr lvl="0"/>
            <a:r>
              <a:rPr lang="ru-RU" dirty="0" smtClean="0"/>
              <a:t>Письмо Министерства образования и науки Российской Федерации  №ИР-535/07 от 07 июля 2013 «О коррекционном и инклюзивном образовании детей»</a:t>
            </a:r>
            <a:endParaRPr lang="ru-RU" b="1" dirty="0" smtClean="0"/>
          </a:p>
          <a:p>
            <a:pPr lvl="0"/>
            <a:r>
              <a:rPr lang="ru-RU" dirty="0" smtClean="0"/>
              <a:t>Положение о </a:t>
            </a:r>
            <a:r>
              <a:rPr lang="ru-RU" dirty="0" err="1" smtClean="0"/>
              <a:t>психолого-медико-педагогической</a:t>
            </a:r>
            <a:r>
              <a:rPr lang="ru-RU" dirty="0" smtClean="0"/>
              <a:t> комиссии (утверждено приказом Министерства образования и науки Российской Федерации от 20 сентября 2013 г. </a:t>
            </a:r>
            <a:r>
              <a:rPr lang="en-US" dirty="0" smtClean="0"/>
              <a:t>N</a:t>
            </a:r>
            <a:r>
              <a:rPr lang="ru-RU" dirty="0" smtClean="0"/>
              <a:t> 1082 г.)</a:t>
            </a:r>
            <a:endParaRPr lang="ru-RU" b="1" dirty="0" smtClean="0"/>
          </a:p>
          <a:p>
            <a:pPr lvl="0"/>
            <a:r>
              <a:rPr lang="ru-RU" u="sng" dirty="0" smtClean="0"/>
              <a:t>Федеральный государственный образовательный стандарт начального общего образования обучающихся с ограниченными возможностями здоровья (</a:t>
            </a:r>
            <a:r>
              <a:rPr lang="ru-RU" u="sng" dirty="0" err="1" smtClean="0"/>
              <a:t>утвежден</a:t>
            </a:r>
            <a:r>
              <a:rPr lang="ru-RU" u="sng" dirty="0" smtClean="0"/>
              <a:t> приказом </a:t>
            </a:r>
            <a:r>
              <a:rPr lang="ru-RU" u="sng" dirty="0" err="1" smtClean="0"/>
              <a:t>Минобрнауки</a:t>
            </a:r>
            <a:r>
              <a:rPr lang="ru-RU" u="sng" dirty="0" smtClean="0"/>
              <a:t> РФ от 19.12.2014 № 1598, зарегистрирован в Минюст России 3 февраля 2015 г № 35847), </a:t>
            </a:r>
            <a:endParaRPr lang="ru-RU" dirty="0" smtClean="0"/>
          </a:p>
          <a:p>
            <a:pPr lvl="0"/>
            <a:r>
              <a:rPr lang="ru-RU" u="sng" dirty="0" smtClean="0"/>
              <a:t>Федеральный государственный образовательный стандарт образования обучающихся с умственной отсталостью (интеллектуальными нарушениями) (утвержден приказом </a:t>
            </a:r>
            <a:r>
              <a:rPr lang="ru-RU" u="sng" dirty="0" err="1" smtClean="0"/>
              <a:t>Минобрнауки</a:t>
            </a:r>
            <a:r>
              <a:rPr lang="ru-RU" u="sng" dirty="0" smtClean="0"/>
              <a:t> РФ от 19.12.2014 № 1599, зарегистрирован в Минюст России 3 февраля 2015 г № 35850)</a:t>
            </a:r>
            <a:endParaRPr lang="ru-RU" dirty="0" smtClean="0"/>
          </a:p>
          <a:p>
            <a:pPr lvl="0"/>
            <a:r>
              <a:rPr lang="ru-RU" u="sng" dirty="0" smtClean="0"/>
              <a:t>Письмо министерства образования и науки РФ "Об организации работы по введению ФГОС образования обучающихся с ОВЗ" от 16 февраля 2015 № ВК-333/07</a:t>
            </a:r>
            <a:endParaRPr lang="ru-RU" dirty="0" smtClean="0"/>
          </a:p>
          <a:p>
            <a:r>
              <a:rPr lang="ru-RU" u="sng" dirty="0" smtClean="0"/>
              <a:t>План действий по обеспечению введения федерального государственного образовательного стандарта начального общего образования обучающихся с ОВЗ и федерального государственного образовательного стандарта образования обучающихся с умственной отсталостью (интеллектуальными нарушениями) (утвержден  Министром образования и науки Российской Федерации 11 февраля 2015 г № ДЛ-5/07вн</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Память</a:t>
            </a:r>
            <a:r>
              <a:rPr lang="ru-RU" dirty="0" smtClean="0"/>
              <a:t> младших школьников</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играет важную роль в усвоении учебного материала, овладении новым социальным опытом: знаниями, умениями, навыками. Происходит изменение соотношения между различными видами памяти по сравнению с дошкольным возрастом. Возрастает значение произвольной и словесно-логической памяти.</a:t>
            </a:r>
          </a:p>
          <a:p>
            <a:r>
              <a:rPr lang="ru-RU" dirty="0" smtClean="0"/>
              <a:t>Значительный объем учебного материала все возрастает, предопределяет расширение использования произвольного запоминания. При этом дети начинают овладевать приемами запоминания (мнемоническими </a:t>
            </a:r>
            <a:r>
              <a:rPr lang="ru-RU" dirty="0" err="1" smtClean="0"/>
              <a:t>приемамы</a:t>
            </a:r>
            <a:r>
              <a:rPr lang="ru-RU" dirty="0" smtClean="0"/>
              <a:t>): используют ассоциативные связи, план, опорные схемы, рисунки, повторение и т.д. Сначала учитель знакомит их с этими приемами, вместе с детьми составляют план, опорную схему. Обязательность и </a:t>
            </a:r>
            <a:r>
              <a:rPr lang="ru-RU" dirty="0" err="1" smtClean="0"/>
              <a:t>систематичнисть</a:t>
            </a:r>
            <a:r>
              <a:rPr lang="ru-RU" dirty="0" smtClean="0"/>
              <a:t> учебного процесса ставит перед учеником задачу произвольно воспроизводить материал.</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ru-RU" sz="4000" b="1" smtClean="0"/>
              <a:t>МЫШЛЕНИЕ</a:t>
            </a:r>
            <a:r>
              <a:rPr lang="ru-RU" sz="2800" smtClean="0"/>
              <a:t> </a:t>
            </a:r>
          </a:p>
        </p:txBody>
      </p:sp>
      <p:sp>
        <p:nvSpPr>
          <p:cNvPr id="13315" name="Rectangle 3"/>
          <p:cNvSpPr>
            <a:spLocks noGrp="1" noChangeArrowheads="1"/>
          </p:cNvSpPr>
          <p:nvPr>
            <p:ph type="body" idx="1"/>
          </p:nvPr>
        </p:nvSpPr>
        <p:spPr>
          <a:xfrm>
            <a:off x="468313" y="1285875"/>
            <a:ext cx="8229600" cy="4873625"/>
          </a:xfrm>
        </p:spPr>
        <p:txBody>
          <a:bodyPr/>
          <a:lstStyle/>
          <a:p>
            <a:pPr eaLnBrk="1" hangingPunct="1"/>
            <a:r>
              <a:rPr lang="ru-RU" sz="1800" b="1" u="sng" dirty="0" smtClean="0">
                <a:latin typeface="Times New Roman" pitchFamily="18" charset="0"/>
                <a:cs typeface="Times New Roman" pitchFamily="18" charset="0"/>
              </a:rPr>
              <a:t>Мышление</a:t>
            </a:r>
            <a:r>
              <a:rPr lang="ru-RU" sz="1800" dirty="0" smtClean="0">
                <a:latin typeface="Times New Roman" pitchFamily="18" charset="0"/>
                <a:cs typeface="Times New Roman" pitchFamily="18" charset="0"/>
              </a:rPr>
              <a:t> – высший познавательный процесс обобщенного и опосредованного отражения действительности</a:t>
            </a:r>
          </a:p>
          <a:p>
            <a:pPr eaLnBrk="1" hangingPunct="1"/>
            <a:endParaRPr lang="ru-RU" sz="1800" dirty="0" smtClean="0">
              <a:latin typeface="Times New Roman" pitchFamily="18" charset="0"/>
              <a:cs typeface="Times New Roman" pitchFamily="18" charset="0"/>
            </a:endParaRPr>
          </a:p>
          <a:p>
            <a:pPr eaLnBrk="1" hangingPunct="1"/>
            <a:r>
              <a:rPr lang="ru-RU" sz="1800" dirty="0" smtClean="0">
                <a:latin typeface="Times New Roman" pitchFamily="18" charset="0"/>
                <a:cs typeface="Times New Roman" pitchFamily="18" charset="0"/>
              </a:rPr>
              <a:t>Основные формы мышления:</a:t>
            </a:r>
          </a:p>
        </p:txBody>
      </p:sp>
      <p:sp>
        <p:nvSpPr>
          <p:cNvPr id="13316" name="Rectangle 4"/>
          <p:cNvSpPr>
            <a:spLocks noChangeArrowheads="1"/>
          </p:cNvSpPr>
          <p:nvPr/>
        </p:nvSpPr>
        <p:spPr bwMode="auto">
          <a:xfrm>
            <a:off x="755650" y="2852738"/>
            <a:ext cx="7704138" cy="3673475"/>
          </a:xfrm>
          <a:prstGeom prst="rect">
            <a:avLst/>
          </a:prstGeom>
          <a:solidFill>
            <a:schemeClr val="accent1"/>
          </a:solidFill>
          <a:ln w="9525">
            <a:solidFill>
              <a:schemeClr val="tx1"/>
            </a:solidFill>
            <a:miter lim="800000"/>
            <a:headEnd/>
            <a:tailEnd/>
          </a:ln>
        </p:spPr>
        <p:txBody>
          <a:bodyPr wrap="none" anchor="ctr"/>
          <a:lstStyle/>
          <a:p>
            <a:pPr algn="ctr"/>
            <a:endParaRPr lang="ru-RU"/>
          </a:p>
        </p:txBody>
      </p:sp>
      <p:sp>
        <p:nvSpPr>
          <p:cNvPr id="13317" name="Rectangle 5"/>
          <p:cNvSpPr>
            <a:spLocks noChangeArrowheads="1"/>
          </p:cNvSpPr>
          <p:nvPr/>
        </p:nvSpPr>
        <p:spPr bwMode="auto">
          <a:xfrm>
            <a:off x="1258888" y="2997200"/>
            <a:ext cx="6842125" cy="2160588"/>
          </a:xfrm>
          <a:prstGeom prst="rect">
            <a:avLst/>
          </a:prstGeom>
          <a:solidFill>
            <a:schemeClr val="accent1"/>
          </a:solidFill>
          <a:ln w="9525">
            <a:solidFill>
              <a:schemeClr val="tx1"/>
            </a:solidFill>
            <a:miter lim="800000"/>
            <a:headEnd/>
            <a:tailEnd/>
          </a:ln>
        </p:spPr>
        <p:txBody>
          <a:bodyPr wrap="none" anchor="ctr"/>
          <a:lstStyle/>
          <a:p>
            <a:pPr algn="ctr"/>
            <a:endParaRPr lang="ru-RU"/>
          </a:p>
        </p:txBody>
      </p:sp>
      <p:sp>
        <p:nvSpPr>
          <p:cNvPr id="13318" name="Rectangle 6"/>
          <p:cNvSpPr>
            <a:spLocks noChangeArrowheads="1"/>
          </p:cNvSpPr>
          <p:nvPr/>
        </p:nvSpPr>
        <p:spPr bwMode="auto">
          <a:xfrm>
            <a:off x="1693863" y="3213100"/>
            <a:ext cx="6046787" cy="1152525"/>
          </a:xfrm>
          <a:prstGeom prst="rect">
            <a:avLst/>
          </a:prstGeom>
          <a:solidFill>
            <a:schemeClr val="accent1"/>
          </a:solidFill>
          <a:ln w="9525">
            <a:solidFill>
              <a:schemeClr val="tx1"/>
            </a:solidFill>
            <a:miter lim="800000"/>
            <a:headEnd/>
            <a:tailEnd/>
          </a:ln>
        </p:spPr>
        <p:txBody>
          <a:bodyPr wrap="none" anchor="ctr"/>
          <a:lstStyle/>
          <a:p>
            <a:pPr algn="ctr"/>
            <a:r>
              <a:rPr lang="ru-RU" sz="1200" b="1" dirty="0">
                <a:solidFill>
                  <a:schemeClr val="bg1"/>
                </a:solidFill>
              </a:rPr>
              <a:t>ПОНЯТИЕ</a:t>
            </a:r>
          </a:p>
          <a:p>
            <a:pPr algn="ctr"/>
            <a:r>
              <a:rPr lang="ru-RU" sz="1200" dirty="0">
                <a:solidFill>
                  <a:schemeClr val="bg1"/>
                </a:solidFill>
              </a:rPr>
              <a:t>МЫСЛЬ, ФИКСИРУЮЩАЯ ПРИЗНАКИ ОТОБРАЖАЕМЫХ В НЕЙ ПРЕДМЕТОВ</a:t>
            </a:r>
          </a:p>
          <a:p>
            <a:pPr algn="ctr"/>
            <a:r>
              <a:rPr lang="ru-RU" sz="1200" dirty="0">
                <a:solidFill>
                  <a:schemeClr val="bg1"/>
                </a:solidFill>
              </a:rPr>
              <a:t>И ЯВЛЕНИЙ, ПОЗВОЛЯЮЩАЯ ОТЛИЧАТЬ ЭТИ ПРЕДМЕТЫ И </a:t>
            </a:r>
          </a:p>
          <a:p>
            <a:pPr algn="ctr"/>
            <a:r>
              <a:rPr lang="ru-RU" sz="1200" dirty="0">
                <a:solidFill>
                  <a:schemeClr val="bg1"/>
                </a:solidFill>
              </a:rPr>
              <a:t>ЯВЛЕНИЯ ОТ СМЕЖНЫХ С НИМИ</a:t>
            </a:r>
          </a:p>
        </p:txBody>
      </p:sp>
      <p:sp>
        <p:nvSpPr>
          <p:cNvPr id="13319" name="Text Box 9"/>
          <p:cNvSpPr txBox="1">
            <a:spLocks noChangeArrowheads="1"/>
          </p:cNvSpPr>
          <p:nvPr/>
        </p:nvSpPr>
        <p:spPr bwMode="auto">
          <a:xfrm>
            <a:off x="1619250" y="4365625"/>
            <a:ext cx="6265863" cy="646331"/>
          </a:xfrm>
          <a:prstGeom prst="rect">
            <a:avLst/>
          </a:prstGeom>
          <a:noFill/>
          <a:ln w="9525">
            <a:noFill/>
            <a:miter lim="800000"/>
            <a:headEnd/>
            <a:tailEnd/>
          </a:ln>
        </p:spPr>
        <p:txBody>
          <a:bodyPr>
            <a:spAutoFit/>
          </a:bodyPr>
          <a:lstStyle/>
          <a:p>
            <a:pPr algn="ctr"/>
            <a:r>
              <a:rPr lang="ru-RU" sz="1200" b="1" dirty="0">
                <a:solidFill>
                  <a:schemeClr val="bg1"/>
                </a:solidFill>
              </a:rPr>
              <a:t>СУЖДЕНИЕ</a:t>
            </a:r>
          </a:p>
          <a:p>
            <a:pPr algn="ctr"/>
            <a:r>
              <a:rPr lang="ru-RU" sz="1200" dirty="0">
                <a:solidFill>
                  <a:schemeClr val="bg1"/>
                </a:solidFill>
              </a:rPr>
              <a:t>МЫСЛЬ, ВЫРАЖАЕМАЯ ПОВЕСТВОВАТЕЛЬНЫМ ПРЕДЛОЖЕНИЕМ И ЯВЛЯЮЩАЯСЯ ИСТИННОЙ ИЛИ ЛОЖНОЙ</a:t>
            </a:r>
          </a:p>
        </p:txBody>
      </p:sp>
      <p:sp>
        <p:nvSpPr>
          <p:cNvPr id="13320" name="Text Box 11"/>
          <p:cNvSpPr txBox="1">
            <a:spLocks noChangeArrowheads="1"/>
          </p:cNvSpPr>
          <p:nvPr/>
        </p:nvSpPr>
        <p:spPr bwMode="auto">
          <a:xfrm>
            <a:off x="1116013" y="5105400"/>
            <a:ext cx="7056437" cy="1200329"/>
          </a:xfrm>
          <a:prstGeom prst="rect">
            <a:avLst/>
          </a:prstGeom>
          <a:noFill/>
          <a:ln w="9525">
            <a:noFill/>
            <a:miter lim="800000"/>
            <a:headEnd/>
            <a:tailEnd/>
          </a:ln>
        </p:spPr>
        <p:txBody>
          <a:bodyPr>
            <a:spAutoFit/>
          </a:bodyPr>
          <a:lstStyle/>
          <a:p>
            <a:pPr algn="ctr"/>
            <a:endParaRPr lang="en-US" sz="1200" b="1" dirty="0"/>
          </a:p>
          <a:p>
            <a:pPr algn="ctr"/>
            <a:r>
              <a:rPr lang="ru-RU" sz="1200" b="1" dirty="0">
                <a:solidFill>
                  <a:schemeClr val="bg1"/>
                </a:solidFill>
              </a:rPr>
              <a:t>УМОЗАКЛЮЧЕНИЕ</a:t>
            </a:r>
          </a:p>
          <a:p>
            <a:pPr algn="ctr"/>
            <a:r>
              <a:rPr lang="ru-RU" sz="1200" dirty="0">
                <a:solidFill>
                  <a:schemeClr val="bg1"/>
                </a:solidFill>
              </a:rPr>
              <a:t>МЫСЛИТЕЛЬНЫЙ ПРОЦЕСС, В ХОДЕ КОТОРОГО ИЗ ОДНОГО ИЛИ НЕСКОЛЬКИХ</a:t>
            </a:r>
          </a:p>
          <a:p>
            <a:pPr algn="ctr"/>
            <a:r>
              <a:rPr lang="ru-RU" sz="1200" dirty="0">
                <a:solidFill>
                  <a:schemeClr val="bg1"/>
                </a:solidFill>
              </a:rPr>
              <a:t>СУЖДЕНИЙ ВЫВОДИТСЯ НОВОЕ, НАЗЫВАЕМОЕ ВЫВОДОМ, ЗАКЛЮЧЕНИЕМ ИЛИ </a:t>
            </a:r>
          </a:p>
          <a:p>
            <a:pPr algn="ctr"/>
            <a:r>
              <a:rPr lang="ru-RU" sz="1200" dirty="0">
                <a:solidFill>
                  <a:schemeClr val="bg1"/>
                </a:solidFill>
              </a:rPr>
              <a:t>СЛЕДСТВИЕМ</a:t>
            </a:r>
          </a:p>
          <a:p>
            <a:endParaRPr lang="ru-RU" sz="1200" dirty="0">
              <a:solidFill>
                <a:srgbClr val="6A0E0C"/>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ru-RU" sz="2400" b="1" smtClean="0"/>
              <a:t>СПЕЦИАЛЬНЫЕ ПРИЕМЫ ИЛИ ОПЕРАЦИИ, ИСПОЛЬЗУЕМЫЕ ЧЕЛОВЕКОМ В ПРОЦЕССЕ МЫСЛИТЕЛЬНОЙ ДЕЯТЕЛЬНОСТИ</a:t>
            </a:r>
          </a:p>
        </p:txBody>
      </p:sp>
      <p:sp>
        <p:nvSpPr>
          <p:cNvPr id="14339" name="Rectangle 3"/>
          <p:cNvSpPr>
            <a:spLocks noGrp="1" noChangeArrowheads="1"/>
          </p:cNvSpPr>
          <p:nvPr>
            <p:ph type="body" idx="1"/>
          </p:nvPr>
        </p:nvSpPr>
        <p:spPr/>
        <p:txBody>
          <a:bodyPr/>
          <a:lstStyle/>
          <a:p>
            <a:pPr eaLnBrk="1" hangingPunct="1">
              <a:lnSpc>
                <a:spcPct val="80000"/>
              </a:lnSpc>
            </a:pPr>
            <a:r>
              <a:rPr lang="ru-RU" sz="1800" b="1" u="sng" smtClean="0">
                <a:latin typeface="Times New Roman" pitchFamily="18" charset="0"/>
                <a:cs typeface="Times New Roman" pitchFamily="18" charset="0"/>
              </a:rPr>
              <a:t>Анализ</a:t>
            </a:r>
            <a:r>
              <a:rPr lang="ru-RU" sz="1800" smtClean="0">
                <a:latin typeface="Times New Roman" pitchFamily="18" charset="0"/>
                <a:cs typeface="Times New Roman" pitchFamily="18" charset="0"/>
              </a:rPr>
              <a:t> – мысленное разложение целого на части</a:t>
            </a:r>
          </a:p>
          <a:p>
            <a:pPr eaLnBrk="1" hangingPunct="1">
              <a:lnSpc>
                <a:spcPct val="80000"/>
              </a:lnSpc>
            </a:pPr>
            <a:endParaRPr lang="ru-RU" sz="1800" smtClean="0">
              <a:latin typeface="Times New Roman" pitchFamily="18" charset="0"/>
              <a:cs typeface="Times New Roman" pitchFamily="18" charset="0"/>
            </a:endParaRPr>
          </a:p>
          <a:p>
            <a:pPr eaLnBrk="1" hangingPunct="1">
              <a:lnSpc>
                <a:spcPct val="80000"/>
              </a:lnSpc>
            </a:pPr>
            <a:r>
              <a:rPr lang="ru-RU" sz="1800" b="1" u="sng" smtClean="0">
                <a:latin typeface="Times New Roman" pitchFamily="18" charset="0"/>
                <a:cs typeface="Times New Roman" pitchFamily="18" charset="0"/>
              </a:rPr>
              <a:t>Синтез </a:t>
            </a:r>
            <a:r>
              <a:rPr lang="ru-RU" sz="1800" smtClean="0">
                <a:latin typeface="Times New Roman" pitchFamily="18" charset="0"/>
                <a:cs typeface="Times New Roman" pitchFamily="18" charset="0"/>
              </a:rPr>
              <a:t>– мысленное объединение частей в единое целое</a:t>
            </a:r>
          </a:p>
          <a:p>
            <a:pPr eaLnBrk="1" hangingPunct="1">
              <a:lnSpc>
                <a:spcPct val="80000"/>
              </a:lnSpc>
            </a:pPr>
            <a:endParaRPr lang="ru-RU" sz="1800" smtClean="0">
              <a:latin typeface="Times New Roman" pitchFamily="18" charset="0"/>
              <a:cs typeface="Times New Roman" pitchFamily="18" charset="0"/>
            </a:endParaRPr>
          </a:p>
          <a:p>
            <a:pPr eaLnBrk="1" hangingPunct="1">
              <a:lnSpc>
                <a:spcPct val="80000"/>
              </a:lnSpc>
            </a:pPr>
            <a:r>
              <a:rPr lang="ru-RU" sz="1800" b="1" u="sng" smtClean="0">
                <a:latin typeface="Times New Roman" pitchFamily="18" charset="0"/>
                <a:cs typeface="Times New Roman" pitchFamily="18" charset="0"/>
              </a:rPr>
              <a:t>Сравнение </a:t>
            </a:r>
            <a:r>
              <a:rPr lang="ru-RU" sz="1800" smtClean="0">
                <a:latin typeface="Times New Roman" pitchFamily="18" charset="0"/>
                <a:cs typeface="Times New Roman" pitchFamily="18" charset="0"/>
              </a:rPr>
              <a:t>– установление сходства или различия между объектами</a:t>
            </a:r>
          </a:p>
          <a:p>
            <a:pPr eaLnBrk="1" hangingPunct="1">
              <a:lnSpc>
                <a:spcPct val="80000"/>
              </a:lnSpc>
            </a:pPr>
            <a:endParaRPr lang="ru-RU" sz="1800" smtClean="0">
              <a:latin typeface="Times New Roman" pitchFamily="18" charset="0"/>
              <a:cs typeface="Times New Roman" pitchFamily="18" charset="0"/>
            </a:endParaRPr>
          </a:p>
          <a:p>
            <a:pPr eaLnBrk="1" hangingPunct="1">
              <a:lnSpc>
                <a:spcPct val="80000"/>
              </a:lnSpc>
            </a:pPr>
            <a:r>
              <a:rPr lang="ru-RU" sz="1800" b="1" u="sng" smtClean="0">
                <a:latin typeface="Times New Roman" pitchFamily="18" charset="0"/>
                <a:cs typeface="Times New Roman" pitchFamily="18" charset="0"/>
              </a:rPr>
              <a:t>Абстрагирование</a:t>
            </a:r>
            <a:r>
              <a:rPr lang="ru-RU" sz="1800" smtClean="0">
                <a:latin typeface="Times New Roman" pitchFamily="18" charset="0"/>
                <a:cs typeface="Times New Roman" pitchFamily="18" charset="0"/>
              </a:rPr>
              <a:t> – выделение существенных</a:t>
            </a:r>
            <a:r>
              <a:rPr lang="en-US" sz="1800" smtClean="0">
                <a:latin typeface="Times New Roman" pitchFamily="18" charset="0"/>
                <a:cs typeface="Times New Roman" pitchFamily="18" charset="0"/>
              </a:rPr>
              <a:t> </a:t>
            </a:r>
            <a:r>
              <a:rPr lang="ru-RU" sz="1800" smtClean="0">
                <a:latin typeface="Times New Roman" pitchFamily="18" charset="0"/>
                <a:cs typeface="Times New Roman" pitchFamily="18" charset="0"/>
              </a:rPr>
              <a:t>свойств предмета и отвлечение от несущественных</a:t>
            </a:r>
          </a:p>
          <a:p>
            <a:pPr eaLnBrk="1" hangingPunct="1">
              <a:lnSpc>
                <a:spcPct val="80000"/>
              </a:lnSpc>
            </a:pPr>
            <a:endParaRPr lang="ru-RU" sz="1800" smtClean="0">
              <a:latin typeface="Times New Roman" pitchFamily="18" charset="0"/>
              <a:cs typeface="Times New Roman" pitchFamily="18" charset="0"/>
            </a:endParaRPr>
          </a:p>
          <a:p>
            <a:pPr eaLnBrk="1" hangingPunct="1">
              <a:lnSpc>
                <a:spcPct val="80000"/>
              </a:lnSpc>
            </a:pPr>
            <a:r>
              <a:rPr lang="ru-RU" sz="1800" b="1" u="sng" smtClean="0">
                <a:latin typeface="Times New Roman" pitchFamily="18" charset="0"/>
                <a:cs typeface="Times New Roman" pitchFamily="18" charset="0"/>
              </a:rPr>
              <a:t>Обобщение</a:t>
            </a:r>
            <a:r>
              <a:rPr lang="ru-RU" sz="1800" u="sng" smtClean="0">
                <a:latin typeface="Times New Roman" pitchFamily="18" charset="0"/>
                <a:cs typeface="Times New Roman" pitchFamily="18" charset="0"/>
              </a:rPr>
              <a:t> </a:t>
            </a:r>
            <a:r>
              <a:rPr lang="ru-RU" sz="1800" smtClean="0">
                <a:latin typeface="Times New Roman" pitchFamily="18" charset="0"/>
                <a:cs typeface="Times New Roman" pitchFamily="18" charset="0"/>
              </a:rPr>
              <a:t>– мысленное объединение объектов по их признаку</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469900" y="287338"/>
            <a:ext cx="8126413" cy="911225"/>
          </a:xfrm>
        </p:spPr>
        <p:txBody>
          <a:bodyPr/>
          <a:lstStyle/>
          <a:p>
            <a:pPr eaLnBrk="1" hangingPunct="1"/>
            <a:endParaRPr lang="ru-RU" sz="2800" smtClean="0"/>
          </a:p>
        </p:txBody>
      </p:sp>
      <p:sp>
        <p:nvSpPr>
          <p:cNvPr id="15363" name="Rectangle 6"/>
          <p:cNvSpPr>
            <a:spLocks noChangeArrowheads="1"/>
          </p:cNvSpPr>
          <p:nvPr/>
        </p:nvSpPr>
        <p:spPr bwMode="auto">
          <a:xfrm>
            <a:off x="468313" y="260350"/>
            <a:ext cx="8207375" cy="1008063"/>
          </a:xfrm>
          <a:prstGeom prst="rect">
            <a:avLst/>
          </a:prstGeom>
          <a:solidFill>
            <a:schemeClr val="accent1"/>
          </a:solidFill>
          <a:ln w="9525">
            <a:solidFill>
              <a:schemeClr val="tx1"/>
            </a:solidFill>
            <a:miter lim="800000"/>
            <a:headEnd/>
            <a:tailEnd/>
          </a:ln>
        </p:spPr>
        <p:txBody>
          <a:bodyPr wrap="none" anchor="ctr"/>
          <a:lstStyle/>
          <a:p>
            <a:pPr algn="ctr"/>
            <a:r>
              <a:rPr lang="ru-RU" sz="4000">
                <a:solidFill>
                  <a:srgbClr val="6A0E0C"/>
                </a:solidFill>
                <a:latin typeface="Verdana" pitchFamily="34" charset="0"/>
              </a:rPr>
              <a:t>ВИДЫ МЫШЛЕНИЯ</a:t>
            </a:r>
          </a:p>
        </p:txBody>
      </p:sp>
      <p:sp>
        <p:nvSpPr>
          <p:cNvPr id="15364" name="Rectangle 7"/>
          <p:cNvSpPr>
            <a:spLocks noChangeArrowheads="1"/>
          </p:cNvSpPr>
          <p:nvPr/>
        </p:nvSpPr>
        <p:spPr bwMode="auto">
          <a:xfrm>
            <a:off x="323850" y="1844675"/>
            <a:ext cx="2881313" cy="2520950"/>
          </a:xfrm>
          <a:prstGeom prst="rect">
            <a:avLst/>
          </a:prstGeom>
          <a:solidFill>
            <a:schemeClr val="accent1"/>
          </a:solidFill>
          <a:ln w="9525">
            <a:solidFill>
              <a:schemeClr val="tx1"/>
            </a:solidFill>
            <a:miter lim="800000"/>
            <a:headEnd/>
            <a:tailEnd/>
          </a:ln>
        </p:spPr>
        <p:txBody>
          <a:bodyPr wrap="none" anchor="ctr"/>
          <a:lstStyle/>
          <a:p>
            <a:endParaRPr lang="ru-RU">
              <a:latin typeface="Verdana" pitchFamily="34" charset="0"/>
            </a:endParaRPr>
          </a:p>
        </p:txBody>
      </p:sp>
      <p:sp>
        <p:nvSpPr>
          <p:cNvPr id="15365" name="Rectangle 8"/>
          <p:cNvSpPr>
            <a:spLocks noChangeArrowheads="1"/>
          </p:cNvSpPr>
          <p:nvPr/>
        </p:nvSpPr>
        <p:spPr bwMode="auto">
          <a:xfrm>
            <a:off x="3421063" y="1844675"/>
            <a:ext cx="2446337" cy="2520950"/>
          </a:xfrm>
          <a:prstGeom prst="rect">
            <a:avLst/>
          </a:prstGeom>
          <a:solidFill>
            <a:schemeClr val="accent1"/>
          </a:solidFill>
          <a:ln w="9525">
            <a:solidFill>
              <a:schemeClr val="tx1"/>
            </a:solidFill>
            <a:miter lim="800000"/>
            <a:headEnd/>
            <a:tailEnd/>
          </a:ln>
        </p:spPr>
        <p:txBody>
          <a:bodyPr wrap="none" anchor="ctr"/>
          <a:lstStyle/>
          <a:p>
            <a:pPr algn="ctr"/>
            <a:endParaRPr lang="ru-RU">
              <a:latin typeface="Verdana" pitchFamily="34" charset="0"/>
            </a:endParaRPr>
          </a:p>
        </p:txBody>
      </p:sp>
      <p:sp>
        <p:nvSpPr>
          <p:cNvPr id="15366" name="Rectangle 9"/>
          <p:cNvSpPr>
            <a:spLocks noChangeArrowheads="1"/>
          </p:cNvSpPr>
          <p:nvPr/>
        </p:nvSpPr>
        <p:spPr bwMode="auto">
          <a:xfrm>
            <a:off x="6300788" y="1844675"/>
            <a:ext cx="2593975" cy="2520950"/>
          </a:xfrm>
          <a:prstGeom prst="rect">
            <a:avLst/>
          </a:prstGeom>
          <a:solidFill>
            <a:schemeClr val="accent1"/>
          </a:solidFill>
          <a:ln w="9525">
            <a:solidFill>
              <a:schemeClr val="tx1"/>
            </a:solidFill>
            <a:miter lim="800000"/>
            <a:headEnd/>
            <a:tailEnd/>
          </a:ln>
        </p:spPr>
        <p:txBody>
          <a:bodyPr wrap="none" anchor="ctr"/>
          <a:lstStyle/>
          <a:p>
            <a:pPr algn="ctr"/>
            <a:endParaRPr lang="ru-RU">
              <a:latin typeface="Verdana" pitchFamily="34" charset="0"/>
            </a:endParaRPr>
          </a:p>
        </p:txBody>
      </p:sp>
      <p:sp>
        <p:nvSpPr>
          <p:cNvPr id="15367" name="Line 11"/>
          <p:cNvSpPr>
            <a:spLocks noChangeShapeType="1"/>
          </p:cNvSpPr>
          <p:nvPr/>
        </p:nvSpPr>
        <p:spPr bwMode="auto">
          <a:xfrm>
            <a:off x="4500562" y="1142984"/>
            <a:ext cx="0" cy="647700"/>
          </a:xfrm>
          <a:prstGeom prst="line">
            <a:avLst/>
          </a:prstGeom>
          <a:noFill/>
          <a:ln w="9525">
            <a:solidFill>
              <a:schemeClr val="tx1"/>
            </a:solidFill>
            <a:round/>
            <a:headEnd/>
            <a:tailEnd type="triangle" w="med" len="med"/>
          </a:ln>
        </p:spPr>
        <p:txBody>
          <a:bodyPr/>
          <a:lstStyle/>
          <a:p>
            <a:endParaRPr lang="ru-RU"/>
          </a:p>
        </p:txBody>
      </p:sp>
      <p:sp>
        <p:nvSpPr>
          <p:cNvPr id="15368" name="Line 12"/>
          <p:cNvSpPr>
            <a:spLocks noChangeShapeType="1"/>
          </p:cNvSpPr>
          <p:nvPr/>
        </p:nvSpPr>
        <p:spPr bwMode="auto">
          <a:xfrm flipH="1">
            <a:off x="1571604" y="1285860"/>
            <a:ext cx="2881313" cy="719137"/>
          </a:xfrm>
          <a:prstGeom prst="line">
            <a:avLst/>
          </a:prstGeom>
          <a:noFill/>
          <a:ln w="9525">
            <a:solidFill>
              <a:schemeClr val="tx1"/>
            </a:solidFill>
            <a:round/>
            <a:headEnd/>
            <a:tailEnd type="triangle" w="med" len="med"/>
          </a:ln>
        </p:spPr>
        <p:txBody>
          <a:bodyPr/>
          <a:lstStyle/>
          <a:p>
            <a:endParaRPr lang="ru-RU"/>
          </a:p>
        </p:txBody>
      </p:sp>
      <p:sp>
        <p:nvSpPr>
          <p:cNvPr id="15369" name="Line 13"/>
          <p:cNvSpPr>
            <a:spLocks noChangeShapeType="1"/>
          </p:cNvSpPr>
          <p:nvPr/>
        </p:nvSpPr>
        <p:spPr bwMode="auto">
          <a:xfrm>
            <a:off x="4500562" y="1285860"/>
            <a:ext cx="3384550" cy="719137"/>
          </a:xfrm>
          <a:prstGeom prst="line">
            <a:avLst/>
          </a:prstGeom>
          <a:noFill/>
          <a:ln w="9525">
            <a:solidFill>
              <a:schemeClr val="tx1"/>
            </a:solidFill>
            <a:round/>
            <a:headEnd/>
            <a:tailEnd type="triangle" w="med" len="med"/>
          </a:ln>
        </p:spPr>
        <p:txBody>
          <a:bodyPr/>
          <a:lstStyle/>
          <a:p>
            <a:endParaRPr lang="ru-RU"/>
          </a:p>
        </p:txBody>
      </p:sp>
      <p:sp>
        <p:nvSpPr>
          <p:cNvPr id="15370" name="Text Box 14"/>
          <p:cNvSpPr txBox="1">
            <a:spLocks noChangeArrowheads="1"/>
          </p:cNvSpPr>
          <p:nvPr/>
        </p:nvSpPr>
        <p:spPr bwMode="auto">
          <a:xfrm>
            <a:off x="687388" y="1844675"/>
            <a:ext cx="1679575" cy="228600"/>
          </a:xfrm>
          <a:prstGeom prst="rect">
            <a:avLst/>
          </a:prstGeom>
          <a:noFill/>
          <a:ln w="9525">
            <a:noFill/>
            <a:miter lim="800000"/>
            <a:headEnd/>
            <a:tailEnd/>
          </a:ln>
        </p:spPr>
        <p:txBody>
          <a:bodyPr wrap="none">
            <a:spAutoFit/>
          </a:bodyPr>
          <a:lstStyle/>
          <a:p>
            <a:pPr algn="ctr"/>
            <a:r>
              <a:rPr lang="ru-RU" sz="1400" b="1" u="sng">
                <a:solidFill>
                  <a:srgbClr val="6A0E0C"/>
                </a:solidFill>
                <a:latin typeface="Verdana" pitchFamily="34" charset="0"/>
              </a:rPr>
              <a:t>ПО ФОРМЕ</a:t>
            </a:r>
            <a:r>
              <a:rPr lang="ru-RU" sz="1400" b="1" u="sng">
                <a:latin typeface="Verdana" pitchFamily="34" charset="0"/>
              </a:rPr>
              <a:t>:</a:t>
            </a:r>
          </a:p>
        </p:txBody>
      </p:sp>
      <p:sp>
        <p:nvSpPr>
          <p:cNvPr id="15371" name="Text Box 15"/>
          <p:cNvSpPr txBox="1">
            <a:spLocks noChangeArrowheads="1"/>
          </p:cNvSpPr>
          <p:nvPr/>
        </p:nvSpPr>
        <p:spPr bwMode="auto">
          <a:xfrm>
            <a:off x="252413" y="2133600"/>
            <a:ext cx="4073525" cy="1438275"/>
          </a:xfrm>
          <a:prstGeom prst="rect">
            <a:avLst/>
          </a:prstGeom>
          <a:noFill/>
          <a:ln w="9525">
            <a:noFill/>
            <a:miter lim="800000"/>
            <a:headEnd/>
            <a:tailEnd/>
          </a:ln>
        </p:spPr>
        <p:txBody>
          <a:bodyPr wrap="none">
            <a:spAutoFit/>
          </a:bodyPr>
          <a:lstStyle/>
          <a:p>
            <a:r>
              <a:rPr lang="ru-RU" sz="1200" b="1">
                <a:latin typeface="Verdana" pitchFamily="34" charset="0"/>
              </a:rPr>
              <a:t>1.ПРЕДМЕТНО-ДЕЙСТВЕННОЕ</a:t>
            </a:r>
          </a:p>
          <a:p>
            <a:r>
              <a:rPr lang="ru-RU" sz="1200" b="1">
                <a:latin typeface="Verdana" pitchFamily="34" charset="0"/>
              </a:rPr>
              <a:t>(ЯВЛЯЕТСЯ ВЕДУЩИМ ДО 3-Х ЛЕТ)</a:t>
            </a:r>
          </a:p>
          <a:p>
            <a:endParaRPr lang="ru-RU" sz="1200" b="1">
              <a:latin typeface="Verdana" pitchFamily="34" charset="0"/>
            </a:endParaRPr>
          </a:p>
          <a:p>
            <a:endParaRPr lang="ru-RU" sz="1200" b="1">
              <a:latin typeface="Verdana" pitchFamily="34" charset="0"/>
            </a:endParaRPr>
          </a:p>
          <a:p>
            <a:r>
              <a:rPr lang="ru-RU" sz="1200" b="1">
                <a:latin typeface="Verdana" pitchFamily="34" charset="0"/>
              </a:rPr>
              <a:t>2. НАГЛЯДНО-ОБРАЗНОЕ (4-7 ЛЕТ)</a:t>
            </a:r>
          </a:p>
          <a:p>
            <a:endParaRPr lang="ru-RU" sz="1200" b="1">
              <a:latin typeface="Verdana" pitchFamily="34" charset="0"/>
            </a:endParaRPr>
          </a:p>
          <a:p>
            <a:endParaRPr lang="ru-RU" sz="1200" b="1">
              <a:latin typeface="Verdana" pitchFamily="34" charset="0"/>
            </a:endParaRPr>
          </a:p>
          <a:p>
            <a:endParaRPr lang="ru-RU" sz="1200" b="1">
              <a:latin typeface="Verdana" pitchFamily="34" charset="0"/>
            </a:endParaRPr>
          </a:p>
          <a:p>
            <a:r>
              <a:rPr lang="ru-RU" sz="1200" b="1">
                <a:latin typeface="Verdana" pitchFamily="34" charset="0"/>
              </a:rPr>
              <a:t>3. СЛОВЕСНО-ЛОГИЧЕСКОЕ</a:t>
            </a:r>
          </a:p>
          <a:p>
            <a:endParaRPr lang="ru-RU" sz="1200" b="1">
              <a:latin typeface="Verdana" pitchFamily="34" charset="0"/>
            </a:endParaRPr>
          </a:p>
        </p:txBody>
      </p:sp>
      <p:sp>
        <p:nvSpPr>
          <p:cNvPr id="15372" name="Text Box 18"/>
          <p:cNvSpPr txBox="1">
            <a:spLocks noChangeArrowheads="1"/>
          </p:cNvSpPr>
          <p:nvPr/>
        </p:nvSpPr>
        <p:spPr bwMode="auto">
          <a:xfrm>
            <a:off x="3135313" y="1916113"/>
            <a:ext cx="2871787" cy="1095375"/>
          </a:xfrm>
          <a:prstGeom prst="rect">
            <a:avLst/>
          </a:prstGeom>
          <a:noFill/>
          <a:ln w="9525">
            <a:noFill/>
            <a:miter lim="800000"/>
            <a:headEnd/>
            <a:tailEnd/>
          </a:ln>
        </p:spPr>
        <p:txBody>
          <a:bodyPr wrap="none">
            <a:spAutoFit/>
          </a:bodyPr>
          <a:lstStyle/>
          <a:p>
            <a:pPr marL="342900" indent="-342900" algn="ctr"/>
            <a:r>
              <a:rPr lang="ru-RU" sz="1400" b="1" u="sng">
                <a:solidFill>
                  <a:srgbClr val="6A0E0C"/>
                </a:solidFill>
                <a:latin typeface="Verdana" pitchFamily="34" charset="0"/>
              </a:rPr>
              <a:t>ПО ТИПУ РЕШАЕМЫХ</a:t>
            </a:r>
          </a:p>
          <a:p>
            <a:pPr marL="342900" indent="-342900" algn="ctr"/>
            <a:r>
              <a:rPr lang="ru-RU" sz="1400" b="1" u="sng">
                <a:solidFill>
                  <a:srgbClr val="6A0E0C"/>
                </a:solidFill>
                <a:latin typeface="Verdana" pitchFamily="34" charset="0"/>
              </a:rPr>
              <a:t> ЗАДАЧ</a:t>
            </a:r>
          </a:p>
          <a:p>
            <a:pPr marL="342900" indent="-342900" algn="ctr"/>
            <a:endParaRPr lang="ru-RU" sz="1400" b="1" u="sng">
              <a:solidFill>
                <a:srgbClr val="6A0E0C"/>
              </a:solidFill>
              <a:latin typeface="Verdana" pitchFamily="34" charset="0"/>
            </a:endParaRPr>
          </a:p>
          <a:p>
            <a:pPr marL="342900" indent="-342900" algn="ctr">
              <a:buFontTx/>
              <a:buAutoNum type="arabicPeriod"/>
            </a:pPr>
            <a:r>
              <a:rPr lang="ru-RU" sz="1200" b="1">
                <a:latin typeface="Verdana" pitchFamily="34" charset="0"/>
              </a:rPr>
              <a:t>ТЕОРЕТИЧЕСКОЕ</a:t>
            </a:r>
          </a:p>
          <a:p>
            <a:pPr marL="342900" indent="-342900" algn="ctr">
              <a:buFontTx/>
              <a:buAutoNum type="arabicPeriod"/>
            </a:pPr>
            <a:endParaRPr lang="ru-RU" sz="1200" b="1">
              <a:latin typeface="Verdana" pitchFamily="34" charset="0"/>
            </a:endParaRPr>
          </a:p>
          <a:p>
            <a:pPr marL="342900" indent="-342900" algn="ctr">
              <a:buFontTx/>
              <a:buAutoNum type="arabicPeriod"/>
            </a:pPr>
            <a:endParaRPr lang="ru-RU" sz="1200" b="1">
              <a:latin typeface="Verdana" pitchFamily="34" charset="0"/>
            </a:endParaRPr>
          </a:p>
          <a:p>
            <a:pPr marL="342900" indent="-342900" algn="ctr">
              <a:buFontTx/>
              <a:buAutoNum type="arabicPeriod"/>
            </a:pPr>
            <a:r>
              <a:rPr lang="ru-RU" sz="1200" b="1">
                <a:latin typeface="Verdana" pitchFamily="34" charset="0"/>
              </a:rPr>
              <a:t>ПРАКТИЧЕСКОЕ  </a:t>
            </a:r>
          </a:p>
        </p:txBody>
      </p:sp>
      <p:sp>
        <p:nvSpPr>
          <p:cNvPr id="15373" name="Text Box 20"/>
          <p:cNvSpPr txBox="1">
            <a:spLocks noChangeArrowheads="1"/>
          </p:cNvSpPr>
          <p:nvPr/>
        </p:nvSpPr>
        <p:spPr bwMode="auto">
          <a:xfrm>
            <a:off x="5926138" y="1838325"/>
            <a:ext cx="3413125" cy="1506538"/>
          </a:xfrm>
          <a:prstGeom prst="rect">
            <a:avLst/>
          </a:prstGeom>
          <a:noFill/>
          <a:ln w="9525">
            <a:noFill/>
            <a:miter lim="800000"/>
            <a:headEnd/>
            <a:tailEnd/>
          </a:ln>
        </p:spPr>
        <p:txBody>
          <a:bodyPr wrap="none">
            <a:spAutoFit/>
          </a:bodyPr>
          <a:lstStyle/>
          <a:p>
            <a:pPr marL="342900" indent="-342900" algn="ctr"/>
            <a:r>
              <a:rPr lang="ru-RU" sz="1400" b="1" u="sng">
                <a:solidFill>
                  <a:srgbClr val="6A0E0C"/>
                </a:solidFill>
                <a:latin typeface="Verdana" pitchFamily="34" charset="0"/>
              </a:rPr>
              <a:t>ПО СТЕПЕНИ НОВИЗНЫ И</a:t>
            </a:r>
          </a:p>
          <a:p>
            <a:pPr marL="342900" indent="-342900" algn="ctr"/>
            <a:r>
              <a:rPr lang="ru-RU" sz="1400" b="1" u="sng">
                <a:solidFill>
                  <a:srgbClr val="6A0E0C"/>
                </a:solidFill>
                <a:latin typeface="Verdana" pitchFamily="34" charset="0"/>
              </a:rPr>
              <a:t>ОРИГИНАЛЬНОСТИ</a:t>
            </a:r>
          </a:p>
          <a:p>
            <a:pPr marL="342900" indent="-342900" algn="ctr"/>
            <a:endParaRPr lang="ru-RU" sz="1400" b="1" u="sng">
              <a:latin typeface="Verdana" pitchFamily="34" charset="0"/>
            </a:endParaRPr>
          </a:p>
          <a:p>
            <a:pPr marL="342900" indent="-342900" algn="ctr">
              <a:buFontTx/>
              <a:buAutoNum type="arabicPeriod"/>
            </a:pPr>
            <a:r>
              <a:rPr lang="ru-RU" sz="1200" b="1">
                <a:latin typeface="Verdana" pitchFamily="34" charset="0"/>
              </a:rPr>
              <a:t>ПРОДУКТИВНОЕ</a:t>
            </a:r>
          </a:p>
          <a:p>
            <a:pPr marL="342900" indent="-342900" algn="ctr"/>
            <a:r>
              <a:rPr lang="ru-RU" sz="1200" b="1">
                <a:latin typeface="Verdana" pitchFamily="34" charset="0"/>
              </a:rPr>
              <a:t>(ТВОРЧЕСКОЕ)</a:t>
            </a:r>
          </a:p>
          <a:p>
            <a:pPr marL="342900" indent="-342900" algn="ctr"/>
            <a:endParaRPr lang="ru-RU" sz="1200" b="1">
              <a:latin typeface="Verdana" pitchFamily="34" charset="0"/>
            </a:endParaRPr>
          </a:p>
          <a:p>
            <a:pPr marL="342900" indent="-342900" algn="ctr"/>
            <a:endParaRPr lang="ru-RU" sz="1200" b="1">
              <a:latin typeface="Verdana" pitchFamily="34" charset="0"/>
            </a:endParaRPr>
          </a:p>
          <a:p>
            <a:pPr marL="342900" indent="-342900" algn="ctr"/>
            <a:r>
              <a:rPr lang="ru-RU" sz="1200" b="1">
                <a:latin typeface="Verdana" pitchFamily="34" charset="0"/>
              </a:rPr>
              <a:t>2. РЕПРОДУКТИВНОЕ</a:t>
            </a:r>
          </a:p>
          <a:p>
            <a:pPr marL="342900" indent="-342900" algn="ctr"/>
            <a:r>
              <a:rPr lang="ru-RU" sz="1200" b="1">
                <a:latin typeface="Verdana" pitchFamily="34" charset="0"/>
              </a:rPr>
              <a:t>(ВОСПРОИЗВОДЯЩЕЕ)</a:t>
            </a:r>
          </a:p>
          <a:p>
            <a:pPr marL="342900" indent="-342900" algn="ctr">
              <a:buFontTx/>
              <a:buAutoNum type="arabicPeriod"/>
            </a:pPr>
            <a:endParaRPr lang="ru-RU" sz="1200" b="1">
              <a:latin typeface="Verdan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18434"/>
                                        </p:tgtEl>
                                        <p:attrNameLst>
                                          <p:attrName>style.visibility</p:attrName>
                                        </p:attrNameLst>
                                      </p:cBhvr>
                                      <p:to>
                                        <p:strVal val="visible"/>
                                      </p:to>
                                    </p:set>
                                    <p:animEffect transition="in" filter="fade">
                                      <p:cBhvr>
                                        <p:cTn id="7" dur="1000">
                                          <p:stCondLst>
                                            <p:cond delay="0"/>
                                          </p:stCondLst>
                                        </p:cTn>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ru-RU" sz="3200" b="1" smtClean="0"/>
              <a:t>ВОЗРАСТНЫЕ ОСОБЕННОСТИ МЫШЛЕНИЯ У ДОШКОЛЬНИКОВ</a:t>
            </a:r>
          </a:p>
        </p:txBody>
      </p:sp>
      <p:sp>
        <p:nvSpPr>
          <p:cNvPr id="16387" name="Rectangle 3"/>
          <p:cNvSpPr>
            <a:spLocks noGrp="1" noChangeArrowheads="1"/>
          </p:cNvSpPr>
          <p:nvPr>
            <p:ph type="body" idx="1"/>
          </p:nvPr>
        </p:nvSpPr>
        <p:spPr>
          <a:xfrm>
            <a:off x="357188" y="1571625"/>
            <a:ext cx="8229600" cy="4525963"/>
          </a:xfrm>
        </p:spPr>
        <p:txBody>
          <a:bodyPr/>
          <a:lstStyle/>
          <a:p>
            <a:pPr eaLnBrk="1" hangingPunct="1">
              <a:lnSpc>
                <a:spcPct val="80000"/>
              </a:lnSpc>
            </a:pPr>
            <a:r>
              <a:rPr lang="ru-RU" sz="1600" smtClean="0">
                <a:latin typeface="Times New Roman" pitchFamily="18" charset="0"/>
                <a:cs typeface="Times New Roman" pitchFamily="18" charset="0"/>
              </a:rPr>
              <a:t>Первые признаки мышления дети обнаруживают к концу первого года жизни. Они начинают замечать простейшие связи и отношения между предметами и использовать их для достижения определенной связи. Эти отношения выясняются детьми путем  практических проб и ошибок, т.е. при помощи предметно-действенного мышления. Ребенок начинает понимать, что одни вещи и действия могут использоваться для обозначения других, служить их заменой – формируется способность к замещению – умение использовать при решении умственных задач условные заменители реальных предметов и явлений.</a:t>
            </a:r>
          </a:p>
          <a:p>
            <a:pPr eaLnBrk="1" hangingPunct="1">
              <a:lnSpc>
                <a:spcPct val="80000"/>
              </a:lnSpc>
            </a:pPr>
            <a:endParaRPr lang="ru-RU" sz="1600" smtClean="0">
              <a:latin typeface="Times New Roman" pitchFamily="18" charset="0"/>
              <a:cs typeface="Times New Roman" pitchFamily="18" charset="0"/>
            </a:endParaRPr>
          </a:p>
          <a:p>
            <a:pPr eaLnBrk="1" hangingPunct="1">
              <a:lnSpc>
                <a:spcPct val="80000"/>
              </a:lnSpc>
            </a:pPr>
            <a:r>
              <a:rPr lang="ru-RU" sz="1600" smtClean="0">
                <a:latin typeface="Times New Roman" pitchFamily="18" charset="0"/>
                <a:cs typeface="Times New Roman" pitchFamily="18" charset="0"/>
              </a:rPr>
              <a:t>По мере накопления опыта мышление ребенка все больше опирается на образы – представление о том, каким может быть результат того или иного действия. Основным видом мышления, присущим  ребенку дошкольного возраста, становится наглядно-образное мышление. Благодаря этому дошкольник может «проделывать» реальные действия в уме. При этом он оперирует только единичными суждениями, т.К. К умозаключениям он не готов.</a:t>
            </a:r>
          </a:p>
          <a:p>
            <a:pPr eaLnBrk="1" hangingPunct="1">
              <a:lnSpc>
                <a:spcPct val="80000"/>
              </a:lnSpc>
              <a:buFontTx/>
              <a:buNone/>
            </a:pPr>
            <a:endParaRPr lang="ru-RU" sz="1600" smtClean="0">
              <a:latin typeface="Times New Roman" pitchFamily="18" charset="0"/>
              <a:cs typeface="Times New Roman" pitchFamily="18" charset="0"/>
            </a:endParaRPr>
          </a:p>
          <a:p>
            <a:pPr eaLnBrk="1" hangingPunct="1">
              <a:lnSpc>
                <a:spcPct val="80000"/>
              </a:lnSpc>
            </a:pPr>
            <a:r>
              <a:rPr lang="ru-RU" sz="1600" smtClean="0">
                <a:latin typeface="Times New Roman" pitchFamily="18" charset="0"/>
                <a:cs typeface="Times New Roman" pitchFamily="18" charset="0"/>
              </a:rPr>
              <a:t>В старшем дошкольном возрасте начинает формироваться словесно-логическое мышление</a:t>
            </a:r>
          </a:p>
          <a:p>
            <a:pPr eaLnBrk="1" hangingPunct="1">
              <a:lnSpc>
                <a:spcPct val="80000"/>
              </a:lnSpc>
              <a:buFontTx/>
              <a:buNone/>
            </a:pPr>
            <a:endParaRPr lang="ru-RU" sz="140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Мышление</a:t>
            </a:r>
            <a:endParaRPr lang="ru-RU" dirty="0"/>
          </a:p>
        </p:txBody>
      </p:sp>
      <p:sp>
        <p:nvSpPr>
          <p:cNvPr id="3" name="Содержимое 2"/>
          <p:cNvSpPr>
            <a:spLocks noGrp="1"/>
          </p:cNvSpPr>
          <p:nvPr>
            <p:ph idx="1"/>
          </p:nvPr>
        </p:nvSpPr>
        <p:spPr/>
        <p:txBody>
          <a:bodyPr>
            <a:normAutofit fontScale="62500" lnSpcReduction="20000"/>
          </a:bodyPr>
          <a:lstStyle/>
          <a:p>
            <a:pPr algn="just"/>
            <a:r>
              <a:rPr lang="ru-RU" dirty="0" smtClean="0"/>
              <a:t>При поступлении в школу ребенок обладает наглядно-образным и наглядно-действенным мышлением. Поэтому лучше выделяет внешние признаки, которые лежат в основе его умозаключений и обобщений.  </a:t>
            </a:r>
          </a:p>
          <a:p>
            <a:pPr algn="just"/>
            <a:r>
              <a:rPr lang="ru-RU" dirty="0" smtClean="0"/>
              <a:t>В течение начального периода обучения у ребенка активно формируется теоретическое мышление, отделяется от восприятия и опирается на развитие рефлексивных механизмов психики. </a:t>
            </a:r>
          </a:p>
          <a:p>
            <a:pPr algn="just"/>
            <a:r>
              <a:rPr lang="ru-RU" dirty="0" smtClean="0"/>
              <a:t>Этот психический процесс испытывает глубокие изменения, касающиеся операций, видов и форм мышления. Возрастает роль понятийных и отвлеченных компонентов мышления по сравнению с его образными и конкретными составляющими. Однако практическое действие и образ остаются важными опорами мышления младшего школьника, особенно при решении сложных для него задач. Например, если не удается устно решить математическую задачу, ребенок переходит к изготовлению схемы, рисунка к ней.</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ru-RU" sz="4000" b="1" smtClean="0">
                <a:solidFill>
                  <a:srgbClr val="6A0E0C"/>
                </a:solidFill>
              </a:rPr>
              <a:t>ВООБРАЖЕНИЕ</a:t>
            </a:r>
          </a:p>
        </p:txBody>
      </p:sp>
      <p:sp>
        <p:nvSpPr>
          <p:cNvPr id="17411" name="Rectangle 3"/>
          <p:cNvSpPr>
            <a:spLocks noGrp="1" noChangeArrowheads="1"/>
          </p:cNvSpPr>
          <p:nvPr>
            <p:ph type="body" idx="1"/>
          </p:nvPr>
        </p:nvSpPr>
        <p:spPr>
          <a:xfrm>
            <a:off x="468313" y="1268413"/>
            <a:ext cx="8229600" cy="4862512"/>
          </a:xfrm>
        </p:spPr>
        <p:txBody>
          <a:bodyPr/>
          <a:lstStyle/>
          <a:p>
            <a:pPr eaLnBrk="1" hangingPunct="1"/>
            <a:r>
              <a:rPr lang="ru-RU" sz="1600" smtClean="0">
                <a:latin typeface="Times New Roman" pitchFamily="18" charset="0"/>
                <a:cs typeface="Times New Roman" pitchFamily="18" charset="0"/>
              </a:rPr>
              <a:t>Воображение</a:t>
            </a:r>
            <a:r>
              <a:rPr lang="ru-RU" sz="2000" smtClean="0">
                <a:latin typeface="Times New Roman" pitchFamily="18" charset="0"/>
                <a:cs typeface="Times New Roman" pitchFamily="18" charset="0"/>
              </a:rPr>
              <a:t> – </a:t>
            </a:r>
            <a:r>
              <a:rPr lang="ru-RU" sz="1600" smtClean="0">
                <a:latin typeface="Times New Roman" pitchFamily="18" charset="0"/>
                <a:cs typeface="Times New Roman" pitchFamily="18" charset="0"/>
              </a:rPr>
              <a:t>психический процесс создания образа предмета путем преобразования реальности</a:t>
            </a:r>
          </a:p>
        </p:txBody>
      </p:sp>
      <p:sp>
        <p:nvSpPr>
          <p:cNvPr id="17412" name="Rectangle 5"/>
          <p:cNvSpPr>
            <a:spLocks noChangeArrowheads="1"/>
          </p:cNvSpPr>
          <p:nvPr/>
        </p:nvSpPr>
        <p:spPr bwMode="auto">
          <a:xfrm>
            <a:off x="2484438" y="2133600"/>
            <a:ext cx="4679950" cy="503238"/>
          </a:xfrm>
          <a:prstGeom prst="rect">
            <a:avLst/>
          </a:prstGeom>
          <a:solidFill>
            <a:schemeClr val="accent1"/>
          </a:solidFill>
          <a:ln w="9525">
            <a:solidFill>
              <a:schemeClr val="tx1"/>
            </a:solidFill>
            <a:miter lim="800000"/>
            <a:headEnd/>
            <a:tailEnd/>
          </a:ln>
        </p:spPr>
        <p:txBody>
          <a:bodyPr wrap="none" anchor="ctr"/>
          <a:lstStyle/>
          <a:p>
            <a:pPr algn="ctr"/>
            <a:r>
              <a:rPr lang="ru-RU" sz="2800">
                <a:solidFill>
                  <a:srgbClr val="6A0E0C"/>
                </a:solidFill>
                <a:latin typeface="Verdana" pitchFamily="34" charset="0"/>
              </a:rPr>
              <a:t>ВИДЫ ВООБРАЖЕНИЯ</a:t>
            </a:r>
          </a:p>
        </p:txBody>
      </p:sp>
      <p:sp>
        <p:nvSpPr>
          <p:cNvPr id="17413" name="Rectangle 8"/>
          <p:cNvSpPr>
            <a:spLocks noChangeArrowheads="1"/>
          </p:cNvSpPr>
          <p:nvPr/>
        </p:nvSpPr>
        <p:spPr bwMode="auto">
          <a:xfrm>
            <a:off x="3852863" y="3068638"/>
            <a:ext cx="2159000" cy="1800225"/>
          </a:xfrm>
          <a:prstGeom prst="rect">
            <a:avLst/>
          </a:prstGeom>
          <a:solidFill>
            <a:schemeClr val="accent1"/>
          </a:solidFill>
          <a:ln w="9525">
            <a:solidFill>
              <a:schemeClr val="tx1"/>
            </a:solidFill>
            <a:miter lim="800000"/>
            <a:headEnd/>
            <a:tailEnd/>
          </a:ln>
        </p:spPr>
        <p:txBody>
          <a:bodyPr wrap="none" anchor="ctr"/>
          <a:lstStyle/>
          <a:p>
            <a:pPr algn="ctr"/>
            <a:endParaRPr lang="ru-RU" sz="1600">
              <a:latin typeface="Verdana" pitchFamily="34" charset="0"/>
            </a:endParaRPr>
          </a:p>
        </p:txBody>
      </p:sp>
      <p:sp>
        <p:nvSpPr>
          <p:cNvPr id="17414" name="Rectangle 10"/>
          <p:cNvSpPr>
            <a:spLocks noChangeArrowheads="1"/>
          </p:cNvSpPr>
          <p:nvPr/>
        </p:nvSpPr>
        <p:spPr bwMode="auto">
          <a:xfrm>
            <a:off x="539750" y="3068638"/>
            <a:ext cx="2665413" cy="1800225"/>
          </a:xfrm>
          <a:prstGeom prst="rect">
            <a:avLst/>
          </a:prstGeom>
          <a:solidFill>
            <a:schemeClr val="accent1"/>
          </a:solidFill>
          <a:ln w="9525">
            <a:solidFill>
              <a:schemeClr val="tx1"/>
            </a:solidFill>
            <a:miter lim="800000"/>
            <a:headEnd/>
            <a:tailEnd/>
          </a:ln>
        </p:spPr>
        <p:txBody>
          <a:bodyPr wrap="none" anchor="ctr"/>
          <a:lstStyle/>
          <a:p>
            <a:pPr algn="ctr"/>
            <a:endParaRPr lang="ru-RU">
              <a:latin typeface="Verdana" pitchFamily="34" charset="0"/>
            </a:endParaRPr>
          </a:p>
        </p:txBody>
      </p:sp>
      <p:sp>
        <p:nvSpPr>
          <p:cNvPr id="17415" name="Rectangle 11"/>
          <p:cNvSpPr>
            <a:spLocks noChangeArrowheads="1"/>
          </p:cNvSpPr>
          <p:nvPr/>
        </p:nvSpPr>
        <p:spPr bwMode="auto">
          <a:xfrm>
            <a:off x="6443663" y="3068638"/>
            <a:ext cx="2451100" cy="1728787"/>
          </a:xfrm>
          <a:prstGeom prst="rect">
            <a:avLst/>
          </a:prstGeom>
          <a:solidFill>
            <a:schemeClr val="accent1"/>
          </a:solidFill>
          <a:ln w="9525">
            <a:solidFill>
              <a:schemeClr val="tx1"/>
            </a:solidFill>
            <a:miter lim="800000"/>
            <a:headEnd/>
            <a:tailEnd/>
          </a:ln>
        </p:spPr>
        <p:txBody>
          <a:bodyPr wrap="none" anchor="ctr"/>
          <a:lstStyle/>
          <a:p>
            <a:pPr algn="ctr"/>
            <a:endParaRPr lang="ru-RU">
              <a:latin typeface="Verdana" pitchFamily="34" charset="0"/>
            </a:endParaRPr>
          </a:p>
        </p:txBody>
      </p:sp>
      <p:sp>
        <p:nvSpPr>
          <p:cNvPr id="17416" name="Text Box 13"/>
          <p:cNvSpPr txBox="1">
            <a:spLocks noChangeArrowheads="1"/>
          </p:cNvSpPr>
          <p:nvPr/>
        </p:nvSpPr>
        <p:spPr bwMode="auto">
          <a:xfrm>
            <a:off x="539750" y="3068638"/>
            <a:ext cx="2630488" cy="1804987"/>
          </a:xfrm>
          <a:prstGeom prst="rect">
            <a:avLst/>
          </a:prstGeom>
          <a:noFill/>
          <a:ln w="9525">
            <a:noFill/>
            <a:miter lim="800000"/>
            <a:headEnd/>
            <a:tailEnd/>
          </a:ln>
        </p:spPr>
        <p:txBody>
          <a:bodyPr>
            <a:spAutoFit/>
          </a:bodyPr>
          <a:lstStyle/>
          <a:p>
            <a:pPr marL="342900" indent="-342900"/>
            <a:r>
              <a:rPr lang="ru-RU" sz="1600" b="1" u="sng">
                <a:solidFill>
                  <a:srgbClr val="6A0E0C"/>
                </a:solidFill>
                <a:latin typeface="Verdana" pitchFamily="34" charset="0"/>
              </a:rPr>
              <a:t>ПО СПОСОБАМ </a:t>
            </a:r>
          </a:p>
          <a:p>
            <a:pPr marL="342900" indent="-342900"/>
            <a:r>
              <a:rPr lang="ru-RU" sz="1600" b="1" u="sng">
                <a:solidFill>
                  <a:srgbClr val="6A0E0C"/>
                </a:solidFill>
                <a:latin typeface="Verdana" pitchFamily="34" charset="0"/>
              </a:rPr>
              <a:t>АКТИВНОСТИ:</a:t>
            </a:r>
          </a:p>
          <a:p>
            <a:pPr marL="342900" indent="-342900"/>
            <a:endParaRPr lang="ru-RU" sz="1200" b="1" u="sng">
              <a:solidFill>
                <a:srgbClr val="6A0E0C"/>
              </a:solidFill>
              <a:latin typeface="Verdana" pitchFamily="34" charset="0"/>
            </a:endParaRPr>
          </a:p>
          <a:p>
            <a:pPr marL="342900" indent="-342900">
              <a:buFontTx/>
              <a:buAutoNum type="arabicPeriod"/>
            </a:pPr>
            <a:r>
              <a:rPr lang="ru-RU" sz="1200" b="1">
                <a:solidFill>
                  <a:srgbClr val="6A0E0C"/>
                </a:solidFill>
                <a:latin typeface="Verdana" pitchFamily="34" charset="0"/>
              </a:rPr>
              <a:t>ПРОИЗВОЛЬНОЕ</a:t>
            </a:r>
          </a:p>
          <a:p>
            <a:pPr marL="342900" indent="-342900"/>
            <a:endParaRPr lang="ru-RU" sz="1200" b="1">
              <a:solidFill>
                <a:srgbClr val="6A0E0C"/>
              </a:solidFill>
              <a:latin typeface="Verdana" pitchFamily="34" charset="0"/>
            </a:endParaRPr>
          </a:p>
          <a:p>
            <a:pPr marL="342900" indent="-342900">
              <a:buFontTx/>
              <a:buAutoNum type="arabicPeriod"/>
            </a:pPr>
            <a:r>
              <a:rPr lang="ru-RU" sz="1200" b="1">
                <a:solidFill>
                  <a:srgbClr val="6A0E0C"/>
                </a:solidFill>
                <a:latin typeface="Verdana" pitchFamily="34" charset="0"/>
              </a:rPr>
              <a:t>НЕПРОИЗВОЛЬНОЕ</a:t>
            </a:r>
          </a:p>
          <a:p>
            <a:pPr marL="342900" indent="-342900"/>
            <a:r>
              <a:rPr lang="ru-RU" sz="1200" b="1">
                <a:solidFill>
                  <a:srgbClr val="6A0E0C"/>
                </a:solidFill>
                <a:latin typeface="Verdana" pitchFamily="34" charset="0"/>
              </a:rPr>
              <a:t>(СНОВИДЕНИЯ, БРЕД,</a:t>
            </a:r>
          </a:p>
          <a:p>
            <a:pPr marL="342900" indent="-342900"/>
            <a:r>
              <a:rPr lang="ru-RU" sz="1200" b="1">
                <a:solidFill>
                  <a:srgbClr val="6A0E0C"/>
                </a:solidFill>
                <a:latin typeface="Verdana" pitchFamily="34" charset="0"/>
              </a:rPr>
              <a:t>ГАЛЛЮЦИНАЦИИ, </a:t>
            </a:r>
          </a:p>
          <a:p>
            <a:pPr marL="342900" indent="-342900"/>
            <a:r>
              <a:rPr lang="ru-RU" sz="1200" b="1">
                <a:solidFill>
                  <a:srgbClr val="6A0E0C"/>
                </a:solidFill>
                <a:latin typeface="Verdana" pitchFamily="34" charset="0"/>
              </a:rPr>
              <a:t>ГИПНОТИЧЕСКИЕ ОБРАЗЫ)</a:t>
            </a:r>
          </a:p>
          <a:p>
            <a:pPr marL="342900" indent="-342900"/>
            <a:r>
              <a:rPr lang="ru-RU" sz="1200" b="1">
                <a:solidFill>
                  <a:srgbClr val="6A0E0C"/>
                </a:solidFill>
                <a:latin typeface="Verdana" pitchFamily="34" charset="0"/>
              </a:rPr>
              <a:t> </a:t>
            </a:r>
          </a:p>
        </p:txBody>
      </p:sp>
      <p:sp>
        <p:nvSpPr>
          <p:cNvPr id="17417" name="Text Box 16"/>
          <p:cNvSpPr txBox="1">
            <a:spLocks noChangeArrowheads="1"/>
          </p:cNvSpPr>
          <p:nvPr/>
        </p:nvSpPr>
        <p:spPr bwMode="auto">
          <a:xfrm>
            <a:off x="3903663" y="3036888"/>
            <a:ext cx="2884487" cy="800100"/>
          </a:xfrm>
          <a:prstGeom prst="rect">
            <a:avLst/>
          </a:prstGeom>
          <a:noFill/>
          <a:ln w="9525">
            <a:noFill/>
            <a:miter lim="800000"/>
            <a:headEnd/>
            <a:tailEnd/>
          </a:ln>
        </p:spPr>
        <p:txBody>
          <a:bodyPr wrap="none">
            <a:spAutoFit/>
          </a:bodyPr>
          <a:lstStyle/>
          <a:p>
            <a:pPr marL="342900" indent="-342900"/>
            <a:r>
              <a:rPr lang="ru-RU" sz="1600" b="1" u="sng">
                <a:solidFill>
                  <a:srgbClr val="6A0E0C"/>
                </a:solidFill>
                <a:latin typeface="Verdana" pitchFamily="34" charset="0"/>
              </a:rPr>
              <a:t>ПО РЕЗУЛЬТАТАМ:</a:t>
            </a:r>
          </a:p>
          <a:p>
            <a:pPr marL="342900" indent="-342900"/>
            <a:endParaRPr lang="ru-RU" sz="1200" b="1">
              <a:solidFill>
                <a:srgbClr val="6A0E0C"/>
              </a:solidFill>
              <a:latin typeface="Verdana" pitchFamily="34" charset="0"/>
            </a:endParaRPr>
          </a:p>
          <a:p>
            <a:pPr marL="342900" indent="-342900">
              <a:buFontTx/>
              <a:buAutoNum type="arabicPeriod"/>
            </a:pPr>
            <a:r>
              <a:rPr lang="ru-RU" sz="1200" b="1">
                <a:solidFill>
                  <a:srgbClr val="6A0E0C"/>
                </a:solidFill>
                <a:latin typeface="Verdana" pitchFamily="34" charset="0"/>
              </a:rPr>
              <a:t>ВОССОЗДАЮЩЕЕ</a:t>
            </a:r>
          </a:p>
          <a:p>
            <a:pPr marL="342900" indent="-342900">
              <a:buFontTx/>
              <a:buAutoNum type="arabicPeriod"/>
            </a:pPr>
            <a:endParaRPr lang="ru-RU" sz="1200" b="1">
              <a:solidFill>
                <a:srgbClr val="6A0E0C"/>
              </a:solidFill>
              <a:latin typeface="Verdana" pitchFamily="34" charset="0"/>
            </a:endParaRPr>
          </a:p>
          <a:p>
            <a:pPr marL="342900" indent="-342900">
              <a:buFontTx/>
              <a:buAutoNum type="arabicPeriod"/>
            </a:pPr>
            <a:r>
              <a:rPr lang="ru-RU" sz="1200" b="1">
                <a:solidFill>
                  <a:srgbClr val="6A0E0C"/>
                </a:solidFill>
                <a:latin typeface="Verdana" pitchFamily="34" charset="0"/>
              </a:rPr>
              <a:t>ТВОРЧЕСКОЕ</a:t>
            </a:r>
          </a:p>
        </p:txBody>
      </p:sp>
      <p:sp>
        <p:nvSpPr>
          <p:cNvPr id="17418" name="Text Box 18"/>
          <p:cNvSpPr txBox="1">
            <a:spLocks noChangeArrowheads="1"/>
          </p:cNvSpPr>
          <p:nvPr/>
        </p:nvSpPr>
        <p:spPr bwMode="auto">
          <a:xfrm>
            <a:off x="6567488" y="3036888"/>
            <a:ext cx="2963862" cy="1304925"/>
          </a:xfrm>
          <a:prstGeom prst="rect">
            <a:avLst/>
          </a:prstGeom>
          <a:noFill/>
          <a:ln w="9525">
            <a:noFill/>
            <a:miter lim="800000"/>
            <a:headEnd/>
            <a:tailEnd/>
          </a:ln>
        </p:spPr>
        <p:txBody>
          <a:bodyPr wrap="none">
            <a:spAutoFit/>
          </a:bodyPr>
          <a:lstStyle/>
          <a:p>
            <a:pPr marL="342900" indent="-342900"/>
            <a:r>
              <a:rPr lang="ru-RU" sz="1600" b="1" u="sng">
                <a:solidFill>
                  <a:srgbClr val="6A0E0C"/>
                </a:solidFill>
                <a:latin typeface="Verdana" pitchFamily="34" charset="0"/>
              </a:rPr>
              <a:t>ПО ВИДАМ </a:t>
            </a:r>
          </a:p>
          <a:p>
            <a:pPr marL="342900" indent="-342900"/>
            <a:r>
              <a:rPr lang="ru-RU" sz="1600" b="1" u="sng">
                <a:solidFill>
                  <a:srgbClr val="6A0E0C"/>
                </a:solidFill>
                <a:latin typeface="Verdana" pitchFamily="34" charset="0"/>
              </a:rPr>
              <a:t>ДЕЯТЕЛЬНОСТИ</a:t>
            </a:r>
          </a:p>
          <a:p>
            <a:pPr marL="342900" indent="-342900"/>
            <a:endParaRPr lang="ru-RU" sz="1600" b="1" u="sng">
              <a:solidFill>
                <a:srgbClr val="6A0E0C"/>
              </a:solidFill>
              <a:latin typeface="Verdana" pitchFamily="34" charset="0"/>
            </a:endParaRPr>
          </a:p>
          <a:p>
            <a:pPr marL="342900" indent="-342900">
              <a:buFontTx/>
              <a:buAutoNum type="arabicPeriod"/>
            </a:pPr>
            <a:r>
              <a:rPr lang="ru-RU" sz="1200" b="1">
                <a:solidFill>
                  <a:srgbClr val="6A0E0C"/>
                </a:solidFill>
                <a:latin typeface="Verdana" pitchFamily="34" charset="0"/>
              </a:rPr>
              <a:t>ХУДОЖЕСТВЕННОЕ</a:t>
            </a:r>
          </a:p>
          <a:p>
            <a:pPr marL="342900" indent="-342900">
              <a:buFontTx/>
              <a:buAutoNum type="arabicPeriod"/>
            </a:pPr>
            <a:endParaRPr lang="ru-RU" sz="1200" b="1">
              <a:solidFill>
                <a:srgbClr val="6A0E0C"/>
              </a:solidFill>
              <a:latin typeface="Verdana" pitchFamily="34" charset="0"/>
            </a:endParaRPr>
          </a:p>
          <a:p>
            <a:pPr marL="342900" indent="-342900">
              <a:buFontTx/>
              <a:buAutoNum type="arabicPeriod"/>
            </a:pPr>
            <a:r>
              <a:rPr lang="ru-RU" sz="1200" b="1">
                <a:solidFill>
                  <a:srgbClr val="6A0E0C"/>
                </a:solidFill>
                <a:latin typeface="Verdana" pitchFamily="34" charset="0"/>
              </a:rPr>
              <a:t>ТЕХНИЧЕСКОЕ</a:t>
            </a:r>
          </a:p>
          <a:p>
            <a:pPr marL="342900" indent="-342900">
              <a:buFontTx/>
              <a:buAutoNum type="arabicPeriod"/>
            </a:pPr>
            <a:endParaRPr lang="ru-RU" sz="1200" b="1">
              <a:solidFill>
                <a:srgbClr val="6A0E0C"/>
              </a:solidFill>
              <a:latin typeface="Verdana" pitchFamily="34" charset="0"/>
            </a:endParaRPr>
          </a:p>
          <a:p>
            <a:pPr marL="342900" indent="-342900">
              <a:buFontTx/>
              <a:buAutoNum type="arabicPeriod"/>
            </a:pPr>
            <a:r>
              <a:rPr lang="ru-RU" sz="1200" b="1">
                <a:solidFill>
                  <a:srgbClr val="6A0E0C"/>
                </a:solidFill>
                <a:latin typeface="Verdana" pitchFamily="34" charset="0"/>
              </a:rPr>
              <a:t>МУЗЫКАЛЬНОЕ И ДР.</a:t>
            </a:r>
          </a:p>
        </p:txBody>
      </p:sp>
      <p:sp>
        <p:nvSpPr>
          <p:cNvPr id="17419" name="Line 19"/>
          <p:cNvSpPr>
            <a:spLocks noChangeShapeType="1"/>
          </p:cNvSpPr>
          <p:nvPr/>
        </p:nvSpPr>
        <p:spPr bwMode="auto">
          <a:xfrm>
            <a:off x="4787900" y="2636838"/>
            <a:ext cx="0" cy="360362"/>
          </a:xfrm>
          <a:prstGeom prst="line">
            <a:avLst/>
          </a:prstGeom>
          <a:noFill/>
          <a:ln w="9525">
            <a:solidFill>
              <a:schemeClr val="tx1"/>
            </a:solidFill>
            <a:round/>
            <a:headEnd/>
            <a:tailEnd type="triangle" w="med" len="med"/>
          </a:ln>
        </p:spPr>
        <p:txBody>
          <a:bodyPr/>
          <a:lstStyle/>
          <a:p>
            <a:endParaRPr lang="ru-RU"/>
          </a:p>
        </p:txBody>
      </p:sp>
      <p:sp>
        <p:nvSpPr>
          <p:cNvPr id="17420" name="Line 20"/>
          <p:cNvSpPr>
            <a:spLocks noChangeShapeType="1"/>
          </p:cNvSpPr>
          <p:nvPr/>
        </p:nvSpPr>
        <p:spPr bwMode="auto">
          <a:xfrm flipH="1">
            <a:off x="1763713" y="2636838"/>
            <a:ext cx="3095625" cy="431800"/>
          </a:xfrm>
          <a:prstGeom prst="line">
            <a:avLst/>
          </a:prstGeom>
          <a:noFill/>
          <a:ln w="9525">
            <a:solidFill>
              <a:schemeClr val="tx1"/>
            </a:solidFill>
            <a:round/>
            <a:headEnd/>
            <a:tailEnd type="triangle" w="med" len="med"/>
          </a:ln>
        </p:spPr>
        <p:txBody>
          <a:bodyPr/>
          <a:lstStyle/>
          <a:p>
            <a:endParaRPr lang="ru-RU"/>
          </a:p>
        </p:txBody>
      </p:sp>
      <p:sp>
        <p:nvSpPr>
          <p:cNvPr id="17421" name="Line 24"/>
          <p:cNvSpPr>
            <a:spLocks noChangeShapeType="1"/>
          </p:cNvSpPr>
          <p:nvPr/>
        </p:nvSpPr>
        <p:spPr bwMode="auto">
          <a:xfrm>
            <a:off x="4859338" y="2636838"/>
            <a:ext cx="3025775" cy="431800"/>
          </a:xfrm>
          <a:prstGeom prst="line">
            <a:avLst/>
          </a:prstGeom>
          <a:noFill/>
          <a:ln w="9525">
            <a:solidFill>
              <a:schemeClr val="tx1"/>
            </a:solidFill>
            <a:round/>
            <a:headEnd/>
            <a:tailEnd type="triangle" w="med" len="med"/>
          </a:ln>
        </p:spPr>
        <p:txBody>
          <a:bodyPr/>
          <a:lstStyle/>
          <a:p>
            <a:endParaRPr 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ru-RU" sz="3200" b="1" smtClean="0"/>
              <a:t>ВОЗРАСТНЫЕ ОСОБЕННОСТИ ВООБРАЖЕНИЯ У ДОШКОЛЬНИКОВ</a:t>
            </a:r>
          </a:p>
        </p:txBody>
      </p:sp>
      <p:sp>
        <p:nvSpPr>
          <p:cNvPr id="18435" name="Rectangle 3"/>
          <p:cNvSpPr>
            <a:spLocks noGrp="1" noChangeArrowheads="1"/>
          </p:cNvSpPr>
          <p:nvPr>
            <p:ph type="body" idx="1"/>
          </p:nvPr>
        </p:nvSpPr>
        <p:spPr/>
        <p:txBody>
          <a:bodyPr/>
          <a:lstStyle/>
          <a:p>
            <a:pPr algn="just" eaLnBrk="1" hangingPunct="1">
              <a:lnSpc>
                <a:spcPct val="80000"/>
              </a:lnSpc>
            </a:pPr>
            <a:r>
              <a:rPr lang="ru-RU" sz="1600" dirty="0" smtClean="0">
                <a:latin typeface="Times New Roman" pitchFamily="18" charset="0"/>
                <a:cs typeface="Times New Roman" pitchFamily="18" charset="0"/>
              </a:rPr>
              <a:t>Возникновение и развитие воображения тесно связано с формированием других познавательных процессов, прежде всего мышления.</a:t>
            </a:r>
          </a:p>
          <a:p>
            <a:pPr algn="just" eaLnBrk="1" hangingPunct="1">
              <a:lnSpc>
                <a:spcPct val="80000"/>
              </a:lnSpc>
            </a:pPr>
            <a:endParaRPr lang="ru-RU" sz="1600" dirty="0" smtClean="0">
              <a:latin typeface="Times New Roman" pitchFamily="18" charset="0"/>
              <a:cs typeface="Times New Roman" pitchFamily="18" charset="0"/>
            </a:endParaRPr>
          </a:p>
          <a:p>
            <a:pPr algn="just" eaLnBrk="1" hangingPunct="1">
              <a:lnSpc>
                <a:spcPct val="80000"/>
              </a:lnSpc>
            </a:pPr>
            <a:r>
              <a:rPr lang="ru-RU" sz="1600" dirty="0" smtClean="0">
                <a:latin typeface="Times New Roman" pitchFamily="18" charset="0"/>
                <a:cs typeface="Times New Roman" pitchFamily="18" charset="0"/>
              </a:rPr>
              <a:t>В раннем детстве воображение имеет воссоздающий характер и возникает непроизвольно, в виде образов полученных впечатлений: прослушивание рассказов, сказок, стихов, просмотров фильмов. В воображении воспроизводится только то, что оказало на ребенка сильное эмоциональное впечатление, стало для него особенно интересным. Воображение неотделимо от восприятия предметов и выполнения с ними игровых действий.</a:t>
            </a:r>
          </a:p>
          <a:p>
            <a:pPr algn="just" eaLnBrk="1" hangingPunct="1">
              <a:lnSpc>
                <a:spcPct val="80000"/>
              </a:lnSpc>
            </a:pPr>
            <a:endParaRPr lang="ru-RU" sz="1600" dirty="0" smtClean="0">
              <a:latin typeface="Times New Roman" pitchFamily="18" charset="0"/>
              <a:cs typeface="Times New Roman" pitchFamily="18" charset="0"/>
            </a:endParaRPr>
          </a:p>
          <a:p>
            <a:pPr algn="just" eaLnBrk="1" hangingPunct="1">
              <a:lnSpc>
                <a:spcPct val="80000"/>
              </a:lnSpc>
            </a:pPr>
            <a:r>
              <a:rPr lang="ru-RU" sz="1600" dirty="0" smtClean="0">
                <a:latin typeface="Times New Roman" pitchFamily="18" charset="0"/>
                <a:cs typeface="Times New Roman" pitchFamily="18" charset="0"/>
              </a:rPr>
              <a:t>Старший дошкольный возраст является </a:t>
            </a:r>
            <a:r>
              <a:rPr lang="ru-RU" sz="1600" dirty="0" err="1" smtClean="0">
                <a:latin typeface="Times New Roman" pitchFamily="18" charset="0"/>
                <a:cs typeface="Times New Roman" pitchFamily="18" charset="0"/>
              </a:rPr>
              <a:t>сензитивным</a:t>
            </a:r>
            <a:r>
              <a:rPr lang="ru-RU" sz="1600" dirty="0" smtClean="0">
                <a:latin typeface="Times New Roman" pitchFamily="18" charset="0"/>
                <a:cs typeface="Times New Roman" pitchFamily="18" charset="0"/>
              </a:rPr>
              <a:t> – чувствительным – для развития воображения. В 5-6 лет у детей происходит постепенный переход от непроизвольного запоминания и воспроизведения к произвольному. Это создает основу для развития творческого воображения, обеспечивающего возможность создания нового образа. Творческое воображение детей проявляется, прежде всего, в сюжетно-ролевых играх, создающих простор для импровизации, а также в рисовании, конструировании и т.П.</a:t>
            </a:r>
          </a:p>
          <a:p>
            <a:pPr eaLnBrk="1" hangingPunct="1">
              <a:lnSpc>
                <a:spcPct val="80000"/>
              </a:lnSpc>
            </a:pPr>
            <a:endParaRPr lang="ru-RU" sz="1400" dirty="0" smtClean="0"/>
          </a:p>
          <a:p>
            <a:pPr eaLnBrk="1" hangingPunct="1">
              <a:lnSpc>
                <a:spcPct val="80000"/>
              </a:lnSpc>
            </a:pPr>
            <a:endParaRPr lang="ru-RU" sz="1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Воображение</a:t>
            </a:r>
            <a:r>
              <a:rPr lang="ru-RU" dirty="0" smtClean="0"/>
              <a:t> младшего школьника</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развивается в направлении роста ее управляемости и реалистичности. Репродуктивное воображение играет важную роль в понимании учебного материала. Образы воображения служат теми опорами, которыми пользуется мышление ребенка.</a:t>
            </a:r>
          </a:p>
          <a:p>
            <a:r>
              <a:rPr lang="ru-RU" dirty="0" smtClean="0"/>
              <a:t>Совершенствуются образы воображения: от недифференцированных, приблизительных, статических, разрозненных, с опорой на восприятие в детализированных, конкретных, взаимосвязанных, динамических, с опорой на память.</a:t>
            </a:r>
          </a:p>
          <a:p>
            <a:r>
              <a:rPr lang="ru-RU" dirty="0" smtClean="0"/>
              <a:t>При выполнении заданий на рисование по замыслу, при написании сочинений или сборке устных рассказов, сказок интенсивно формируется творческое воображение. Расширение чувственного опыта ученика предопределяет появление новых образов от случайного комбинирования представлений дети постепенно переходят к логически обоснованному построению новых образов. При этом возрастает их ориентация на предварительно созданную  задумку.</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Младшие школьники с задержкой психического развития</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В детском возрасте замедленный темп психического развития встречается значительно чаще, чем психическое недоразвитие. </a:t>
            </a:r>
          </a:p>
          <a:p>
            <a:r>
              <a:rPr lang="ru-RU" dirty="0" smtClean="0"/>
              <a:t>Обычно задержки психического развития (ЗПР) диагностируются у детей к окончанию дошкольного возраста или при поступлении в школу. </a:t>
            </a:r>
          </a:p>
          <a:p>
            <a:r>
              <a:rPr lang="ru-RU" dirty="0" smtClean="0"/>
              <a:t>ЗПР проявляется: а) в пониженном общем запасе знаний; </a:t>
            </a:r>
          </a:p>
          <a:p>
            <a:r>
              <a:rPr lang="ru-RU" dirty="0" smtClean="0"/>
              <a:t>б) в ограниченности представлений; </a:t>
            </a:r>
          </a:p>
          <a:p>
            <a:r>
              <a:rPr lang="ru-RU" dirty="0" smtClean="0"/>
              <a:t>в) </a:t>
            </a:r>
            <a:r>
              <a:rPr lang="ru-RU" dirty="0" err="1" smtClean="0"/>
              <a:t>в</a:t>
            </a:r>
            <a:r>
              <a:rPr lang="ru-RU" dirty="0" smtClean="0"/>
              <a:t> малой интеллектуальной целенаправленности.</a:t>
            </a:r>
          </a:p>
          <a:p>
            <a:pPr algn="ctr">
              <a:buNone/>
            </a:pPr>
            <a:endParaRPr lang="ru-RU" b="1" dirty="0" smtClean="0"/>
          </a:p>
          <a:p>
            <a:pPr algn="ctr">
              <a:buNone/>
            </a:pPr>
            <a:r>
              <a:rPr lang="ru-RU" b="1" dirty="0" smtClean="0"/>
              <a:t>Практикум. Работа с текстом и схемами</a:t>
            </a:r>
          </a:p>
          <a:p>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700" b="1" dirty="0" smtClean="0"/>
              <a:t>Особые образовательные потребности обучающихся с задержкой психического развития</a:t>
            </a:r>
            <a:endParaRPr lang="ru-RU" dirty="0"/>
          </a:p>
        </p:txBody>
      </p:sp>
      <p:sp>
        <p:nvSpPr>
          <p:cNvPr id="3" name="Содержимое 2"/>
          <p:cNvSpPr>
            <a:spLocks noGrp="1"/>
          </p:cNvSpPr>
          <p:nvPr>
            <p:ph idx="1"/>
          </p:nvPr>
        </p:nvSpPr>
        <p:spPr/>
        <p:txBody>
          <a:bodyPr/>
          <a:lstStyle/>
          <a:p>
            <a:r>
              <a:rPr lang="ru-RU" dirty="0" smtClean="0"/>
              <a:t>Особые образовательные потребности различаются у обучающихся с ОВЗ разных категорий, поскольку задаются спецификой нарушения психического развития, определяют особую логику построения учебного процесса и находят </a:t>
            </a:r>
            <a:r>
              <a:rPr lang="ru-RU" dirty="0" err="1" smtClean="0"/>
              <a:t>своѐ </a:t>
            </a:r>
            <a:r>
              <a:rPr lang="ru-RU" dirty="0" smtClean="0"/>
              <a:t>отражение в структуре и содержании образования. </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Содержимое 3"/>
          <p:cNvGraphicFramePr>
            <a:graphicFrameLocks noGrp="1"/>
          </p:cNvGraphicFramePr>
          <p:nvPr>
            <p:ph idx="1"/>
          </p:nvPr>
        </p:nvGraphicFramePr>
        <p:xfrm>
          <a:off x="457200" y="1600200"/>
          <a:ext cx="8229600" cy="3470148"/>
        </p:xfrm>
        <a:graphic>
          <a:graphicData uri="http://schemas.openxmlformats.org/drawingml/2006/table">
            <a:tbl>
              <a:tblPr firstRow="1" bandRow="1">
                <a:tableStyleId>{5C22544A-7EE6-4342-B048-85BDC9FD1C3A}</a:tableStyleId>
              </a:tblPr>
              <a:tblGrid>
                <a:gridCol w="2743200"/>
                <a:gridCol w="2743200"/>
                <a:gridCol w="2743200"/>
              </a:tblGrid>
              <a:tr h="930731">
                <a:tc>
                  <a:txBody>
                    <a:bodyPr/>
                    <a:lstStyle/>
                    <a:p>
                      <a:pPr algn="l">
                        <a:lnSpc>
                          <a:spcPct val="115000"/>
                        </a:lnSpc>
                        <a:spcAft>
                          <a:spcPts val="0"/>
                        </a:spcAft>
                      </a:pPr>
                      <a:r>
                        <a:rPr lang="ru-RU" sz="1800" dirty="0">
                          <a:solidFill>
                            <a:schemeClr val="bg1"/>
                          </a:solidFill>
                          <a:latin typeface="Times New Roman"/>
                          <a:ea typeface="Times New Roman"/>
                          <a:cs typeface="Times New Roman"/>
                        </a:rPr>
                        <a:t>Формы ЗПР</a:t>
                      </a:r>
                      <a:endParaRPr lang="ru-RU" sz="1800" dirty="0">
                        <a:solidFill>
                          <a:schemeClr val="bg1"/>
                        </a:solidFill>
                        <a:latin typeface="Calibri"/>
                        <a:ea typeface="Times New Roman"/>
                        <a:cs typeface="Times New Roman"/>
                      </a:endParaRPr>
                    </a:p>
                  </a:txBody>
                  <a:tcPr marL="25400" marR="25400" marT="0" marB="0"/>
                </a:tc>
                <a:tc>
                  <a:txBody>
                    <a:bodyPr/>
                    <a:lstStyle/>
                    <a:p>
                      <a:pPr algn="l">
                        <a:lnSpc>
                          <a:spcPct val="115000"/>
                        </a:lnSpc>
                        <a:spcAft>
                          <a:spcPts val="0"/>
                        </a:spcAft>
                      </a:pPr>
                      <a:r>
                        <a:rPr lang="ru-RU" sz="1800" dirty="0" err="1">
                          <a:solidFill>
                            <a:schemeClr val="bg1"/>
                          </a:solidFill>
                          <a:latin typeface="Times New Roman"/>
                          <a:ea typeface="Times New Roman"/>
                          <a:cs typeface="Times New Roman"/>
                        </a:rPr>
                        <a:t>Клинико</a:t>
                      </a:r>
                      <a:r>
                        <a:rPr lang="ru-RU" sz="1800" dirty="0">
                          <a:solidFill>
                            <a:schemeClr val="bg1"/>
                          </a:solidFill>
                          <a:latin typeface="Times New Roman"/>
                          <a:ea typeface="Times New Roman"/>
                          <a:cs typeface="Times New Roman"/>
                        </a:rPr>
                        <a:t>- </a:t>
                      </a:r>
                      <a:r>
                        <a:rPr lang="ru-RU" sz="1800" dirty="0" smtClean="0">
                          <a:solidFill>
                            <a:schemeClr val="bg1"/>
                          </a:solidFill>
                          <a:latin typeface="Times New Roman"/>
                          <a:ea typeface="Times New Roman"/>
                          <a:cs typeface="Times New Roman"/>
                        </a:rPr>
                        <a:t>психологические </a:t>
                      </a:r>
                      <a:r>
                        <a:rPr lang="ru-RU" sz="1800" dirty="0">
                          <a:solidFill>
                            <a:schemeClr val="bg1"/>
                          </a:solidFill>
                          <a:latin typeface="Times New Roman"/>
                          <a:ea typeface="Times New Roman"/>
                          <a:cs typeface="Times New Roman"/>
                        </a:rPr>
                        <a:t>проявления</a:t>
                      </a:r>
                      <a:endParaRPr lang="ru-RU" sz="1800" dirty="0">
                        <a:solidFill>
                          <a:schemeClr val="bg1"/>
                        </a:solidFill>
                        <a:latin typeface="Calibri"/>
                        <a:ea typeface="Times New Roman"/>
                        <a:cs typeface="Times New Roman"/>
                      </a:endParaRPr>
                    </a:p>
                  </a:txBody>
                  <a:tcPr marL="25400" marR="25400" marT="0" marB="0"/>
                </a:tc>
                <a:tc>
                  <a:txBody>
                    <a:bodyPr/>
                    <a:lstStyle/>
                    <a:p>
                      <a:pPr algn="l">
                        <a:lnSpc>
                          <a:spcPct val="115000"/>
                        </a:lnSpc>
                        <a:spcAft>
                          <a:spcPts val="0"/>
                        </a:spcAft>
                      </a:pPr>
                      <a:r>
                        <a:rPr lang="ru-RU" sz="1800" dirty="0">
                          <a:solidFill>
                            <a:schemeClr val="bg1"/>
                          </a:solidFill>
                          <a:latin typeface="Times New Roman"/>
                          <a:ea typeface="Times New Roman"/>
                          <a:cs typeface="Times New Roman"/>
                        </a:rPr>
                        <a:t>Нейропсихологические особенности</a:t>
                      </a:r>
                      <a:endParaRPr lang="ru-RU" sz="1800" dirty="0">
                        <a:solidFill>
                          <a:schemeClr val="bg1"/>
                        </a:solidFill>
                        <a:latin typeface="Calibri"/>
                        <a:ea typeface="Times New Roman"/>
                        <a:cs typeface="Times New Roman"/>
                      </a:endParaRPr>
                    </a:p>
                  </a:txBody>
                  <a:tcPr marL="25400" marR="25400" marT="0" marB="0"/>
                </a:tc>
              </a:tr>
              <a:tr h="2326829">
                <a:tc>
                  <a:txBody>
                    <a:bodyPr/>
                    <a:lstStyle/>
                    <a:p>
                      <a:pPr algn="l">
                        <a:lnSpc>
                          <a:spcPct val="115000"/>
                        </a:lnSpc>
                        <a:spcAft>
                          <a:spcPts val="0"/>
                        </a:spcAft>
                      </a:pPr>
                      <a:r>
                        <a:rPr lang="ru-RU" sz="1800" dirty="0">
                          <a:solidFill>
                            <a:srgbClr val="000000"/>
                          </a:solidFill>
                          <a:latin typeface="Times New Roman"/>
                          <a:ea typeface="Times New Roman"/>
                          <a:cs typeface="Times New Roman"/>
                        </a:rPr>
                        <a:t>Психофизический инфантилизм</a:t>
                      </a:r>
                      <a:endParaRPr lang="ru-RU" sz="1800" dirty="0">
                        <a:latin typeface="Calibri"/>
                        <a:ea typeface="Times New Roman"/>
                        <a:cs typeface="Times New Roman"/>
                      </a:endParaRPr>
                    </a:p>
                  </a:txBody>
                  <a:tcPr marL="25400" marR="25400" marT="0" marB="0"/>
                </a:tc>
                <a:tc>
                  <a:txBody>
                    <a:bodyPr/>
                    <a:lstStyle/>
                    <a:p>
                      <a:pPr algn="l">
                        <a:lnSpc>
                          <a:spcPct val="115000"/>
                        </a:lnSpc>
                        <a:spcAft>
                          <a:spcPts val="0"/>
                        </a:spcAft>
                      </a:pPr>
                      <a:r>
                        <a:rPr lang="ru-RU" sz="1800" dirty="0">
                          <a:solidFill>
                            <a:srgbClr val="000000"/>
                          </a:solidFill>
                          <a:latin typeface="Times New Roman"/>
                          <a:ea typeface="Times New Roman"/>
                          <a:cs typeface="Times New Roman"/>
                        </a:rPr>
                        <a:t>Относительная </a:t>
                      </a:r>
                      <a:r>
                        <a:rPr lang="ru-RU" sz="1800" dirty="0" err="1" smtClean="0">
                          <a:solidFill>
                            <a:srgbClr val="000000"/>
                          </a:solidFill>
                          <a:latin typeface="Times New Roman"/>
                          <a:ea typeface="Times New Roman"/>
                          <a:cs typeface="Times New Roman"/>
                        </a:rPr>
                        <a:t>сформированность</a:t>
                      </a:r>
                      <a:r>
                        <a:rPr lang="ru-RU" sz="1800" dirty="0" smtClean="0">
                          <a:solidFill>
                            <a:srgbClr val="000000"/>
                          </a:solidFill>
                          <a:latin typeface="Times New Roman"/>
                          <a:ea typeface="Times New Roman"/>
                          <a:cs typeface="Times New Roman"/>
                        </a:rPr>
                        <a:t> </a:t>
                      </a:r>
                      <a:r>
                        <a:rPr lang="ru-RU" sz="1800" dirty="0">
                          <a:solidFill>
                            <a:srgbClr val="000000"/>
                          </a:solidFill>
                          <a:latin typeface="Times New Roman"/>
                          <a:ea typeface="Times New Roman"/>
                          <a:cs typeface="Times New Roman"/>
                        </a:rPr>
                        <a:t>психических процессов, но </a:t>
                      </a:r>
                      <a:r>
                        <a:rPr lang="ru-RU" sz="1800" dirty="0" smtClean="0">
                          <a:solidFill>
                            <a:srgbClr val="000000"/>
                          </a:solidFill>
                          <a:latin typeface="Times New Roman"/>
                          <a:ea typeface="Times New Roman"/>
                          <a:cs typeface="Times New Roman"/>
                        </a:rPr>
                        <a:t>замедленный </a:t>
                      </a:r>
                      <a:r>
                        <a:rPr lang="ru-RU" sz="1800" dirty="0">
                          <a:solidFill>
                            <a:srgbClr val="000000"/>
                          </a:solidFill>
                          <a:latin typeface="Times New Roman"/>
                          <a:ea typeface="Times New Roman"/>
                          <a:cs typeface="Times New Roman"/>
                        </a:rPr>
                        <a:t>темп их становления. </a:t>
                      </a:r>
                      <a:endParaRPr lang="ru-RU" sz="1800" dirty="0" smtClean="0">
                        <a:solidFill>
                          <a:srgbClr val="000000"/>
                        </a:solidFill>
                        <a:latin typeface="Times New Roman"/>
                        <a:ea typeface="Times New Roman"/>
                        <a:cs typeface="Times New Roman"/>
                      </a:endParaRPr>
                    </a:p>
                    <a:p>
                      <a:pPr algn="l">
                        <a:lnSpc>
                          <a:spcPct val="115000"/>
                        </a:lnSpc>
                        <a:spcAft>
                          <a:spcPts val="0"/>
                        </a:spcAft>
                      </a:pPr>
                      <a:r>
                        <a:rPr lang="ru-RU" sz="1800" dirty="0" smtClean="0">
                          <a:solidFill>
                            <a:srgbClr val="000000"/>
                          </a:solidFill>
                          <a:latin typeface="Times New Roman"/>
                          <a:ea typeface="Times New Roman"/>
                          <a:cs typeface="Times New Roman"/>
                        </a:rPr>
                        <a:t>Недоразвитие </a:t>
                      </a:r>
                      <a:r>
                        <a:rPr lang="ru-RU" sz="1800" dirty="0">
                          <a:solidFill>
                            <a:srgbClr val="000000"/>
                          </a:solidFill>
                          <a:latin typeface="Times New Roman"/>
                          <a:ea typeface="Times New Roman"/>
                          <a:cs typeface="Times New Roman"/>
                        </a:rPr>
                        <a:t>мотивации учебной деятельности. Личностная незрелость.</a:t>
                      </a:r>
                      <a:endParaRPr lang="ru-RU" sz="1800" dirty="0">
                        <a:latin typeface="Calibri"/>
                        <a:ea typeface="Times New Roman"/>
                        <a:cs typeface="Times New Roman"/>
                      </a:endParaRPr>
                    </a:p>
                  </a:txBody>
                  <a:tcPr marL="25400" marR="25400" marT="0" marB="0"/>
                </a:tc>
                <a:tc>
                  <a:txBody>
                    <a:bodyPr/>
                    <a:lstStyle/>
                    <a:p>
                      <a:pPr algn="l">
                        <a:lnSpc>
                          <a:spcPct val="115000"/>
                        </a:lnSpc>
                        <a:spcAft>
                          <a:spcPts val="0"/>
                        </a:spcAft>
                      </a:pPr>
                      <a:r>
                        <a:rPr lang="ru-RU" sz="1800" dirty="0">
                          <a:solidFill>
                            <a:srgbClr val="000000"/>
                          </a:solidFill>
                          <a:latin typeface="Times New Roman"/>
                          <a:ea typeface="Times New Roman"/>
                          <a:cs typeface="Times New Roman"/>
                        </a:rPr>
                        <a:t>Нарушение динамики умственной </a:t>
                      </a:r>
                      <a:r>
                        <a:rPr lang="ru-RU" sz="1800" dirty="0" smtClean="0">
                          <a:solidFill>
                            <a:srgbClr val="000000"/>
                          </a:solidFill>
                          <a:latin typeface="Times New Roman"/>
                          <a:ea typeface="Times New Roman"/>
                          <a:cs typeface="Times New Roman"/>
                        </a:rPr>
                        <a:t>работоспособности</a:t>
                      </a:r>
                      <a:r>
                        <a:rPr lang="ru-RU" sz="1800" dirty="0">
                          <a:solidFill>
                            <a:srgbClr val="000000"/>
                          </a:solidFill>
                          <a:latin typeface="Times New Roman"/>
                          <a:ea typeface="Times New Roman"/>
                          <a:cs typeface="Times New Roman"/>
                        </a:rPr>
                        <a:t>. Снижение объема памяти и </a:t>
                      </a:r>
                      <a:r>
                        <a:rPr lang="ru-RU" sz="1800" dirty="0" smtClean="0">
                          <a:solidFill>
                            <a:srgbClr val="000000"/>
                          </a:solidFill>
                          <a:latin typeface="Times New Roman"/>
                          <a:ea typeface="Times New Roman"/>
                          <a:cs typeface="Times New Roman"/>
                        </a:rPr>
                        <a:t>внимания </a:t>
                      </a:r>
                      <a:r>
                        <a:rPr lang="ru-RU" sz="1800" dirty="0">
                          <a:solidFill>
                            <a:srgbClr val="000000"/>
                          </a:solidFill>
                          <a:latin typeface="Times New Roman"/>
                          <a:ea typeface="Times New Roman"/>
                          <a:cs typeface="Times New Roman"/>
                        </a:rPr>
                        <a:t>вследствие </a:t>
                      </a:r>
                      <a:r>
                        <a:rPr lang="ru-RU" sz="1800" dirty="0" smtClean="0">
                          <a:solidFill>
                            <a:srgbClr val="000000"/>
                          </a:solidFill>
                          <a:latin typeface="Times New Roman"/>
                          <a:ea typeface="Times New Roman"/>
                          <a:cs typeface="Times New Roman"/>
                        </a:rPr>
                        <a:t>недостаточной </a:t>
                      </a:r>
                      <a:r>
                        <a:rPr lang="ru-RU" sz="1800" dirty="0">
                          <a:solidFill>
                            <a:srgbClr val="000000"/>
                          </a:solidFill>
                          <a:latin typeface="Times New Roman"/>
                          <a:ea typeface="Times New Roman"/>
                          <a:cs typeface="Times New Roman"/>
                        </a:rPr>
                        <a:t>мотивации </a:t>
                      </a:r>
                      <a:r>
                        <a:rPr lang="ru-RU" sz="1800" dirty="0" smtClean="0">
                          <a:solidFill>
                            <a:srgbClr val="000000"/>
                          </a:solidFill>
                          <a:latin typeface="Times New Roman"/>
                          <a:ea typeface="Times New Roman"/>
                          <a:cs typeface="Times New Roman"/>
                        </a:rPr>
                        <a:t>деятельности</a:t>
                      </a:r>
                      <a:r>
                        <a:rPr lang="ru-RU" sz="1800" dirty="0">
                          <a:solidFill>
                            <a:srgbClr val="000000"/>
                          </a:solidFill>
                          <a:latin typeface="Times New Roman"/>
                          <a:ea typeface="Times New Roman"/>
                          <a:cs typeface="Times New Roman"/>
                        </a:rPr>
                        <a:t>.</a:t>
                      </a:r>
                      <a:endParaRPr lang="ru-RU" sz="1800" dirty="0">
                        <a:latin typeface="Calibri"/>
                        <a:ea typeface="Times New Roman"/>
                        <a:cs typeface="Times New Roman"/>
                      </a:endParaRPr>
                    </a:p>
                  </a:txBody>
                  <a:tcPr marL="25400" marR="25400" marT="0" marB="0"/>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Содержимое 3"/>
          <p:cNvGraphicFramePr>
            <a:graphicFrameLocks noGrp="1"/>
          </p:cNvGraphicFramePr>
          <p:nvPr>
            <p:ph idx="1"/>
          </p:nvPr>
        </p:nvGraphicFramePr>
        <p:xfrm>
          <a:off x="457200" y="1600200"/>
          <a:ext cx="8229600" cy="3470148"/>
        </p:xfrm>
        <a:graphic>
          <a:graphicData uri="http://schemas.openxmlformats.org/drawingml/2006/table">
            <a:tbl>
              <a:tblPr firstRow="1" bandRow="1">
                <a:tableStyleId>{5C22544A-7EE6-4342-B048-85BDC9FD1C3A}</a:tableStyleId>
              </a:tblPr>
              <a:tblGrid>
                <a:gridCol w="2743200"/>
                <a:gridCol w="2743200"/>
                <a:gridCol w="2743200"/>
              </a:tblGrid>
              <a:tr h="930731">
                <a:tc>
                  <a:txBody>
                    <a:bodyPr/>
                    <a:lstStyle/>
                    <a:p>
                      <a:pPr algn="l">
                        <a:lnSpc>
                          <a:spcPct val="115000"/>
                        </a:lnSpc>
                        <a:spcAft>
                          <a:spcPts val="0"/>
                        </a:spcAft>
                      </a:pPr>
                      <a:r>
                        <a:rPr lang="ru-RU" sz="1800" dirty="0">
                          <a:solidFill>
                            <a:schemeClr val="bg1"/>
                          </a:solidFill>
                          <a:latin typeface="Times New Roman"/>
                          <a:ea typeface="Times New Roman"/>
                          <a:cs typeface="Times New Roman"/>
                        </a:rPr>
                        <a:t>Формы ЗПР</a:t>
                      </a:r>
                      <a:endParaRPr lang="ru-RU" sz="1800" dirty="0">
                        <a:solidFill>
                          <a:schemeClr val="bg1"/>
                        </a:solidFill>
                        <a:latin typeface="Calibri"/>
                        <a:ea typeface="Times New Roman"/>
                        <a:cs typeface="Times New Roman"/>
                      </a:endParaRPr>
                    </a:p>
                  </a:txBody>
                  <a:tcPr marL="25400" marR="25400" marT="0" marB="0"/>
                </a:tc>
                <a:tc>
                  <a:txBody>
                    <a:bodyPr/>
                    <a:lstStyle/>
                    <a:p>
                      <a:pPr algn="l">
                        <a:lnSpc>
                          <a:spcPct val="115000"/>
                        </a:lnSpc>
                        <a:spcAft>
                          <a:spcPts val="0"/>
                        </a:spcAft>
                      </a:pPr>
                      <a:r>
                        <a:rPr lang="ru-RU" sz="1800" dirty="0" err="1">
                          <a:solidFill>
                            <a:schemeClr val="bg1"/>
                          </a:solidFill>
                          <a:latin typeface="Times New Roman"/>
                          <a:ea typeface="Times New Roman"/>
                          <a:cs typeface="Times New Roman"/>
                        </a:rPr>
                        <a:t>Клинико</a:t>
                      </a:r>
                      <a:r>
                        <a:rPr lang="ru-RU" sz="1800" dirty="0">
                          <a:solidFill>
                            <a:schemeClr val="bg1"/>
                          </a:solidFill>
                          <a:latin typeface="Times New Roman"/>
                          <a:ea typeface="Times New Roman"/>
                          <a:cs typeface="Times New Roman"/>
                        </a:rPr>
                        <a:t>- </a:t>
                      </a:r>
                      <a:r>
                        <a:rPr lang="ru-RU" sz="1800" dirty="0" smtClean="0">
                          <a:solidFill>
                            <a:schemeClr val="bg1"/>
                          </a:solidFill>
                          <a:latin typeface="Times New Roman"/>
                          <a:ea typeface="Times New Roman"/>
                          <a:cs typeface="Times New Roman"/>
                        </a:rPr>
                        <a:t>психологические </a:t>
                      </a:r>
                      <a:r>
                        <a:rPr lang="ru-RU" sz="1800" dirty="0">
                          <a:solidFill>
                            <a:schemeClr val="bg1"/>
                          </a:solidFill>
                          <a:latin typeface="Times New Roman"/>
                          <a:ea typeface="Times New Roman"/>
                          <a:cs typeface="Times New Roman"/>
                        </a:rPr>
                        <a:t>проявления</a:t>
                      </a:r>
                      <a:endParaRPr lang="ru-RU" sz="1800" dirty="0">
                        <a:solidFill>
                          <a:schemeClr val="bg1"/>
                        </a:solidFill>
                        <a:latin typeface="Calibri"/>
                        <a:ea typeface="Times New Roman"/>
                        <a:cs typeface="Times New Roman"/>
                      </a:endParaRPr>
                    </a:p>
                  </a:txBody>
                  <a:tcPr marL="25400" marR="25400" marT="0" marB="0"/>
                </a:tc>
                <a:tc>
                  <a:txBody>
                    <a:bodyPr/>
                    <a:lstStyle/>
                    <a:p>
                      <a:pPr algn="l">
                        <a:lnSpc>
                          <a:spcPct val="115000"/>
                        </a:lnSpc>
                        <a:spcAft>
                          <a:spcPts val="0"/>
                        </a:spcAft>
                      </a:pPr>
                      <a:r>
                        <a:rPr lang="ru-RU" sz="1800" dirty="0">
                          <a:solidFill>
                            <a:schemeClr val="bg1"/>
                          </a:solidFill>
                          <a:latin typeface="Times New Roman"/>
                          <a:ea typeface="Times New Roman"/>
                          <a:cs typeface="Times New Roman"/>
                        </a:rPr>
                        <a:t>Нейропсихологические особенности</a:t>
                      </a:r>
                      <a:endParaRPr lang="ru-RU" sz="1800" dirty="0">
                        <a:solidFill>
                          <a:schemeClr val="bg1"/>
                        </a:solidFill>
                        <a:latin typeface="Calibri"/>
                        <a:ea typeface="Times New Roman"/>
                        <a:cs typeface="Times New Roman"/>
                      </a:endParaRPr>
                    </a:p>
                  </a:txBody>
                  <a:tcPr marL="25400" marR="25400" marT="0" marB="0"/>
                </a:tc>
              </a:tr>
              <a:tr h="2326829">
                <a:tc>
                  <a:txBody>
                    <a:bodyPr/>
                    <a:lstStyle/>
                    <a:p>
                      <a:pPr algn="just">
                        <a:lnSpc>
                          <a:spcPct val="115000"/>
                        </a:lnSpc>
                        <a:spcAft>
                          <a:spcPts val="0"/>
                        </a:spcAft>
                      </a:pPr>
                      <a:r>
                        <a:rPr lang="ru-RU" sz="1800" dirty="0">
                          <a:solidFill>
                            <a:srgbClr val="000000"/>
                          </a:solidFill>
                          <a:latin typeface="Times New Roman"/>
                          <a:ea typeface="Times New Roman"/>
                          <a:cs typeface="Times New Roman"/>
                        </a:rPr>
                        <a:t>Соматогенная форма ЗПР</a:t>
                      </a:r>
                      <a:endParaRPr lang="ru-RU" sz="1800" dirty="0">
                        <a:latin typeface="Calibri"/>
                        <a:ea typeface="Times New Roman"/>
                        <a:cs typeface="Times New Roman"/>
                      </a:endParaRPr>
                    </a:p>
                  </a:txBody>
                  <a:tcPr marL="25400" marR="25400" marT="0" marB="0"/>
                </a:tc>
                <a:tc>
                  <a:txBody>
                    <a:bodyPr/>
                    <a:lstStyle/>
                    <a:p>
                      <a:pPr algn="just">
                        <a:lnSpc>
                          <a:spcPct val="115000"/>
                        </a:lnSpc>
                        <a:spcAft>
                          <a:spcPts val="0"/>
                        </a:spcAft>
                      </a:pPr>
                      <a:r>
                        <a:rPr lang="ru-RU" sz="1800" dirty="0" err="1">
                          <a:solidFill>
                            <a:srgbClr val="000000"/>
                          </a:solidFill>
                          <a:latin typeface="Times New Roman"/>
                          <a:ea typeface="Times New Roman"/>
                          <a:cs typeface="Times New Roman"/>
                        </a:rPr>
                        <a:t>Сформированность</a:t>
                      </a:r>
                      <a:r>
                        <a:rPr lang="ru-RU" sz="1800" dirty="0">
                          <a:solidFill>
                            <a:srgbClr val="000000"/>
                          </a:solidFill>
                          <a:latin typeface="Times New Roman"/>
                          <a:ea typeface="Times New Roman"/>
                          <a:cs typeface="Times New Roman"/>
                        </a:rPr>
                        <a:t> психических процессов. Астения, </a:t>
                      </a:r>
                      <a:r>
                        <a:rPr lang="ru-RU" sz="1800" dirty="0" smtClean="0">
                          <a:solidFill>
                            <a:srgbClr val="000000"/>
                          </a:solidFill>
                          <a:latin typeface="Times New Roman"/>
                          <a:ea typeface="Times New Roman"/>
                          <a:cs typeface="Times New Roman"/>
                        </a:rPr>
                        <a:t>раздражительная </a:t>
                      </a:r>
                      <a:r>
                        <a:rPr lang="ru-RU" sz="1800" dirty="0">
                          <a:solidFill>
                            <a:srgbClr val="000000"/>
                          </a:solidFill>
                          <a:latin typeface="Times New Roman"/>
                          <a:ea typeface="Times New Roman"/>
                          <a:cs typeface="Times New Roman"/>
                        </a:rPr>
                        <a:t>слабость.</a:t>
                      </a:r>
                      <a:endParaRPr lang="ru-RU" sz="1800" dirty="0">
                        <a:latin typeface="Calibri"/>
                        <a:ea typeface="Times New Roman"/>
                        <a:cs typeface="Times New Roman"/>
                      </a:endParaRPr>
                    </a:p>
                  </a:txBody>
                  <a:tcPr marL="25400" marR="25400" marT="0" marB="0"/>
                </a:tc>
                <a:tc>
                  <a:txBody>
                    <a:bodyPr/>
                    <a:lstStyle/>
                    <a:p>
                      <a:pPr algn="just">
                        <a:lnSpc>
                          <a:spcPct val="115000"/>
                        </a:lnSpc>
                        <a:spcAft>
                          <a:spcPts val="0"/>
                        </a:spcAft>
                      </a:pPr>
                      <a:r>
                        <a:rPr lang="ru-RU" sz="1800" dirty="0">
                          <a:solidFill>
                            <a:srgbClr val="000000"/>
                          </a:solidFill>
                          <a:latin typeface="Times New Roman"/>
                          <a:ea typeface="Times New Roman"/>
                          <a:cs typeface="Times New Roman"/>
                        </a:rPr>
                        <a:t>Снижение динамики </a:t>
                      </a:r>
                      <a:r>
                        <a:rPr lang="ru-RU" sz="1800" dirty="0" smtClean="0">
                          <a:solidFill>
                            <a:srgbClr val="000000"/>
                          </a:solidFill>
                          <a:latin typeface="Times New Roman"/>
                          <a:ea typeface="Times New Roman"/>
                          <a:cs typeface="Times New Roman"/>
                        </a:rPr>
                        <a:t>умственной работоспособности</a:t>
                      </a:r>
                      <a:r>
                        <a:rPr lang="ru-RU" sz="1800" dirty="0">
                          <a:solidFill>
                            <a:srgbClr val="000000"/>
                          </a:solidFill>
                          <a:latin typeface="Times New Roman"/>
                          <a:ea typeface="Times New Roman"/>
                          <a:cs typeface="Times New Roman"/>
                        </a:rPr>
                        <a:t>. Повышенная </a:t>
                      </a:r>
                      <a:r>
                        <a:rPr lang="ru-RU" sz="1800" dirty="0" smtClean="0">
                          <a:solidFill>
                            <a:srgbClr val="000000"/>
                          </a:solidFill>
                          <a:latin typeface="Times New Roman"/>
                          <a:ea typeface="Times New Roman"/>
                          <a:cs typeface="Times New Roman"/>
                        </a:rPr>
                        <a:t>истощаемость </a:t>
                      </a:r>
                      <a:r>
                        <a:rPr lang="ru-RU" sz="1800" dirty="0">
                          <a:solidFill>
                            <a:srgbClr val="000000"/>
                          </a:solidFill>
                          <a:latin typeface="Times New Roman"/>
                          <a:ea typeface="Times New Roman"/>
                          <a:cs typeface="Times New Roman"/>
                        </a:rPr>
                        <a:t>внимания. Уменьшение объема </a:t>
                      </a:r>
                      <a:r>
                        <a:rPr lang="ru-RU" sz="1800" dirty="0" smtClean="0">
                          <a:solidFill>
                            <a:srgbClr val="000000"/>
                          </a:solidFill>
                          <a:latin typeface="Times New Roman"/>
                          <a:ea typeface="Times New Roman"/>
                          <a:cs typeface="Times New Roman"/>
                        </a:rPr>
                        <a:t>памяти </a:t>
                      </a:r>
                      <a:r>
                        <a:rPr lang="ru-RU" sz="1800" dirty="0">
                          <a:solidFill>
                            <a:srgbClr val="000000"/>
                          </a:solidFill>
                          <a:latin typeface="Times New Roman"/>
                          <a:ea typeface="Times New Roman"/>
                          <a:cs typeface="Times New Roman"/>
                        </a:rPr>
                        <a:t>в зрительной и </a:t>
                      </a:r>
                      <a:r>
                        <a:rPr lang="ru-RU" sz="1800" dirty="0" smtClean="0">
                          <a:solidFill>
                            <a:srgbClr val="000000"/>
                          </a:solidFill>
                          <a:latin typeface="Times New Roman"/>
                          <a:ea typeface="Times New Roman"/>
                          <a:cs typeface="Times New Roman"/>
                        </a:rPr>
                        <a:t>слуховой </a:t>
                      </a:r>
                      <a:r>
                        <a:rPr lang="ru-RU" sz="1800" dirty="0">
                          <a:solidFill>
                            <a:srgbClr val="000000"/>
                          </a:solidFill>
                          <a:latin typeface="Times New Roman"/>
                          <a:ea typeface="Times New Roman"/>
                          <a:cs typeface="Times New Roman"/>
                        </a:rPr>
                        <a:t>модальностях</a:t>
                      </a:r>
                      <a:endParaRPr lang="ru-RU" sz="1800" dirty="0">
                        <a:latin typeface="Calibri"/>
                        <a:ea typeface="Times New Roman"/>
                        <a:cs typeface="Times New Roman"/>
                      </a:endParaRPr>
                    </a:p>
                  </a:txBody>
                  <a:tcPr marL="25400" marR="25400" marT="0" marB="0"/>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Содержимое 3"/>
          <p:cNvGraphicFramePr>
            <a:graphicFrameLocks noGrp="1"/>
          </p:cNvGraphicFramePr>
          <p:nvPr>
            <p:ph idx="1"/>
          </p:nvPr>
        </p:nvGraphicFramePr>
        <p:xfrm>
          <a:off x="571471" y="1600200"/>
          <a:ext cx="8115328" cy="4416552"/>
        </p:xfrm>
        <a:graphic>
          <a:graphicData uri="http://schemas.openxmlformats.org/drawingml/2006/table">
            <a:tbl>
              <a:tblPr firstRow="1" bandRow="1">
                <a:tableStyleId>{5C22544A-7EE6-4342-B048-85BDC9FD1C3A}</a:tableStyleId>
              </a:tblPr>
              <a:tblGrid>
                <a:gridCol w="2628928"/>
                <a:gridCol w="2743200"/>
                <a:gridCol w="2743200"/>
              </a:tblGrid>
              <a:tr h="930731">
                <a:tc>
                  <a:txBody>
                    <a:bodyPr/>
                    <a:lstStyle/>
                    <a:p>
                      <a:pPr algn="l">
                        <a:lnSpc>
                          <a:spcPct val="115000"/>
                        </a:lnSpc>
                        <a:spcAft>
                          <a:spcPts val="0"/>
                        </a:spcAft>
                      </a:pPr>
                      <a:r>
                        <a:rPr lang="ru-RU" sz="1800" dirty="0">
                          <a:solidFill>
                            <a:schemeClr val="bg1"/>
                          </a:solidFill>
                          <a:latin typeface="Times New Roman"/>
                          <a:ea typeface="Times New Roman"/>
                          <a:cs typeface="Times New Roman"/>
                        </a:rPr>
                        <a:t>Формы ЗПР</a:t>
                      </a:r>
                      <a:endParaRPr lang="ru-RU" sz="1800" dirty="0">
                        <a:solidFill>
                          <a:schemeClr val="bg1"/>
                        </a:solidFill>
                        <a:latin typeface="Calibri"/>
                        <a:ea typeface="Times New Roman"/>
                        <a:cs typeface="Times New Roman"/>
                      </a:endParaRPr>
                    </a:p>
                  </a:txBody>
                  <a:tcPr marL="25400" marR="25400" marT="0" marB="0"/>
                </a:tc>
                <a:tc>
                  <a:txBody>
                    <a:bodyPr/>
                    <a:lstStyle/>
                    <a:p>
                      <a:pPr algn="l">
                        <a:lnSpc>
                          <a:spcPct val="115000"/>
                        </a:lnSpc>
                        <a:spcAft>
                          <a:spcPts val="0"/>
                        </a:spcAft>
                      </a:pPr>
                      <a:r>
                        <a:rPr lang="ru-RU" sz="1800" dirty="0" err="1">
                          <a:solidFill>
                            <a:schemeClr val="bg1"/>
                          </a:solidFill>
                          <a:latin typeface="Times New Roman"/>
                          <a:ea typeface="Times New Roman"/>
                          <a:cs typeface="Times New Roman"/>
                        </a:rPr>
                        <a:t>Клинико</a:t>
                      </a:r>
                      <a:r>
                        <a:rPr lang="ru-RU" sz="1800" dirty="0">
                          <a:solidFill>
                            <a:schemeClr val="bg1"/>
                          </a:solidFill>
                          <a:latin typeface="Times New Roman"/>
                          <a:ea typeface="Times New Roman"/>
                          <a:cs typeface="Times New Roman"/>
                        </a:rPr>
                        <a:t>- </a:t>
                      </a:r>
                      <a:r>
                        <a:rPr lang="ru-RU" sz="1800" dirty="0" smtClean="0">
                          <a:solidFill>
                            <a:schemeClr val="bg1"/>
                          </a:solidFill>
                          <a:latin typeface="Times New Roman"/>
                          <a:ea typeface="Times New Roman"/>
                          <a:cs typeface="Times New Roman"/>
                        </a:rPr>
                        <a:t>психологические </a:t>
                      </a:r>
                      <a:r>
                        <a:rPr lang="ru-RU" sz="1800" dirty="0">
                          <a:solidFill>
                            <a:schemeClr val="bg1"/>
                          </a:solidFill>
                          <a:latin typeface="Times New Roman"/>
                          <a:ea typeface="Times New Roman"/>
                          <a:cs typeface="Times New Roman"/>
                        </a:rPr>
                        <a:t>проявления</a:t>
                      </a:r>
                      <a:endParaRPr lang="ru-RU" sz="1800" dirty="0">
                        <a:solidFill>
                          <a:schemeClr val="bg1"/>
                        </a:solidFill>
                        <a:latin typeface="Calibri"/>
                        <a:ea typeface="Times New Roman"/>
                        <a:cs typeface="Times New Roman"/>
                      </a:endParaRPr>
                    </a:p>
                  </a:txBody>
                  <a:tcPr marL="25400" marR="25400" marT="0" marB="0"/>
                </a:tc>
                <a:tc>
                  <a:txBody>
                    <a:bodyPr/>
                    <a:lstStyle/>
                    <a:p>
                      <a:pPr algn="l">
                        <a:lnSpc>
                          <a:spcPct val="115000"/>
                        </a:lnSpc>
                        <a:spcAft>
                          <a:spcPts val="0"/>
                        </a:spcAft>
                      </a:pPr>
                      <a:r>
                        <a:rPr lang="ru-RU" sz="1800" dirty="0">
                          <a:solidFill>
                            <a:schemeClr val="bg1"/>
                          </a:solidFill>
                          <a:latin typeface="Times New Roman"/>
                          <a:ea typeface="Times New Roman"/>
                          <a:cs typeface="Times New Roman"/>
                        </a:rPr>
                        <a:t>Нейропсихологические особенности</a:t>
                      </a:r>
                      <a:endParaRPr lang="ru-RU" sz="1800" dirty="0">
                        <a:solidFill>
                          <a:schemeClr val="bg1"/>
                        </a:solidFill>
                        <a:latin typeface="Calibri"/>
                        <a:ea typeface="Times New Roman"/>
                        <a:cs typeface="Times New Roman"/>
                      </a:endParaRPr>
                    </a:p>
                  </a:txBody>
                  <a:tcPr marL="25400" marR="25400" marT="0" marB="0"/>
                </a:tc>
              </a:tr>
              <a:tr h="2326829">
                <a:tc>
                  <a:txBody>
                    <a:bodyPr/>
                    <a:lstStyle/>
                    <a:p>
                      <a:pPr algn="just">
                        <a:lnSpc>
                          <a:spcPct val="115000"/>
                        </a:lnSpc>
                        <a:spcAft>
                          <a:spcPts val="0"/>
                        </a:spcAft>
                      </a:pPr>
                      <a:r>
                        <a:rPr lang="ru-RU" sz="1800" dirty="0">
                          <a:solidFill>
                            <a:srgbClr val="000000"/>
                          </a:solidFill>
                          <a:latin typeface="Times New Roman"/>
                          <a:ea typeface="Times New Roman"/>
                          <a:cs typeface="Times New Roman"/>
                        </a:rPr>
                        <a:t>Психогенная форма ЗПР</a:t>
                      </a:r>
                      <a:endParaRPr lang="ru-RU" sz="1800" dirty="0">
                        <a:latin typeface="Calibri"/>
                        <a:ea typeface="Times New Roman"/>
                        <a:cs typeface="Times New Roman"/>
                      </a:endParaRPr>
                    </a:p>
                  </a:txBody>
                  <a:tcPr marL="25400" marR="25400" marT="0" marB="0"/>
                </a:tc>
                <a:tc>
                  <a:txBody>
                    <a:bodyPr/>
                    <a:lstStyle/>
                    <a:p>
                      <a:pPr algn="l">
                        <a:lnSpc>
                          <a:spcPct val="115000"/>
                        </a:lnSpc>
                        <a:spcAft>
                          <a:spcPts val="0"/>
                        </a:spcAft>
                      </a:pPr>
                      <a:r>
                        <a:rPr lang="ru-RU" sz="1800" dirty="0">
                          <a:solidFill>
                            <a:srgbClr val="000000"/>
                          </a:solidFill>
                          <a:latin typeface="Times New Roman"/>
                          <a:ea typeface="Times New Roman"/>
                          <a:cs typeface="Times New Roman"/>
                        </a:rPr>
                        <a:t>При сохранности </a:t>
                      </a:r>
                      <a:r>
                        <a:rPr lang="ru-RU" sz="1800" dirty="0" smtClean="0">
                          <a:solidFill>
                            <a:srgbClr val="000000"/>
                          </a:solidFill>
                          <a:latin typeface="Times New Roman"/>
                          <a:ea typeface="Times New Roman"/>
                          <a:cs typeface="Times New Roman"/>
                        </a:rPr>
                        <a:t>психических процессов </a:t>
                      </a:r>
                      <a:r>
                        <a:rPr lang="ru-RU" sz="1800" dirty="0">
                          <a:solidFill>
                            <a:srgbClr val="000000"/>
                          </a:solidFill>
                          <a:latin typeface="Times New Roman"/>
                          <a:ea typeface="Times New Roman"/>
                          <a:cs typeface="Times New Roman"/>
                        </a:rPr>
                        <a:t>Выраженное  снижение мотивации учебной </a:t>
                      </a:r>
                      <a:r>
                        <a:rPr lang="ru-RU" sz="1800" dirty="0" smtClean="0">
                          <a:solidFill>
                            <a:srgbClr val="000000"/>
                          </a:solidFill>
                          <a:latin typeface="Times New Roman"/>
                          <a:ea typeface="Times New Roman"/>
                          <a:cs typeface="Times New Roman"/>
                        </a:rPr>
                        <a:t>деятельности</a:t>
                      </a:r>
                      <a:r>
                        <a:rPr lang="ru-RU" sz="1800" dirty="0">
                          <a:solidFill>
                            <a:srgbClr val="000000"/>
                          </a:solidFill>
                          <a:latin typeface="Times New Roman"/>
                          <a:ea typeface="Times New Roman"/>
                          <a:cs typeface="Times New Roman"/>
                        </a:rPr>
                        <a:t>.   </a:t>
                      </a:r>
                      <a:endParaRPr lang="ru-RU" sz="1800" dirty="0" smtClean="0">
                        <a:solidFill>
                          <a:srgbClr val="000000"/>
                        </a:solidFill>
                        <a:latin typeface="Times New Roman"/>
                        <a:ea typeface="Times New Roman"/>
                        <a:cs typeface="Times New Roman"/>
                      </a:endParaRPr>
                    </a:p>
                    <a:p>
                      <a:pPr algn="l">
                        <a:lnSpc>
                          <a:spcPct val="115000"/>
                        </a:lnSpc>
                        <a:spcAft>
                          <a:spcPts val="0"/>
                        </a:spcAft>
                      </a:pPr>
                      <a:r>
                        <a:rPr lang="ru-RU" sz="1800" dirty="0" smtClean="0">
                          <a:solidFill>
                            <a:srgbClr val="000000"/>
                          </a:solidFill>
                          <a:latin typeface="Times New Roman"/>
                          <a:ea typeface="Times New Roman"/>
                          <a:cs typeface="Times New Roman"/>
                        </a:rPr>
                        <a:t>Снижение </a:t>
                      </a:r>
                      <a:r>
                        <a:rPr lang="ru-RU" sz="1800" dirty="0">
                          <a:solidFill>
                            <a:srgbClr val="000000"/>
                          </a:solidFill>
                          <a:latin typeface="Times New Roman"/>
                          <a:ea typeface="Times New Roman"/>
                          <a:cs typeface="Times New Roman"/>
                        </a:rPr>
                        <a:t>продуктивности учебной деятельности   в   связи с патологическим </a:t>
                      </a:r>
                      <a:r>
                        <a:rPr lang="ru-RU" sz="1800" dirty="0" smtClean="0">
                          <a:solidFill>
                            <a:srgbClr val="000000"/>
                          </a:solidFill>
                          <a:latin typeface="Times New Roman"/>
                          <a:ea typeface="Times New Roman"/>
                          <a:cs typeface="Times New Roman"/>
                        </a:rPr>
                        <a:t>развитием </a:t>
                      </a:r>
                      <a:r>
                        <a:rPr lang="ru-RU" sz="1800" dirty="0">
                          <a:solidFill>
                            <a:srgbClr val="000000"/>
                          </a:solidFill>
                          <a:latin typeface="Times New Roman"/>
                          <a:ea typeface="Times New Roman"/>
                          <a:cs typeface="Times New Roman"/>
                        </a:rPr>
                        <a:t>личности (</a:t>
                      </a:r>
                      <a:r>
                        <a:rPr lang="ru-RU" sz="1800" dirty="0" smtClean="0">
                          <a:solidFill>
                            <a:srgbClr val="000000"/>
                          </a:solidFill>
                          <a:latin typeface="Times New Roman"/>
                          <a:ea typeface="Times New Roman"/>
                          <a:cs typeface="Times New Roman"/>
                        </a:rPr>
                        <a:t>тревожная </a:t>
                      </a:r>
                      <a:r>
                        <a:rPr lang="ru-RU" sz="1800" dirty="0">
                          <a:solidFill>
                            <a:srgbClr val="000000"/>
                          </a:solidFill>
                          <a:latin typeface="Times New Roman"/>
                          <a:ea typeface="Times New Roman"/>
                          <a:cs typeface="Times New Roman"/>
                        </a:rPr>
                        <a:t>мнительность, </a:t>
                      </a:r>
                      <a:r>
                        <a:rPr lang="ru-RU" sz="1800" dirty="0" smtClean="0">
                          <a:solidFill>
                            <a:srgbClr val="000000"/>
                          </a:solidFill>
                          <a:latin typeface="Times New Roman"/>
                          <a:ea typeface="Times New Roman"/>
                          <a:cs typeface="Times New Roman"/>
                        </a:rPr>
                        <a:t>эгоцентризм </a:t>
                      </a:r>
                      <a:r>
                        <a:rPr lang="ru-RU" sz="1800" dirty="0">
                          <a:solidFill>
                            <a:srgbClr val="000000"/>
                          </a:solidFill>
                          <a:latin typeface="Times New Roman"/>
                          <a:ea typeface="Times New Roman"/>
                          <a:cs typeface="Times New Roman"/>
                        </a:rPr>
                        <a:t>и др.).</a:t>
                      </a:r>
                      <a:endParaRPr lang="ru-RU" sz="1800" dirty="0">
                        <a:latin typeface="Calibri"/>
                        <a:ea typeface="Times New Roman"/>
                        <a:cs typeface="Times New Roman"/>
                      </a:endParaRPr>
                    </a:p>
                  </a:txBody>
                  <a:tcPr marL="25400" marR="25400" marT="0" marB="0"/>
                </a:tc>
                <a:tc>
                  <a:txBody>
                    <a:bodyPr/>
                    <a:lstStyle/>
                    <a:p>
                      <a:pPr algn="l">
                        <a:lnSpc>
                          <a:spcPct val="115000"/>
                        </a:lnSpc>
                        <a:spcAft>
                          <a:spcPts val="0"/>
                        </a:spcAft>
                      </a:pPr>
                      <a:r>
                        <a:rPr lang="ru-RU" sz="1800" dirty="0">
                          <a:solidFill>
                            <a:srgbClr val="000000"/>
                          </a:solidFill>
                          <a:latin typeface="Times New Roman"/>
                          <a:ea typeface="Times New Roman"/>
                          <a:cs typeface="Times New Roman"/>
                        </a:rPr>
                        <a:t>Возможна «</a:t>
                      </a:r>
                      <a:r>
                        <a:rPr lang="ru-RU" sz="1800" dirty="0" smtClean="0">
                          <a:solidFill>
                            <a:srgbClr val="000000"/>
                          </a:solidFill>
                          <a:latin typeface="Times New Roman"/>
                          <a:ea typeface="Times New Roman"/>
                          <a:cs typeface="Times New Roman"/>
                        </a:rPr>
                        <a:t>иррегулярность</a:t>
                      </a:r>
                      <a:r>
                        <a:rPr lang="ru-RU" sz="1800" dirty="0">
                          <a:solidFill>
                            <a:srgbClr val="000000"/>
                          </a:solidFill>
                          <a:latin typeface="Times New Roman"/>
                          <a:ea typeface="Times New Roman"/>
                          <a:cs typeface="Times New Roman"/>
                        </a:rPr>
                        <a:t>» в психическом развитии. Неравномерное развитие психических процессов.</a:t>
                      </a:r>
                      <a:endParaRPr lang="ru-RU" sz="1800" dirty="0">
                        <a:latin typeface="Calibri"/>
                        <a:ea typeface="Times New Roman"/>
                        <a:cs typeface="Times New Roman"/>
                      </a:endParaRPr>
                    </a:p>
                  </a:txBody>
                  <a:tcPr marL="25400" marR="25400" marT="0" marB="0"/>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Содержимое 3"/>
          <p:cNvGraphicFramePr>
            <a:graphicFrameLocks noGrp="1"/>
          </p:cNvGraphicFramePr>
          <p:nvPr>
            <p:ph idx="1"/>
          </p:nvPr>
        </p:nvGraphicFramePr>
        <p:xfrm>
          <a:off x="457200" y="571481"/>
          <a:ext cx="8229600" cy="5997265"/>
        </p:xfrm>
        <a:graphic>
          <a:graphicData uri="http://schemas.openxmlformats.org/drawingml/2006/table">
            <a:tbl>
              <a:tblPr firstRow="1" bandRow="1">
                <a:tableStyleId>{5C22544A-7EE6-4342-B048-85BDC9FD1C3A}</a:tableStyleId>
              </a:tblPr>
              <a:tblGrid>
                <a:gridCol w="2400288"/>
                <a:gridCol w="2571768"/>
                <a:gridCol w="3257544"/>
              </a:tblGrid>
              <a:tr h="949777">
                <a:tc>
                  <a:txBody>
                    <a:bodyPr/>
                    <a:lstStyle/>
                    <a:p>
                      <a:pPr algn="l">
                        <a:lnSpc>
                          <a:spcPct val="115000"/>
                        </a:lnSpc>
                        <a:spcAft>
                          <a:spcPts val="0"/>
                        </a:spcAft>
                      </a:pPr>
                      <a:r>
                        <a:rPr lang="ru-RU" sz="1800" dirty="0">
                          <a:solidFill>
                            <a:schemeClr val="bg1"/>
                          </a:solidFill>
                          <a:latin typeface="Times New Roman"/>
                          <a:ea typeface="Times New Roman"/>
                          <a:cs typeface="Times New Roman"/>
                        </a:rPr>
                        <a:t>Формы ЗПР</a:t>
                      </a:r>
                      <a:endParaRPr lang="ru-RU" sz="1800" dirty="0">
                        <a:solidFill>
                          <a:schemeClr val="bg1"/>
                        </a:solidFill>
                        <a:latin typeface="Calibri"/>
                        <a:ea typeface="Times New Roman"/>
                        <a:cs typeface="Times New Roman"/>
                      </a:endParaRPr>
                    </a:p>
                  </a:txBody>
                  <a:tcPr marL="25400" marR="25400" marT="0" marB="0"/>
                </a:tc>
                <a:tc>
                  <a:txBody>
                    <a:bodyPr/>
                    <a:lstStyle/>
                    <a:p>
                      <a:pPr algn="l">
                        <a:lnSpc>
                          <a:spcPct val="115000"/>
                        </a:lnSpc>
                        <a:spcAft>
                          <a:spcPts val="0"/>
                        </a:spcAft>
                      </a:pPr>
                      <a:r>
                        <a:rPr lang="ru-RU" sz="1800" dirty="0" err="1">
                          <a:solidFill>
                            <a:schemeClr val="bg1"/>
                          </a:solidFill>
                          <a:latin typeface="Times New Roman"/>
                          <a:ea typeface="Times New Roman"/>
                          <a:cs typeface="Times New Roman"/>
                        </a:rPr>
                        <a:t>Клинико</a:t>
                      </a:r>
                      <a:r>
                        <a:rPr lang="ru-RU" sz="1800" dirty="0">
                          <a:solidFill>
                            <a:schemeClr val="bg1"/>
                          </a:solidFill>
                          <a:latin typeface="Times New Roman"/>
                          <a:ea typeface="Times New Roman"/>
                          <a:cs typeface="Times New Roman"/>
                        </a:rPr>
                        <a:t>- </a:t>
                      </a:r>
                      <a:r>
                        <a:rPr lang="ru-RU" sz="1800" dirty="0" smtClean="0">
                          <a:solidFill>
                            <a:schemeClr val="bg1"/>
                          </a:solidFill>
                          <a:latin typeface="Times New Roman"/>
                          <a:ea typeface="Times New Roman"/>
                          <a:cs typeface="Times New Roman"/>
                        </a:rPr>
                        <a:t>психологические </a:t>
                      </a:r>
                      <a:r>
                        <a:rPr lang="ru-RU" sz="1800" dirty="0">
                          <a:solidFill>
                            <a:schemeClr val="bg1"/>
                          </a:solidFill>
                          <a:latin typeface="Times New Roman"/>
                          <a:ea typeface="Times New Roman"/>
                          <a:cs typeface="Times New Roman"/>
                        </a:rPr>
                        <a:t>проявления</a:t>
                      </a:r>
                      <a:endParaRPr lang="ru-RU" sz="1800" dirty="0">
                        <a:solidFill>
                          <a:schemeClr val="bg1"/>
                        </a:solidFill>
                        <a:latin typeface="Calibri"/>
                        <a:ea typeface="Times New Roman"/>
                        <a:cs typeface="Times New Roman"/>
                      </a:endParaRPr>
                    </a:p>
                  </a:txBody>
                  <a:tcPr marL="25400" marR="25400" marT="0" marB="0"/>
                </a:tc>
                <a:tc>
                  <a:txBody>
                    <a:bodyPr/>
                    <a:lstStyle/>
                    <a:p>
                      <a:pPr algn="l">
                        <a:lnSpc>
                          <a:spcPct val="115000"/>
                        </a:lnSpc>
                        <a:spcAft>
                          <a:spcPts val="0"/>
                        </a:spcAft>
                      </a:pPr>
                      <a:r>
                        <a:rPr lang="ru-RU" sz="1800" dirty="0">
                          <a:solidFill>
                            <a:schemeClr val="bg1"/>
                          </a:solidFill>
                          <a:latin typeface="Times New Roman"/>
                          <a:ea typeface="Times New Roman"/>
                          <a:cs typeface="Times New Roman"/>
                        </a:rPr>
                        <a:t>Нейропсихологические особенности</a:t>
                      </a:r>
                      <a:endParaRPr lang="ru-RU" sz="1800" dirty="0">
                        <a:solidFill>
                          <a:schemeClr val="bg1"/>
                        </a:solidFill>
                        <a:latin typeface="Calibri"/>
                        <a:ea typeface="Times New Roman"/>
                        <a:cs typeface="Times New Roman"/>
                      </a:endParaRPr>
                    </a:p>
                  </a:txBody>
                  <a:tcPr marL="25400" marR="25400" marT="0" marB="0"/>
                </a:tc>
              </a:tr>
              <a:tr h="4550949">
                <a:tc>
                  <a:txBody>
                    <a:bodyPr/>
                    <a:lstStyle/>
                    <a:p>
                      <a:pPr algn="just">
                        <a:lnSpc>
                          <a:spcPct val="115000"/>
                        </a:lnSpc>
                        <a:spcAft>
                          <a:spcPts val="0"/>
                        </a:spcAft>
                      </a:pPr>
                      <a:r>
                        <a:rPr lang="ru-RU" sz="1800" dirty="0">
                          <a:solidFill>
                            <a:srgbClr val="000000"/>
                          </a:solidFill>
                          <a:latin typeface="Times New Roman"/>
                          <a:ea typeface="Times New Roman"/>
                          <a:cs typeface="Times New Roman"/>
                        </a:rPr>
                        <a:t>ЗПР </a:t>
                      </a:r>
                      <a:r>
                        <a:rPr lang="ru-RU" sz="1800" dirty="0" smtClean="0">
                          <a:solidFill>
                            <a:srgbClr val="000000"/>
                          </a:solidFill>
                          <a:latin typeface="Times New Roman"/>
                          <a:ea typeface="Times New Roman"/>
                          <a:cs typeface="Times New Roman"/>
                        </a:rPr>
                        <a:t>церебрально-органического </a:t>
                      </a:r>
                      <a:r>
                        <a:rPr lang="ru-RU" sz="1800" dirty="0">
                          <a:solidFill>
                            <a:srgbClr val="000000"/>
                          </a:solidFill>
                          <a:latin typeface="Times New Roman"/>
                          <a:ea typeface="Times New Roman"/>
                          <a:cs typeface="Times New Roman"/>
                        </a:rPr>
                        <a:t>генеза</a:t>
                      </a:r>
                      <a:endParaRPr lang="ru-RU" sz="1800" dirty="0">
                        <a:latin typeface="Calibri"/>
                        <a:ea typeface="Times New Roman"/>
                        <a:cs typeface="Times New Roman"/>
                      </a:endParaRPr>
                    </a:p>
                  </a:txBody>
                  <a:tcPr marL="25400" marR="25400" marT="0" marB="0"/>
                </a:tc>
                <a:tc>
                  <a:txBody>
                    <a:bodyPr/>
                    <a:lstStyle/>
                    <a:p>
                      <a:pPr algn="l">
                        <a:lnSpc>
                          <a:spcPct val="115000"/>
                        </a:lnSpc>
                        <a:spcAft>
                          <a:spcPts val="0"/>
                        </a:spcAft>
                      </a:pPr>
                      <a:r>
                        <a:rPr lang="ru-RU" sz="1800" dirty="0">
                          <a:solidFill>
                            <a:srgbClr val="000000"/>
                          </a:solidFill>
                          <a:latin typeface="Times New Roman"/>
                          <a:ea typeface="Times New Roman"/>
                          <a:cs typeface="Times New Roman"/>
                        </a:rPr>
                        <a:t>Недоразвитие </a:t>
                      </a:r>
                      <a:r>
                        <a:rPr lang="ru-RU" sz="1800" dirty="0" smtClean="0">
                          <a:solidFill>
                            <a:srgbClr val="000000"/>
                          </a:solidFill>
                          <a:latin typeface="Times New Roman"/>
                          <a:ea typeface="Times New Roman"/>
                          <a:cs typeface="Times New Roman"/>
                        </a:rPr>
                        <a:t>психических </a:t>
                      </a:r>
                      <a:r>
                        <a:rPr lang="ru-RU" sz="1800" dirty="0">
                          <a:solidFill>
                            <a:srgbClr val="000000"/>
                          </a:solidFill>
                          <a:latin typeface="Times New Roman"/>
                          <a:ea typeface="Times New Roman"/>
                          <a:cs typeface="Times New Roman"/>
                        </a:rPr>
                        <a:t>процессов и </a:t>
                      </a:r>
                      <a:r>
                        <a:rPr lang="ru-RU" sz="1800" dirty="0" smtClean="0">
                          <a:solidFill>
                            <a:srgbClr val="000000"/>
                          </a:solidFill>
                          <a:latin typeface="Times New Roman"/>
                          <a:ea typeface="Times New Roman"/>
                          <a:cs typeface="Times New Roman"/>
                        </a:rPr>
                        <a:t>функций</a:t>
                      </a:r>
                      <a:r>
                        <a:rPr lang="ru-RU" sz="1800" dirty="0">
                          <a:solidFill>
                            <a:srgbClr val="000000"/>
                          </a:solidFill>
                          <a:latin typeface="Times New Roman"/>
                          <a:ea typeface="Times New Roman"/>
                          <a:cs typeface="Times New Roman"/>
                        </a:rPr>
                        <a:t>, что приводит к </a:t>
                      </a:r>
                      <a:r>
                        <a:rPr lang="ru-RU" sz="1800" dirty="0" smtClean="0">
                          <a:solidFill>
                            <a:srgbClr val="000000"/>
                          </a:solidFill>
                          <a:latin typeface="Times New Roman"/>
                          <a:ea typeface="Times New Roman"/>
                          <a:cs typeface="Times New Roman"/>
                        </a:rPr>
                        <a:t>нарушению </a:t>
                      </a:r>
                      <a:r>
                        <a:rPr lang="ru-RU" sz="1800" dirty="0">
                          <a:solidFill>
                            <a:srgbClr val="000000"/>
                          </a:solidFill>
                          <a:latin typeface="Times New Roman"/>
                          <a:ea typeface="Times New Roman"/>
                          <a:cs typeface="Times New Roman"/>
                        </a:rPr>
                        <a:t>интеллектуальной </a:t>
                      </a:r>
                      <a:r>
                        <a:rPr lang="ru-RU" sz="1800" dirty="0" smtClean="0">
                          <a:solidFill>
                            <a:srgbClr val="000000"/>
                          </a:solidFill>
                          <a:latin typeface="Times New Roman"/>
                          <a:ea typeface="Times New Roman"/>
                          <a:cs typeface="Times New Roman"/>
                        </a:rPr>
                        <a:t>продуктивности</a:t>
                      </a:r>
                      <a:r>
                        <a:rPr lang="ru-RU" sz="1800" dirty="0">
                          <a:solidFill>
                            <a:srgbClr val="000000"/>
                          </a:solidFill>
                          <a:latin typeface="Times New Roman"/>
                          <a:ea typeface="Times New Roman"/>
                          <a:cs typeface="Times New Roman"/>
                        </a:rPr>
                        <a:t>.</a:t>
                      </a:r>
                      <a:endParaRPr lang="ru-RU" sz="1800" dirty="0">
                        <a:latin typeface="Calibri"/>
                        <a:ea typeface="Times New Roman"/>
                        <a:cs typeface="Times New Roman"/>
                      </a:endParaRPr>
                    </a:p>
                    <a:p>
                      <a:pPr algn="l">
                        <a:lnSpc>
                          <a:spcPct val="115000"/>
                        </a:lnSpc>
                        <a:spcAft>
                          <a:spcPts val="0"/>
                        </a:spcAft>
                      </a:pPr>
                      <a:r>
                        <a:rPr lang="ru-RU" sz="1800" dirty="0">
                          <a:solidFill>
                            <a:srgbClr val="000000"/>
                          </a:solidFill>
                          <a:latin typeface="Times New Roman"/>
                          <a:ea typeface="Times New Roman"/>
                          <a:cs typeface="Times New Roman"/>
                        </a:rPr>
                        <a:t>Частичное (</a:t>
                      </a:r>
                      <a:r>
                        <a:rPr lang="ru-RU" sz="1800" dirty="0" smtClean="0">
                          <a:solidFill>
                            <a:srgbClr val="000000"/>
                          </a:solidFill>
                          <a:latin typeface="Times New Roman"/>
                          <a:ea typeface="Times New Roman"/>
                          <a:cs typeface="Times New Roman"/>
                        </a:rPr>
                        <a:t>парциальное</a:t>
                      </a:r>
                      <a:r>
                        <a:rPr lang="ru-RU" sz="1800" dirty="0">
                          <a:solidFill>
                            <a:srgbClr val="000000"/>
                          </a:solidFill>
                          <a:latin typeface="Times New Roman"/>
                          <a:ea typeface="Times New Roman"/>
                          <a:cs typeface="Times New Roman"/>
                        </a:rPr>
                        <a:t>) недоразвитие </a:t>
                      </a:r>
                      <a:r>
                        <a:rPr lang="ru-RU" sz="1800" dirty="0" smtClean="0">
                          <a:solidFill>
                            <a:srgbClr val="000000"/>
                          </a:solidFill>
                          <a:latin typeface="Times New Roman"/>
                          <a:ea typeface="Times New Roman"/>
                          <a:cs typeface="Times New Roman"/>
                        </a:rPr>
                        <a:t>отдельных </a:t>
                      </a:r>
                      <a:r>
                        <a:rPr lang="ru-RU" sz="1800" dirty="0">
                          <a:solidFill>
                            <a:srgbClr val="000000"/>
                          </a:solidFill>
                          <a:latin typeface="Times New Roman"/>
                          <a:ea typeface="Times New Roman"/>
                          <a:cs typeface="Times New Roman"/>
                        </a:rPr>
                        <a:t>психических функций.</a:t>
                      </a:r>
                      <a:endParaRPr lang="ru-RU" sz="1800" dirty="0">
                        <a:latin typeface="Calibri"/>
                        <a:ea typeface="Times New Roman"/>
                        <a:cs typeface="Times New Roman"/>
                      </a:endParaRPr>
                    </a:p>
                  </a:txBody>
                  <a:tcPr marL="25400" marR="25400" marT="0" marB="0"/>
                </a:tc>
                <a:tc>
                  <a:txBody>
                    <a:bodyPr/>
                    <a:lstStyle/>
                    <a:p>
                      <a:pPr algn="l">
                        <a:lnSpc>
                          <a:spcPct val="115000"/>
                        </a:lnSpc>
                        <a:spcAft>
                          <a:spcPts val="0"/>
                        </a:spcAft>
                      </a:pPr>
                      <a:r>
                        <a:rPr lang="ru-RU" sz="1800" dirty="0">
                          <a:solidFill>
                            <a:srgbClr val="000000"/>
                          </a:solidFill>
                          <a:latin typeface="Times New Roman"/>
                          <a:ea typeface="Times New Roman"/>
                          <a:cs typeface="Times New Roman"/>
                        </a:rPr>
                        <a:t>Нарушение умственной работоспособности. Недоразвитие     </a:t>
                      </a:r>
                      <a:r>
                        <a:rPr lang="ru-RU" sz="1800" dirty="0" smtClean="0">
                          <a:solidFill>
                            <a:srgbClr val="000000"/>
                          </a:solidFill>
                          <a:latin typeface="Times New Roman"/>
                          <a:ea typeface="Times New Roman"/>
                          <a:cs typeface="Times New Roman"/>
                        </a:rPr>
                        <a:t>устойчивости</a:t>
                      </a:r>
                      <a:r>
                        <a:rPr lang="ru-RU" sz="1800" dirty="0">
                          <a:solidFill>
                            <a:srgbClr val="000000"/>
                          </a:solidFill>
                          <a:latin typeface="Times New Roman"/>
                          <a:ea typeface="Times New Roman"/>
                          <a:cs typeface="Times New Roman"/>
                        </a:rPr>
                        <a:t>, переключения, объема внимания. </a:t>
                      </a:r>
                      <a:endParaRPr lang="ru-RU" sz="1800" dirty="0" smtClean="0">
                        <a:solidFill>
                          <a:srgbClr val="000000"/>
                        </a:solidFill>
                        <a:latin typeface="Times New Roman"/>
                        <a:ea typeface="Times New Roman"/>
                        <a:cs typeface="Times New Roman"/>
                      </a:endParaRPr>
                    </a:p>
                    <a:p>
                      <a:pPr algn="l">
                        <a:lnSpc>
                          <a:spcPct val="115000"/>
                        </a:lnSpc>
                        <a:spcAft>
                          <a:spcPts val="0"/>
                        </a:spcAft>
                      </a:pPr>
                      <a:r>
                        <a:rPr lang="ru-RU" sz="1800" dirty="0" smtClean="0">
                          <a:solidFill>
                            <a:srgbClr val="000000"/>
                          </a:solidFill>
                          <a:latin typeface="Times New Roman"/>
                          <a:ea typeface="Times New Roman"/>
                          <a:cs typeface="Times New Roman"/>
                        </a:rPr>
                        <a:t>Снижение </a:t>
                      </a:r>
                      <a:r>
                        <a:rPr lang="ru-RU" sz="1800" dirty="0">
                          <a:solidFill>
                            <a:srgbClr val="000000"/>
                          </a:solidFill>
                          <a:latin typeface="Times New Roman"/>
                          <a:ea typeface="Times New Roman"/>
                          <a:cs typeface="Times New Roman"/>
                        </a:rPr>
                        <a:t>объема </a:t>
                      </a:r>
                      <a:r>
                        <a:rPr lang="ru-RU" sz="1800" dirty="0" smtClean="0">
                          <a:solidFill>
                            <a:srgbClr val="000000"/>
                          </a:solidFill>
                          <a:latin typeface="Times New Roman"/>
                          <a:ea typeface="Times New Roman"/>
                          <a:cs typeface="Times New Roman"/>
                        </a:rPr>
                        <a:t>внимания </a:t>
                      </a:r>
                      <a:r>
                        <a:rPr lang="ru-RU" sz="1800" dirty="0">
                          <a:solidFill>
                            <a:srgbClr val="000000"/>
                          </a:solidFill>
                          <a:latin typeface="Times New Roman"/>
                          <a:ea typeface="Times New Roman"/>
                          <a:cs typeface="Times New Roman"/>
                        </a:rPr>
                        <a:t>во всех модальностях. Недоразвитие </a:t>
                      </a:r>
                      <a:r>
                        <a:rPr lang="ru-RU" sz="1800" dirty="0" smtClean="0">
                          <a:solidFill>
                            <a:srgbClr val="000000"/>
                          </a:solidFill>
                          <a:latin typeface="Times New Roman"/>
                          <a:ea typeface="Times New Roman"/>
                          <a:cs typeface="Times New Roman"/>
                        </a:rPr>
                        <a:t>ориентировочной </a:t>
                      </a:r>
                      <a:r>
                        <a:rPr lang="ru-RU" sz="1800" dirty="0">
                          <a:solidFill>
                            <a:srgbClr val="000000"/>
                          </a:solidFill>
                          <a:latin typeface="Times New Roman"/>
                          <a:ea typeface="Times New Roman"/>
                          <a:cs typeface="Times New Roman"/>
                        </a:rPr>
                        <a:t>основы </a:t>
                      </a:r>
                      <a:r>
                        <a:rPr lang="ru-RU" sz="1800" dirty="0" smtClean="0">
                          <a:solidFill>
                            <a:srgbClr val="000000"/>
                          </a:solidFill>
                          <a:latin typeface="Times New Roman"/>
                          <a:ea typeface="Times New Roman"/>
                          <a:cs typeface="Times New Roman"/>
                        </a:rPr>
                        <a:t>деятельности</a:t>
                      </a:r>
                      <a:r>
                        <a:rPr lang="ru-RU" sz="1800" dirty="0">
                          <a:solidFill>
                            <a:srgbClr val="000000"/>
                          </a:solidFill>
                          <a:latin typeface="Times New Roman"/>
                          <a:ea typeface="Times New Roman"/>
                          <a:cs typeface="Times New Roman"/>
                        </a:rPr>
                        <a:t>. Недоразвитие </a:t>
                      </a:r>
                      <a:r>
                        <a:rPr lang="ru-RU" sz="1800" dirty="0" smtClean="0">
                          <a:solidFill>
                            <a:srgbClr val="000000"/>
                          </a:solidFill>
                          <a:latin typeface="Times New Roman"/>
                          <a:ea typeface="Times New Roman"/>
                          <a:cs typeface="Times New Roman"/>
                        </a:rPr>
                        <a:t>зрительно-пространственного </a:t>
                      </a:r>
                      <a:r>
                        <a:rPr lang="ru-RU" sz="1800" dirty="0" err="1">
                          <a:solidFill>
                            <a:srgbClr val="000000"/>
                          </a:solidFill>
                          <a:latin typeface="Times New Roman"/>
                          <a:ea typeface="Times New Roman"/>
                          <a:cs typeface="Times New Roman"/>
                        </a:rPr>
                        <a:t>гнозиса</a:t>
                      </a:r>
                      <a:r>
                        <a:rPr lang="ru-RU" sz="1800" dirty="0">
                          <a:solidFill>
                            <a:srgbClr val="000000"/>
                          </a:solidFill>
                          <a:latin typeface="Times New Roman"/>
                          <a:ea typeface="Times New Roman"/>
                          <a:cs typeface="Times New Roman"/>
                        </a:rPr>
                        <a:t> и </a:t>
                      </a:r>
                      <a:r>
                        <a:rPr lang="ru-RU" sz="1800" dirty="0" err="1" smtClean="0">
                          <a:solidFill>
                            <a:srgbClr val="000000"/>
                          </a:solidFill>
                          <a:latin typeface="Times New Roman"/>
                          <a:ea typeface="Times New Roman"/>
                          <a:cs typeface="Times New Roman"/>
                        </a:rPr>
                        <a:t>праксиса</a:t>
                      </a:r>
                      <a:r>
                        <a:rPr lang="ru-RU" sz="1800" dirty="0" smtClean="0">
                          <a:solidFill>
                            <a:srgbClr val="000000"/>
                          </a:solidFill>
                          <a:latin typeface="Times New Roman"/>
                          <a:ea typeface="Times New Roman"/>
                          <a:cs typeface="Times New Roman"/>
                        </a:rPr>
                        <a:t>.</a:t>
                      </a:r>
                    </a:p>
                    <a:p>
                      <a:pPr algn="l">
                        <a:lnSpc>
                          <a:spcPct val="115000"/>
                        </a:lnSpc>
                        <a:spcAft>
                          <a:spcPts val="0"/>
                        </a:spcAft>
                      </a:pPr>
                      <a:r>
                        <a:rPr lang="ru-RU" sz="1800" dirty="0" smtClean="0">
                          <a:solidFill>
                            <a:srgbClr val="000000"/>
                          </a:solidFill>
                          <a:latin typeface="Times New Roman"/>
                          <a:ea typeface="Times New Roman"/>
                          <a:cs typeface="Times New Roman"/>
                        </a:rPr>
                        <a:t>Выраженная </a:t>
                      </a:r>
                      <a:r>
                        <a:rPr lang="ru-RU" sz="1800" dirty="0" err="1" smtClean="0">
                          <a:solidFill>
                            <a:srgbClr val="000000"/>
                          </a:solidFill>
                          <a:latin typeface="Times New Roman"/>
                          <a:ea typeface="Times New Roman"/>
                          <a:cs typeface="Times New Roman"/>
                        </a:rPr>
                        <a:t>дефицитарность</a:t>
                      </a:r>
                      <a:r>
                        <a:rPr lang="ru-RU" sz="1800" dirty="0" smtClean="0">
                          <a:solidFill>
                            <a:srgbClr val="000000"/>
                          </a:solidFill>
                          <a:latin typeface="Times New Roman"/>
                          <a:ea typeface="Times New Roman"/>
                          <a:cs typeface="Times New Roman"/>
                        </a:rPr>
                        <a:t> </a:t>
                      </a:r>
                      <a:r>
                        <a:rPr lang="ru-RU" sz="1800" dirty="0">
                          <a:solidFill>
                            <a:srgbClr val="000000"/>
                          </a:solidFill>
                          <a:latin typeface="Times New Roman"/>
                          <a:ea typeface="Times New Roman"/>
                          <a:cs typeface="Times New Roman"/>
                        </a:rPr>
                        <a:t>в развитии </a:t>
                      </a:r>
                      <a:r>
                        <a:rPr lang="ru-RU" sz="1800" dirty="0" smtClean="0">
                          <a:solidFill>
                            <a:srgbClr val="000000"/>
                          </a:solidFill>
                          <a:latin typeface="Times New Roman"/>
                          <a:ea typeface="Times New Roman"/>
                          <a:cs typeface="Times New Roman"/>
                        </a:rPr>
                        <a:t>отдельных </a:t>
                      </a:r>
                      <a:r>
                        <a:rPr lang="ru-RU" sz="1800" dirty="0">
                          <a:solidFill>
                            <a:srgbClr val="000000"/>
                          </a:solidFill>
                          <a:latin typeface="Times New Roman"/>
                          <a:ea typeface="Times New Roman"/>
                          <a:cs typeface="Times New Roman"/>
                        </a:rPr>
                        <a:t>свойств: внимания, памяти, </a:t>
                      </a:r>
                      <a:r>
                        <a:rPr lang="ru-RU" sz="1800" dirty="0" err="1">
                          <a:solidFill>
                            <a:srgbClr val="000000"/>
                          </a:solidFill>
                          <a:latin typeface="Times New Roman"/>
                          <a:ea typeface="Times New Roman"/>
                          <a:cs typeface="Times New Roman"/>
                        </a:rPr>
                        <a:t>гнозиса</a:t>
                      </a:r>
                      <a:r>
                        <a:rPr lang="ru-RU" sz="1800" dirty="0">
                          <a:solidFill>
                            <a:srgbClr val="000000"/>
                          </a:solidFill>
                          <a:latin typeface="Times New Roman"/>
                          <a:ea typeface="Times New Roman"/>
                          <a:cs typeface="Times New Roman"/>
                        </a:rPr>
                        <a:t>, </a:t>
                      </a:r>
                      <a:r>
                        <a:rPr lang="ru-RU" sz="1800" dirty="0" err="1">
                          <a:solidFill>
                            <a:srgbClr val="000000"/>
                          </a:solidFill>
                          <a:latin typeface="Times New Roman"/>
                          <a:ea typeface="Times New Roman"/>
                          <a:cs typeface="Times New Roman"/>
                        </a:rPr>
                        <a:t>праксиса</a:t>
                      </a:r>
                      <a:r>
                        <a:rPr lang="ru-RU" sz="1800" dirty="0">
                          <a:solidFill>
                            <a:srgbClr val="000000"/>
                          </a:solidFill>
                          <a:latin typeface="Times New Roman"/>
                          <a:ea typeface="Times New Roman"/>
                          <a:cs typeface="Times New Roman"/>
                        </a:rPr>
                        <a:t>.</a:t>
                      </a:r>
                      <a:endParaRPr lang="ru-RU" sz="1800" dirty="0">
                        <a:latin typeface="Calibri"/>
                        <a:ea typeface="Times New Roman"/>
                        <a:cs typeface="Times New Roman"/>
                      </a:endParaRPr>
                    </a:p>
                  </a:txBody>
                  <a:tcPr marL="25400" marR="25400" marT="0" marB="0"/>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286544"/>
          </a:xfrm>
        </p:spPr>
        <p:txBody>
          <a:bodyPr>
            <a:normAutofit fontScale="62500" lnSpcReduction="20000"/>
          </a:bodyPr>
          <a:lstStyle/>
          <a:p>
            <a:r>
              <a:rPr lang="ru-RU" dirty="0" smtClean="0">
                <a:cs typeface="Times New Roman" pitchFamily="18" charset="0"/>
              </a:rPr>
              <a:t>Учитывая   </a:t>
            </a:r>
            <a:r>
              <a:rPr lang="ru-RU" dirty="0" err="1" smtClean="0">
                <a:cs typeface="Times New Roman" pitchFamily="18" charset="0"/>
              </a:rPr>
              <a:t>клинико-психолого-педагогические</a:t>
            </a:r>
            <a:r>
              <a:rPr lang="ru-RU" dirty="0" smtClean="0">
                <a:cs typeface="Times New Roman" pitchFamily="18" charset="0"/>
              </a:rPr>
              <a:t>   параметры, можно выделить четыре основные группы детей с ЗПР:</a:t>
            </a:r>
          </a:p>
          <a:p>
            <a:r>
              <a:rPr lang="ru-RU" dirty="0" smtClean="0">
                <a:cs typeface="Times New Roman" pitchFamily="18" charset="0"/>
              </a:rPr>
              <a:t>1.  Дети с относительной </a:t>
            </a:r>
            <a:r>
              <a:rPr lang="ru-RU" dirty="0" err="1" smtClean="0">
                <a:cs typeface="Times New Roman" pitchFamily="18" charset="0"/>
              </a:rPr>
              <a:t>сформированностью</a:t>
            </a:r>
            <a:r>
              <a:rPr lang="ru-RU" dirty="0" smtClean="0">
                <a:cs typeface="Times New Roman" pitchFamily="18" charset="0"/>
              </a:rPr>
              <a:t> психических процессов, но со сниженной познавательной активностью. В этой группе наиболее часто встречаются дети с ЗПР вследствие психофизического инфантилизма и дети с соматогенной и психогенной формами ЗПР.</a:t>
            </a:r>
          </a:p>
          <a:p>
            <a:r>
              <a:rPr lang="ru-RU" dirty="0" smtClean="0">
                <a:cs typeface="Times New Roman" pitchFamily="18" charset="0"/>
              </a:rPr>
              <a:t>2.  Дети с неравномерным проявлением познавательной активности и продуктивности. Эту группу составляют дети с легкой формой ЗПР церебрально-органического генеза, с выраженной ЗПР соматогенной формы и с осложненной формой психофизического инфантилизма.</a:t>
            </a:r>
          </a:p>
          <a:p>
            <a:r>
              <a:rPr lang="ru-RU" dirty="0" smtClean="0">
                <a:cs typeface="Times New Roman" pitchFamily="18" charset="0"/>
              </a:rPr>
              <a:t>3.  Дети с выраженным нарушением интеллектуальной продуктивности, но со сформированной познавательной активностью. В эту группу входят дети с ЗПР церебрально-органического генеза, у которых наблюдается выраженная </a:t>
            </a:r>
            <a:r>
              <a:rPr lang="ru-RU" dirty="0" err="1" smtClean="0">
                <a:cs typeface="Times New Roman" pitchFamily="18" charset="0"/>
              </a:rPr>
              <a:t>дефицитарность</a:t>
            </a:r>
            <a:r>
              <a:rPr lang="ru-RU" dirty="0" smtClean="0">
                <a:cs typeface="Times New Roman" pitchFamily="18" charset="0"/>
              </a:rPr>
              <a:t> отдельных психических функций (памяти, внимания, </a:t>
            </a:r>
            <a:r>
              <a:rPr lang="ru-RU" dirty="0" err="1" smtClean="0">
                <a:cs typeface="Times New Roman" pitchFamily="18" charset="0"/>
              </a:rPr>
              <a:t>гнозиса</a:t>
            </a:r>
            <a:r>
              <a:rPr lang="ru-RU" dirty="0" smtClean="0">
                <a:cs typeface="Times New Roman" pitchFamily="18" charset="0"/>
              </a:rPr>
              <a:t>, </a:t>
            </a:r>
            <a:r>
              <a:rPr lang="ru-RU" dirty="0" err="1" smtClean="0">
                <a:cs typeface="Times New Roman" pitchFamily="18" charset="0"/>
              </a:rPr>
              <a:t>праксиса</a:t>
            </a:r>
            <a:r>
              <a:rPr lang="ru-RU" dirty="0" smtClean="0">
                <a:cs typeface="Times New Roman" pitchFamily="18" charset="0"/>
              </a:rPr>
              <a:t>).</a:t>
            </a:r>
          </a:p>
          <a:p>
            <a:r>
              <a:rPr lang="ru-RU" dirty="0" smtClean="0">
                <a:cs typeface="Times New Roman" pitchFamily="18" charset="0"/>
              </a:rPr>
              <a:t>4.  Дети, для которых характерно сочетание низкого уровня интеллектуальной продуктивности и слабовыраженной познавательной активности. В эту группу входят дети с тяжелой формой ЗПР церебрально-органического генеза, у которых наблюдается первичная </a:t>
            </a:r>
            <a:r>
              <a:rPr lang="ru-RU" dirty="0" err="1" smtClean="0">
                <a:cs typeface="Times New Roman" pitchFamily="18" charset="0"/>
              </a:rPr>
              <a:t>дефицитарность</a:t>
            </a:r>
            <a:r>
              <a:rPr lang="ru-RU" dirty="0" smtClean="0">
                <a:cs typeface="Times New Roman" pitchFamily="18" charset="0"/>
              </a:rPr>
              <a:t> в развитии всех психических функций: внимания, памяти, </a:t>
            </a:r>
            <a:r>
              <a:rPr lang="ru-RU" dirty="0" err="1" smtClean="0">
                <a:cs typeface="Times New Roman" pitchFamily="18" charset="0"/>
              </a:rPr>
              <a:t>гнозиса</a:t>
            </a:r>
            <a:r>
              <a:rPr lang="ru-RU" dirty="0" smtClean="0">
                <a:cs typeface="Times New Roman" pitchFamily="18" charset="0"/>
              </a:rPr>
              <a:t>, </a:t>
            </a:r>
            <a:r>
              <a:rPr lang="ru-RU" dirty="0" err="1" smtClean="0">
                <a:cs typeface="Times New Roman" pitchFamily="18" charset="0"/>
              </a:rPr>
              <a:t>праксиса</a:t>
            </a:r>
            <a:r>
              <a:rPr lang="ru-RU" dirty="0" smtClean="0">
                <a:cs typeface="Times New Roman" pitchFamily="18" charset="0"/>
              </a:rPr>
              <a:t> и пр., а также недоразвитие ориентировочной основы деятельности.</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t>Направления и задачи психологической коррекции</a:t>
            </a:r>
            <a:br>
              <a:rPr lang="ru-RU" sz="2700" b="1" dirty="0" smtClean="0"/>
            </a:br>
            <a:r>
              <a:rPr lang="ru-RU" sz="2700" b="1" dirty="0" smtClean="0"/>
              <a:t>детей с различными формами ЗПР</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457200" y="1142983"/>
          <a:ext cx="8229600" cy="4857785"/>
        </p:xfrm>
        <a:graphic>
          <a:graphicData uri="http://schemas.openxmlformats.org/drawingml/2006/table">
            <a:tbl>
              <a:tblPr firstRow="1" bandRow="1">
                <a:tableStyleId>{5C22544A-7EE6-4342-B048-85BDC9FD1C3A}</a:tableStyleId>
              </a:tblPr>
              <a:tblGrid>
                <a:gridCol w="1543032"/>
                <a:gridCol w="2143140"/>
                <a:gridCol w="2486028"/>
                <a:gridCol w="2057400"/>
              </a:tblGrid>
              <a:tr h="949421">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600" dirty="0" smtClean="0">
                          <a:solidFill>
                            <a:schemeClr val="bg1"/>
                          </a:solidFill>
                          <a:latin typeface="Times New Roman"/>
                          <a:ea typeface="Times New Roman"/>
                          <a:cs typeface="Times New Roman"/>
                        </a:rPr>
                        <a:t>Наименование </a:t>
                      </a:r>
                    </a:p>
                    <a:p>
                      <a:pPr marL="0" marR="0" indent="0" algn="just" defTabSz="914400" rtl="0" eaLnBrk="1" fontAlgn="auto" latinLnBrk="0" hangingPunct="1">
                        <a:lnSpc>
                          <a:spcPct val="115000"/>
                        </a:lnSpc>
                        <a:spcBef>
                          <a:spcPts val="0"/>
                        </a:spcBef>
                        <a:spcAft>
                          <a:spcPts val="0"/>
                        </a:spcAft>
                        <a:buClrTx/>
                        <a:buSzTx/>
                        <a:buFontTx/>
                        <a:buNone/>
                        <a:tabLst/>
                        <a:defRPr/>
                      </a:pPr>
                      <a:r>
                        <a:rPr lang="ru-RU" sz="1600" dirty="0" smtClean="0">
                          <a:solidFill>
                            <a:schemeClr val="bg1"/>
                          </a:solidFill>
                          <a:latin typeface="Times New Roman"/>
                          <a:ea typeface="Times New Roman"/>
                          <a:cs typeface="Times New Roman"/>
                        </a:rPr>
                        <a:t>блока</a:t>
                      </a:r>
                      <a:endParaRPr lang="ru-RU" sz="1600" dirty="0" smtClean="0">
                        <a:solidFill>
                          <a:schemeClr val="bg1"/>
                        </a:solidFill>
                        <a:latin typeface="+mn-lt"/>
                        <a:ea typeface="Times New Roman"/>
                        <a:cs typeface="Times New Roman"/>
                      </a:endParaRPr>
                    </a:p>
                    <a:p>
                      <a:pPr algn="just">
                        <a:lnSpc>
                          <a:spcPct val="115000"/>
                        </a:lnSpc>
                        <a:spcAft>
                          <a:spcPts val="0"/>
                        </a:spcAft>
                      </a:pPr>
                      <a:endParaRPr lang="ru-RU" sz="1600" dirty="0">
                        <a:latin typeface="Calibri"/>
                        <a:ea typeface="Times New Roman"/>
                        <a:cs typeface="Times New Roman"/>
                      </a:endParaRPr>
                    </a:p>
                  </a:txBody>
                  <a:tcPr marL="25400" marR="25400"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600" dirty="0" smtClean="0">
                          <a:solidFill>
                            <a:schemeClr val="bg1"/>
                          </a:solidFill>
                          <a:latin typeface="Times New Roman"/>
                          <a:ea typeface="Times New Roman"/>
                          <a:cs typeface="Times New Roman"/>
                        </a:rPr>
                        <a:t>Содержание блока</a:t>
                      </a:r>
                      <a:endParaRPr lang="ru-RU" sz="1600" dirty="0" smtClean="0">
                        <a:solidFill>
                          <a:schemeClr val="bg1"/>
                        </a:solidFill>
                        <a:latin typeface="+mn-lt"/>
                        <a:ea typeface="Times New Roman"/>
                        <a:cs typeface="Times New Roman"/>
                      </a:endParaRPr>
                    </a:p>
                    <a:p>
                      <a:pPr algn="ctr">
                        <a:lnSpc>
                          <a:spcPct val="115000"/>
                        </a:lnSpc>
                        <a:spcAft>
                          <a:spcPts val="0"/>
                        </a:spcAft>
                      </a:pPr>
                      <a:endParaRPr lang="ru-RU" sz="1600" dirty="0">
                        <a:latin typeface="Calibri"/>
                        <a:ea typeface="Times New Roman"/>
                        <a:cs typeface="Times New Roman"/>
                      </a:endParaRPr>
                    </a:p>
                  </a:txBody>
                  <a:tcPr marL="25400" marR="2540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600" dirty="0" err="1" smtClean="0">
                          <a:solidFill>
                            <a:schemeClr val="bg1"/>
                          </a:solidFill>
                          <a:latin typeface="Times New Roman"/>
                          <a:ea typeface="Times New Roman"/>
                          <a:cs typeface="Times New Roman"/>
                        </a:rPr>
                        <a:t>Психокоррекционные</a:t>
                      </a:r>
                      <a:r>
                        <a:rPr lang="ru-RU" sz="1600" dirty="0" smtClean="0">
                          <a:solidFill>
                            <a:schemeClr val="bg1"/>
                          </a:solidFill>
                          <a:latin typeface="Times New Roman"/>
                          <a:ea typeface="Times New Roman"/>
                          <a:cs typeface="Times New Roman"/>
                        </a:rPr>
                        <a:t> задачи</a:t>
                      </a:r>
                      <a:endParaRPr lang="ru-RU" sz="1600" dirty="0" smtClean="0">
                        <a:solidFill>
                          <a:schemeClr val="bg1"/>
                        </a:solidFill>
                        <a:latin typeface="+mn-lt"/>
                        <a:ea typeface="Times New Roman"/>
                        <a:cs typeface="Times New Roman"/>
                      </a:endParaRPr>
                    </a:p>
                  </a:txBody>
                  <a:tcPr marL="25400" marR="25400" marT="0" marB="0"/>
                </a:tc>
                <a:tc>
                  <a:txBody>
                    <a:bodyPr/>
                    <a:lstStyle/>
                    <a:p>
                      <a:pPr algn="ctr">
                        <a:lnSpc>
                          <a:spcPct val="115000"/>
                        </a:lnSpc>
                        <a:spcAft>
                          <a:spcPts val="0"/>
                        </a:spcAft>
                      </a:pPr>
                      <a:r>
                        <a:rPr lang="ru-RU" sz="1600" dirty="0">
                          <a:solidFill>
                            <a:schemeClr val="bg1"/>
                          </a:solidFill>
                          <a:latin typeface="Times New Roman"/>
                          <a:ea typeface="Times New Roman"/>
                          <a:cs typeface="Times New Roman"/>
                        </a:rPr>
                        <a:t>Формы ЗПР</a:t>
                      </a:r>
                      <a:endParaRPr lang="ru-RU" sz="1600" dirty="0">
                        <a:solidFill>
                          <a:schemeClr val="bg1"/>
                        </a:solidFill>
                        <a:latin typeface="Calibri"/>
                        <a:ea typeface="Times New Roman"/>
                        <a:cs typeface="Times New Roman"/>
                      </a:endParaRPr>
                    </a:p>
                  </a:txBody>
                  <a:tcPr marL="25400" marR="25400" marT="0" marB="0"/>
                </a:tc>
              </a:tr>
              <a:tr h="3908364">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600" dirty="0" smtClean="0">
                          <a:solidFill>
                            <a:srgbClr val="000000"/>
                          </a:solidFill>
                          <a:latin typeface="Times New Roman"/>
                          <a:ea typeface="Times New Roman"/>
                          <a:cs typeface="Times New Roman"/>
                        </a:rPr>
                        <a:t>Мотивационный блок</a:t>
                      </a:r>
                      <a:endParaRPr lang="ru-RU" sz="1600" dirty="0" smtClean="0">
                        <a:latin typeface="+mn-lt"/>
                        <a:ea typeface="Times New Roman"/>
                        <a:cs typeface="Times New Roman"/>
                      </a:endParaRPr>
                    </a:p>
                    <a:p>
                      <a:pPr algn="just">
                        <a:lnSpc>
                          <a:spcPct val="115000"/>
                        </a:lnSpc>
                        <a:spcAft>
                          <a:spcPts val="0"/>
                        </a:spcAft>
                      </a:pPr>
                      <a:endParaRPr lang="ru-RU" sz="1600" dirty="0">
                        <a:latin typeface="Calibri"/>
                        <a:ea typeface="Times New Roman"/>
                        <a:cs typeface="Times New Roman"/>
                      </a:endParaRPr>
                    </a:p>
                  </a:txBody>
                  <a:tcPr marL="25400" marR="25400"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600" dirty="0">
                          <a:solidFill>
                            <a:srgbClr val="000000"/>
                          </a:solidFill>
                          <a:latin typeface="Times New Roman"/>
                          <a:ea typeface="Times New Roman"/>
                          <a:cs typeface="Times New Roman"/>
                        </a:rPr>
                        <a:t>Неумение </a:t>
                      </a:r>
                      <a:r>
                        <a:rPr lang="ru-RU" sz="1600" dirty="0" smtClean="0">
                          <a:solidFill>
                            <a:srgbClr val="000000"/>
                          </a:solidFill>
                          <a:latin typeface="Times New Roman"/>
                          <a:ea typeface="Times New Roman"/>
                          <a:cs typeface="Times New Roman"/>
                        </a:rPr>
                        <a:t>ребенка выделить, осознать и принять цели действия</a:t>
                      </a:r>
                      <a:endParaRPr lang="ru-RU" sz="1600" dirty="0" smtClean="0">
                        <a:latin typeface="+mn-lt"/>
                        <a:ea typeface="Times New Roman"/>
                        <a:cs typeface="Times New Roman"/>
                      </a:endParaRP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600" dirty="0" smtClean="0">
                        <a:latin typeface="+mn-lt"/>
                        <a:ea typeface="Times New Roman"/>
                        <a:cs typeface="Times New Roman"/>
                      </a:endParaRPr>
                    </a:p>
                    <a:p>
                      <a:pPr algn="just">
                        <a:lnSpc>
                          <a:spcPct val="115000"/>
                        </a:lnSpc>
                        <a:spcAft>
                          <a:spcPts val="0"/>
                        </a:spcAft>
                      </a:pPr>
                      <a:endParaRPr lang="ru-RU" sz="1600" dirty="0">
                        <a:latin typeface="Calibri"/>
                        <a:ea typeface="Times New Roman"/>
                        <a:cs typeface="Times New Roman"/>
                      </a:endParaRPr>
                    </a:p>
                  </a:txBody>
                  <a:tcPr marL="25400" marR="25400"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600" dirty="0" smtClean="0">
                          <a:solidFill>
                            <a:srgbClr val="000000"/>
                          </a:solidFill>
                          <a:latin typeface="Times New Roman"/>
                          <a:ea typeface="Times New Roman"/>
                          <a:cs typeface="Times New Roman"/>
                        </a:rPr>
                        <a:t>Формирование познавательных</a:t>
                      </a:r>
                      <a:endParaRPr lang="ru-RU" sz="1600" dirty="0" smtClean="0">
                        <a:latin typeface="+mn-lt"/>
                        <a:ea typeface="Times New Roman"/>
                        <a:cs typeface="Times New Roman"/>
                      </a:endParaRPr>
                    </a:p>
                    <a:p>
                      <a:pPr marL="0" marR="0" indent="0" algn="just" defTabSz="914400" rtl="0" eaLnBrk="1" fontAlgn="auto" latinLnBrk="0" hangingPunct="1">
                        <a:lnSpc>
                          <a:spcPct val="115000"/>
                        </a:lnSpc>
                        <a:spcBef>
                          <a:spcPts val="0"/>
                        </a:spcBef>
                        <a:spcAft>
                          <a:spcPts val="0"/>
                        </a:spcAft>
                        <a:buClrTx/>
                        <a:buSzTx/>
                        <a:buFontTx/>
                        <a:buNone/>
                        <a:tabLst/>
                        <a:defRPr/>
                      </a:pPr>
                      <a:r>
                        <a:rPr lang="ru-RU" sz="1600" dirty="0" smtClean="0">
                          <a:solidFill>
                            <a:srgbClr val="000000"/>
                          </a:solidFill>
                          <a:latin typeface="Times New Roman"/>
                          <a:ea typeface="Times New Roman"/>
                          <a:cs typeface="Times New Roman"/>
                        </a:rPr>
                        <a:t>мотивов: создать проблемные учебные      ситуации; стимулировать активность ребенка на занятии. Обратить внимание на тип семейного воспитания. Приемы: Создание игровых учебных    ситуаций; дидактические и развивающие игры.</a:t>
                      </a:r>
                      <a:endParaRPr lang="ru-RU" sz="1600" dirty="0" smtClean="0">
                        <a:latin typeface="+mn-lt"/>
                        <a:ea typeface="Times New Roman"/>
                        <a:cs typeface="Times New Roman"/>
                      </a:endParaRP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600" dirty="0" smtClean="0">
                        <a:latin typeface="+mn-lt"/>
                        <a:ea typeface="Times New Roman"/>
                        <a:cs typeface="Times New Roman"/>
                      </a:endParaRPr>
                    </a:p>
                  </a:txBody>
                  <a:tcPr marL="25400" marR="25400"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600" dirty="0" smtClean="0">
                          <a:solidFill>
                            <a:srgbClr val="000000"/>
                          </a:solidFill>
                          <a:latin typeface="Times New Roman"/>
                          <a:ea typeface="Times New Roman"/>
                          <a:cs typeface="Times New Roman"/>
                        </a:rPr>
                        <a:t>Психофизический инфантилизм. Психогенные формы ЗПР</a:t>
                      </a:r>
                      <a:endParaRPr lang="ru-RU" sz="1600" dirty="0" smtClean="0">
                        <a:latin typeface="+mn-lt"/>
                        <a:ea typeface="Times New Roman"/>
                        <a:cs typeface="Times New Roman"/>
                      </a:endParaRP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600" dirty="0" smtClean="0">
                        <a:latin typeface="+mn-lt"/>
                        <a:ea typeface="Times New Roman"/>
                        <a:cs typeface="Times New Roman"/>
                      </a:endParaRPr>
                    </a:p>
                    <a:p>
                      <a:pPr marL="0" marR="0" indent="0" algn="just" defTabSz="914400" rtl="0" eaLnBrk="1" fontAlgn="auto" latinLnBrk="0" hangingPunct="1">
                        <a:lnSpc>
                          <a:spcPct val="115000"/>
                        </a:lnSpc>
                        <a:spcBef>
                          <a:spcPts val="0"/>
                        </a:spcBef>
                        <a:spcAft>
                          <a:spcPts val="0"/>
                        </a:spcAft>
                        <a:buClrTx/>
                        <a:buSzTx/>
                        <a:buFontTx/>
                        <a:buNone/>
                        <a:tabLst/>
                        <a:defRPr/>
                      </a:pPr>
                      <a:endParaRPr lang="ru-RU" sz="1600" dirty="0" smtClean="0">
                        <a:latin typeface="+mn-lt"/>
                        <a:ea typeface="Times New Roman"/>
                        <a:cs typeface="Times New Roman"/>
                      </a:endParaRPr>
                    </a:p>
                    <a:p>
                      <a:pPr algn="just">
                        <a:lnSpc>
                          <a:spcPct val="115000"/>
                        </a:lnSpc>
                        <a:spcAft>
                          <a:spcPts val="0"/>
                        </a:spcAft>
                      </a:pPr>
                      <a:endParaRPr lang="ru-RU" sz="1600" dirty="0">
                        <a:latin typeface="Calibri"/>
                        <a:ea typeface="Times New Roman"/>
                        <a:cs typeface="Times New Roman"/>
                      </a:endParaRPr>
                    </a:p>
                  </a:txBody>
                  <a:tcPr marL="25400" marR="25400" marT="0" marB="0"/>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714356"/>
          <a:ext cx="8229600" cy="5465677"/>
        </p:xfrm>
        <a:graphic>
          <a:graphicData uri="http://schemas.openxmlformats.org/drawingml/2006/table">
            <a:tbl>
              <a:tblPr firstRow="1" bandRow="1">
                <a:tableStyleId>{5C22544A-7EE6-4342-B048-85BDC9FD1C3A}</a:tableStyleId>
              </a:tblPr>
              <a:tblGrid>
                <a:gridCol w="1614470"/>
                <a:gridCol w="2071702"/>
                <a:gridCol w="2486028"/>
                <a:gridCol w="2057400"/>
              </a:tblGrid>
              <a:tr h="979021">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600" dirty="0" smtClean="0">
                          <a:solidFill>
                            <a:schemeClr val="bg1"/>
                          </a:solidFill>
                          <a:latin typeface="Times New Roman"/>
                          <a:ea typeface="Times New Roman"/>
                          <a:cs typeface="Times New Roman"/>
                        </a:rPr>
                        <a:t>Наименование </a:t>
                      </a:r>
                    </a:p>
                    <a:p>
                      <a:pPr marL="0" marR="0" indent="0" algn="just" defTabSz="914400" rtl="0" eaLnBrk="1" fontAlgn="auto" latinLnBrk="0" hangingPunct="1">
                        <a:lnSpc>
                          <a:spcPct val="115000"/>
                        </a:lnSpc>
                        <a:spcBef>
                          <a:spcPts val="0"/>
                        </a:spcBef>
                        <a:spcAft>
                          <a:spcPts val="0"/>
                        </a:spcAft>
                        <a:buClrTx/>
                        <a:buSzTx/>
                        <a:buFontTx/>
                        <a:buNone/>
                        <a:tabLst/>
                        <a:defRPr/>
                      </a:pPr>
                      <a:r>
                        <a:rPr lang="ru-RU" sz="1600" dirty="0" smtClean="0">
                          <a:solidFill>
                            <a:schemeClr val="bg1"/>
                          </a:solidFill>
                          <a:latin typeface="Times New Roman"/>
                          <a:ea typeface="Times New Roman"/>
                          <a:cs typeface="Times New Roman"/>
                        </a:rPr>
                        <a:t>блока</a:t>
                      </a:r>
                      <a:endParaRPr lang="ru-RU" sz="1600" dirty="0" smtClean="0">
                        <a:solidFill>
                          <a:schemeClr val="bg1"/>
                        </a:solidFill>
                        <a:latin typeface="+mn-lt"/>
                        <a:ea typeface="Times New Roman"/>
                        <a:cs typeface="Times New Roman"/>
                      </a:endParaRPr>
                    </a:p>
                  </a:txBody>
                  <a:tcPr marL="25400" marR="2540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600" dirty="0" smtClean="0">
                          <a:solidFill>
                            <a:schemeClr val="bg1"/>
                          </a:solidFill>
                          <a:latin typeface="Times New Roman"/>
                          <a:ea typeface="Times New Roman"/>
                          <a:cs typeface="Times New Roman"/>
                        </a:rPr>
                        <a:t>Содержание блока</a:t>
                      </a:r>
                      <a:endParaRPr lang="ru-RU" sz="1600" dirty="0" smtClean="0">
                        <a:solidFill>
                          <a:schemeClr val="bg1"/>
                        </a:solidFill>
                        <a:latin typeface="+mn-lt"/>
                        <a:ea typeface="Times New Roman"/>
                        <a:cs typeface="Times New Roman"/>
                      </a:endParaRPr>
                    </a:p>
                  </a:txBody>
                  <a:tcPr marL="25400" marR="2540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600" dirty="0" err="1" smtClean="0">
                          <a:solidFill>
                            <a:schemeClr val="bg1"/>
                          </a:solidFill>
                          <a:latin typeface="Times New Roman"/>
                          <a:ea typeface="Times New Roman"/>
                          <a:cs typeface="Times New Roman"/>
                        </a:rPr>
                        <a:t>Психокоррекционные</a:t>
                      </a:r>
                      <a:r>
                        <a:rPr lang="ru-RU" sz="1600" dirty="0" smtClean="0">
                          <a:solidFill>
                            <a:schemeClr val="bg1"/>
                          </a:solidFill>
                          <a:latin typeface="Times New Roman"/>
                          <a:ea typeface="Times New Roman"/>
                          <a:cs typeface="Times New Roman"/>
                        </a:rPr>
                        <a:t> задачи</a:t>
                      </a:r>
                      <a:endParaRPr lang="ru-RU" sz="1600" dirty="0" smtClean="0">
                        <a:solidFill>
                          <a:schemeClr val="bg1"/>
                        </a:solidFill>
                        <a:latin typeface="+mn-lt"/>
                        <a:ea typeface="Times New Roman"/>
                        <a:cs typeface="Times New Roman"/>
                      </a:endParaRPr>
                    </a:p>
                  </a:txBody>
                  <a:tcPr marL="25400" marR="25400" marT="0" marB="0"/>
                </a:tc>
                <a:tc>
                  <a:txBody>
                    <a:bodyPr/>
                    <a:lstStyle/>
                    <a:p>
                      <a:pPr algn="ctr">
                        <a:lnSpc>
                          <a:spcPct val="115000"/>
                        </a:lnSpc>
                        <a:spcAft>
                          <a:spcPts val="0"/>
                        </a:spcAft>
                      </a:pPr>
                      <a:r>
                        <a:rPr lang="ru-RU" sz="1600" dirty="0">
                          <a:solidFill>
                            <a:schemeClr val="bg1"/>
                          </a:solidFill>
                          <a:latin typeface="Times New Roman"/>
                          <a:ea typeface="Times New Roman"/>
                          <a:cs typeface="Times New Roman"/>
                        </a:rPr>
                        <a:t>Формы ЗПР</a:t>
                      </a:r>
                      <a:endParaRPr lang="ru-RU" sz="1600" dirty="0">
                        <a:solidFill>
                          <a:schemeClr val="bg1"/>
                        </a:solidFill>
                        <a:latin typeface="Calibri"/>
                        <a:ea typeface="Times New Roman"/>
                        <a:cs typeface="Times New Roman"/>
                      </a:endParaRPr>
                    </a:p>
                  </a:txBody>
                  <a:tcPr marL="25400" marR="25400" marT="0" marB="0"/>
                </a:tc>
              </a:tr>
              <a:tr h="3861352">
                <a:tc>
                  <a:txBody>
                    <a:bodyPr/>
                    <a:lstStyle/>
                    <a:p>
                      <a:pPr algn="just">
                        <a:lnSpc>
                          <a:spcPct val="115000"/>
                        </a:lnSpc>
                        <a:spcAft>
                          <a:spcPts val="0"/>
                        </a:spcAft>
                      </a:pPr>
                      <a:r>
                        <a:rPr lang="ru-RU" sz="1600" dirty="0">
                          <a:solidFill>
                            <a:srgbClr val="000000"/>
                          </a:solidFill>
                          <a:latin typeface="Times New Roman"/>
                          <a:ea typeface="Times New Roman"/>
                          <a:cs typeface="Times New Roman"/>
                        </a:rPr>
                        <a:t>Блок регуляции</a:t>
                      </a:r>
                      <a:endParaRPr lang="ru-RU" sz="1600" dirty="0">
                        <a:latin typeface="Calibri"/>
                        <a:ea typeface="Times New Roman"/>
                        <a:cs typeface="Times New Roman"/>
                      </a:endParaRPr>
                    </a:p>
                  </a:txBody>
                  <a:tcPr marL="25400" marR="25400" marT="0" marB="0"/>
                </a:tc>
                <a:tc>
                  <a:txBody>
                    <a:bodyPr/>
                    <a:lstStyle/>
                    <a:p>
                      <a:pPr algn="just">
                        <a:lnSpc>
                          <a:spcPct val="115000"/>
                        </a:lnSpc>
                        <a:spcAft>
                          <a:spcPts val="0"/>
                        </a:spcAft>
                      </a:pPr>
                      <a:r>
                        <a:rPr lang="ru-RU" sz="1600" dirty="0">
                          <a:solidFill>
                            <a:srgbClr val="000000"/>
                          </a:solidFill>
                          <a:latin typeface="Times New Roman"/>
                          <a:ea typeface="Times New Roman"/>
                          <a:cs typeface="Times New Roman"/>
                        </a:rPr>
                        <a:t>Неумение </a:t>
                      </a:r>
                      <a:r>
                        <a:rPr lang="ru-RU" sz="1600" dirty="0" smtClean="0">
                          <a:solidFill>
                            <a:srgbClr val="000000"/>
                          </a:solidFill>
                          <a:latin typeface="Times New Roman"/>
                          <a:ea typeface="Times New Roman"/>
                          <a:cs typeface="Times New Roman"/>
                        </a:rPr>
                        <a:t>планировать </a:t>
                      </a:r>
                      <a:r>
                        <a:rPr lang="ru-RU" sz="1600" dirty="0">
                          <a:solidFill>
                            <a:srgbClr val="000000"/>
                          </a:solidFill>
                          <a:latin typeface="Times New Roman"/>
                          <a:ea typeface="Times New Roman"/>
                          <a:cs typeface="Times New Roman"/>
                        </a:rPr>
                        <a:t>свою деятельность во времени и по </a:t>
                      </a:r>
                      <a:r>
                        <a:rPr lang="ru-RU" sz="1600" dirty="0" smtClean="0">
                          <a:solidFill>
                            <a:srgbClr val="000000"/>
                          </a:solidFill>
                          <a:latin typeface="Times New Roman"/>
                          <a:ea typeface="Times New Roman"/>
                          <a:cs typeface="Times New Roman"/>
                        </a:rPr>
                        <a:t>содержанию</a:t>
                      </a:r>
                      <a:endParaRPr lang="ru-RU" sz="1600" dirty="0">
                        <a:latin typeface="Calibri"/>
                        <a:ea typeface="Times New Roman"/>
                        <a:cs typeface="Times New Roman"/>
                      </a:endParaRPr>
                    </a:p>
                  </a:txBody>
                  <a:tcPr marL="25400" marR="25400" marT="0" marB="0"/>
                </a:tc>
                <a:tc>
                  <a:txBody>
                    <a:bodyPr/>
                    <a:lstStyle/>
                    <a:p>
                      <a:pPr algn="just">
                        <a:lnSpc>
                          <a:spcPct val="115000"/>
                        </a:lnSpc>
                        <a:spcAft>
                          <a:spcPts val="0"/>
                        </a:spcAft>
                      </a:pPr>
                      <a:r>
                        <a:rPr lang="ru-RU" sz="1600" dirty="0">
                          <a:solidFill>
                            <a:srgbClr val="000000"/>
                          </a:solidFill>
                          <a:latin typeface="Times New Roman"/>
                          <a:ea typeface="Times New Roman"/>
                          <a:cs typeface="Times New Roman"/>
                        </a:rPr>
                        <a:t>Обучить ребенка планированию своей     </a:t>
                      </a:r>
                      <a:r>
                        <a:rPr lang="ru-RU" sz="1600" dirty="0" smtClean="0">
                          <a:solidFill>
                            <a:srgbClr val="000000"/>
                          </a:solidFill>
                          <a:latin typeface="Times New Roman"/>
                          <a:ea typeface="Times New Roman"/>
                          <a:cs typeface="Times New Roman"/>
                        </a:rPr>
                        <a:t>деятельности </a:t>
                      </a:r>
                      <a:r>
                        <a:rPr lang="ru-RU" sz="1600" dirty="0">
                          <a:solidFill>
                            <a:srgbClr val="000000"/>
                          </a:solidFill>
                          <a:latin typeface="Times New Roman"/>
                          <a:ea typeface="Times New Roman"/>
                          <a:cs typeface="Times New Roman"/>
                        </a:rPr>
                        <a:t>во времени Предварительно организовать ориентировки в </a:t>
                      </a:r>
                      <a:r>
                        <a:rPr lang="ru-RU" sz="1600" dirty="0" smtClean="0">
                          <a:solidFill>
                            <a:srgbClr val="000000"/>
                          </a:solidFill>
                          <a:latin typeface="Times New Roman"/>
                          <a:ea typeface="Times New Roman"/>
                          <a:cs typeface="Times New Roman"/>
                        </a:rPr>
                        <a:t>заданиях.</a:t>
                      </a:r>
                    </a:p>
                    <a:p>
                      <a:pPr algn="just">
                        <a:lnSpc>
                          <a:spcPct val="115000"/>
                        </a:lnSpc>
                        <a:spcAft>
                          <a:spcPts val="0"/>
                        </a:spcAft>
                      </a:pPr>
                      <a:r>
                        <a:rPr lang="ru-RU" sz="1600" dirty="0" smtClean="0">
                          <a:solidFill>
                            <a:srgbClr val="000000"/>
                          </a:solidFill>
                          <a:latin typeface="Times New Roman"/>
                          <a:ea typeface="Times New Roman"/>
                          <a:cs typeface="Times New Roman"/>
                        </a:rPr>
                        <a:t>Предварительно проанализировать </a:t>
                      </a:r>
                      <a:r>
                        <a:rPr lang="ru-RU" sz="1600" dirty="0">
                          <a:solidFill>
                            <a:srgbClr val="000000"/>
                          </a:solidFill>
                          <a:latin typeface="Times New Roman"/>
                          <a:ea typeface="Times New Roman"/>
                          <a:cs typeface="Times New Roman"/>
                        </a:rPr>
                        <a:t>с ребенком используемые способы </a:t>
                      </a:r>
                      <a:r>
                        <a:rPr lang="ru-RU" sz="1600" dirty="0" smtClean="0">
                          <a:solidFill>
                            <a:srgbClr val="000000"/>
                          </a:solidFill>
                          <a:latin typeface="Times New Roman"/>
                          <a:ea typeface="Times New Roman"/>
                          <a:cs typeface="Times New Roman"/>
                        </a:rPr>
                        <a:t>деятельности</a:t>
                      </a:r>
                      <a:r>
                        <a:rPr lang="ru-RU" sz="1600" dirty="0">
                          <a:solidFill>
                            <a:srgbClr val="000000"/>
                          </a:solidFill>
                          <a:latin typeface="Times New Roman"/>
                          <a:ea typeface="Times New Roman"/>
                          <a:cs typeface="Times New Roman"/>
                        </a:rPr>
                        <a:t>: Приемы: Обучение   детей продуктивным видам </a:t>
                      </a:r>
                      <a:r>
                        <a:rPr lang="ru-RU" sz="1600" dirty="0" smtClean="0">
                          <a:solidFill>
                            <a:srgbClr val="000000"/>
                          </a:solidFill>
                          <a:latin typeface="Times New Roman"/>
                          <a:ea typeface="Times New Roman"/>
                          <a:cs typeface="Times New Roman"/>
                        </a:rPr>
                        <a:t>деятельности </a:t>
                      </a:r>
                      <a:r>
                        <a:rPr lang="ru-RU" sz="1600" dirty="0">
                          <a:solidFill>
                            <a:srgbClr val="000000"/>
                          </a:solidFill>
                          <a:latin typeface="Times New Roman"/>
                          <a:ea typeface="Times New Roman"/>
                          <a:cs typeface="Times New Roman"/>
                        </a:rPr>
                        <a:t>(</a:t>
                      </a:r>
                      <a:r>
                        <a:rPr lang="ru-RU" sz="1600" dirty="0" smtClean="0">
                          <a:solidFill>
                            <a:srgbClr val="000000"/>
                          </a:solidFill>
                          <a:latin typeface="Times New Roman"/>
                          <a:ea typeface="Times New Roman"/>
                          <a:cs typeface="Times New Roman"/>
                        </a:rPr>
                        <a:t>конструированию</a:t>
                      </a:r>
                      <a:r>
                        <a:rPr lang="ru-RU" sz="1600" dirty="0">
                          <a:solidFill>
                            <a:srgbClr val="000000"/>
                          </a:solidFill>
                          <a:latin typeface="Times New Roman"/>
                          <a:ea typeface="Times New Roman"/>
                          <a:cs typeface="Times New Roman"/>
                        </a:rPr>
                        <a:t>,  рисованию, лепке, </a:t>
                      </a:r>
                      <a:r>
                        <a:rPr lang="ru-RU" sz="1600" dirty="0" smtClean="0">
                          <a:solidFill>
                            <a:srgbClr val="000000"/>
                          </a:solidFill>
                          <a:latin typeface="Times New Roman"/>
                          <a:ea typeface="Times New Roman"/>
                          <a:cs typeface="Times New Roman"/>
                        </a:rPr>
                        <a:t>моделированию</a:t>
                      </a:r>
                      <a:r>
                        <a:rPr lang="ru-RU" sz="1600" dirty="0">
                          <a:solidFill>
                            <a:srgbClr val="000000"/>
                          </a:solidFill>
                          <a:latin typeface="Times New Roman"/>
                          <a:ea typeface="Times New Roman"/>
                          <a:cs typeface="Times New Roman"/>
                        </a:rPr>
                        <a:t>)</a:t>
                      </a:r>
                      <a:endParaRPr lang="ru-RU" sz="1600" dirty="0">
                        <a:latin typeface="Calibri"/>
                        <a:ea typeface="Times New Roman"/>
                        <a:cs typeface="Times New Roman"/>
                      </a:endParaRPr>
                    </a:p>
                  </a:txBody>
                  <a:tcPr marL="25400" marR="25400" marT="0" marB="0"/>
                </a:tc>
                <a:tc>
                  <a:txBody>
                    <a:bodyPr/>
                    <a:lstStyle/>
                    <a:p>
                      <a:pPr algn="just">
                        <a:lnSpc>
                          <a:spcPct val="115000"/>
                        </a:lnSpc>
                        <a:spcAft>
                          <a:spcPts val="0"/>
                        </a:spcAft>
                      </a:pPr>
                      <a:r>
                        <a:rPr lang="ru-RU" sz="1600" dirty="0">
                          <a:solidFill>
                            <a:srgbClr val="000000"/>
                          </a:solidFill>
                          <a:latin typeface="Times New Roman"/>
                          <a:ea typeface="Times New Roman"/>
                          <a:cs typeface="Times New Roman"/>
                        </a:rPr>
                        <a:t>Соматогенные формы ЗПР</a:t>
                      </a:r>
                      <a:endParaRPr lang="ru-RU" sz="1600" dirty="0">
                        <a:latin typeface="Calibri"/>
                        <a:ea typeface="Times New Roman"/>
                        <a:cs typeface="Times New Roman"/>
                      </a:endParaRPr>
                    </a:p>
                    <a:p>
                      <a:pPr algn="just">
                        <a:lnSpc>
                          <a:spcPct val="115000"/>
                        </a:lnSpc>
                        <a:spcAft>
                          <a:spcPts val="0"/>
                        </a:spcAft>
                      </a:pPr>
                      <a:r>
                        <a:rPr lang="ru-RU" sz="1600" dirty="0">
                          <a:solidFill>
                            <a:srgbClr val="000000"/>
                          </a:solidFill>
                          <a:latin typeface="Times New Roman"/>
                          <a:ea typeface="Times New Roman"/>
                          <a:cs typeface="Times New Roman"/>
                        </a:rPr>
                        <a:t>Органический инфантилизм</a:t>
                      </a:r>
                      <a:endParaRPr lang="ru-RU" sz="1600" dirty="0">
                        <a:latin typeface="Calibri"/>
                        <a:ea typeface="Times New Roman"/>
                        <a:cs typeface="Times New Roman"/>
                      </a:endParaRPr>
                    </a:p>
                    <a:p>
                      <a:pPr algn="just">
                        <a:lnSpc>
                          <a:spcPct val="115000"/>
                        </a:lnSpc>
                        <a:spcAft>
                          <a:spcPts val="0"/>
                        </a:spcAft>
                      </a:pPr>
                      <a:r>
                        <a:rPr lang="ru-RU" sz="1600" dirty="0">
                          <a:solidFill>
                            <a:srgbClr val="000000"/>
                          </a:solidFill>
                          <a:latin typeface="Times New Roman"/>
                          <a:ea typeface="Times New Roman"/>
                          <a:cs typeface="Times New Roman"/>
                        </a:rPr>
                        <a:t>ЗПР   церебраль­но-органического генеза</a:t>
                      </a:r>
                      <a:endParaRPr lang="ru-RU" sz="1600" dirty="0">
                        <a:latin typeface="Calibri"/>
                        <a:ea typeface="Times New Roman"/>
                        <a:cs typeface="Times New Roman"/>
                      </a:endParaRPr>
                    </a:p>
                  </a:txBody>
                  <a:tcPr marL="25400" marR="25400" marT="0" marB="0"/>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457200" y="500042"/>
          <a:ext cx="8229600" cy="4701321"/>
        </p:xfrm>
        <a:graphic>
          <a:graphicData uri="http://schemas.openxmlformats.org/drawingml/2006/table">
            <a:tbl>
              <a:tblPr firstRow="1" bandRow="1">
                <a:tableStyleId>{5C22544A-7EE6-4342-B048-85BDC9FD1C3A}</a:tableStyleId>
              </a:tblPr>
              <a:tblGrid>
                <a:gridCol w="1900222"/>
                <a:gridCol w="2214578"/>
                <a:gridCol w="2143140"/>
                <a:gridCol w="1971660"/>
              </a:tblGrid>
              <a:tr h="775497">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600" dirty="0" smtClean="0">
                          <a:solidFill>
                            <a:schemeClr val="bg1"/>
                          </a:solidFill>
                          <a:latin typeface="Times New Roman"/>
                          <a:ea typeface="Times New Roman"/>
                          <a:cs typeface="Times New Roman"/>
                        </a:rPr>
                        <a:t>Наименование </a:t>
                      </a:r>
                    </a:p>
                    <a:p>
                      <a:pPr marL="0" marR="0" indent="0" algn="just" defTabSz="914400" rtl="0" eaLnBrk="1" fontAlgn="auto" latinLnBrk="0" hangingPunct="1">
                        <a:lnSpc>
                          <a:spcPct val="115000"/>
                        </a:lnSpc>
                        <a:spcBef>
                          <a:spcPts val="0"/>
                        </a:spcBef>
                        <a:spcAft>
                          <a:spcPts val="0"/>
                        </a:spcAft>
                        <a:buClrTx/>
                        <a:buSzTx/>
                        <a:buFontTx/>
                        <a:buNone/>
                        <a:tabLst/>
                        <a:defRPr/>
                      </a:pPr>
                      <a:r>
                        <a:rPr lang="ru-RU" sz="1600" dirty="0" smtClean="0">
                          <a:solidFill>
                            <a:schemeClr val="bg1"/>
                          </a:solidFill>
                          <a:latin typeface="Times New Roman"/>
                          <a:ea typeface="Times New Roman"/>
                          <a:cs typeface="Times New Roman"/>
                        </a:rPr>
                        <a:t>блока</a:t>
                      </a:r>
                      <a:endParaRPr lang="ru-RU" sz="1600" dirty="0" smtClean="0">
                        <a:solidFill>
                          <a:schemeClr val="bg1"/>
                        </a:solidFill>
                        <a:latin typeface="+mn-lt"/>
                        <a:ea typeface="Times New Roman"/>
                        <a:cs typeface="Times New Roman"/>
                      </a:endParaRPr>
                    </a:p>
                  </a:txBody>
                  <a:tcPr marL="25400" marR="25400"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ru-RU" sz="1600" dirty="0" smtClean="0">
                          <a:solidFill>
                            <a:schemeClr val="bg1"/>
                          </a:solidFill>
                          <a:latin typeface="Times New Roman"/>
                          <a:ea typeface="Times New Roman"/>
                          <a:cs typeface="Times New Roman"/>
                        </a:rPr>
                        <a:t>Содержание блока</a:t>
                      </a:r>
                      <a:endParaRPr lang="ru-RU" sz="1600" dirty="0" smtClean="0">
                        <a:solidFill>
                          <a:schemeClr val="bg1"/>
                        </a:solidFill>
                        <a:latin typeface="+mn-lt"/>
                        <a:ea typeface="Times New Roman"/>
                        <a:cs typeface="Times New Roman"/>
                      </a:endParaRPr>
                    </a:p>
                  </a:txBody>
                  <a:tcPr marL="25400" marR="2540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600" dirty="0" err="1" smtClean="0">
                          <a:solidFill>
                            <a:schemeClr val="bg1"/>
                          </a:solidFill>
                          <a:latin typeface="Times New Roman"/>
                          <a:ea typeface="Times New Roman"/>
                          <a:cs typeface="Times New Roman"/>
                        </a:rPr>
                        <a:t>Психокоррекционные</a:t>
                      </a:r>
                      <a:r>
                        <a:rPr lang="ru-RU" sz="1600" dirty="0" smtClean="0">
                          <a:solidFill>
                            <a:schemeClr val="bg1"/>
                          </a:solidFill>
                          <a:latin typeface="Times New Roman"/>
                          <a:ea typeface="Times New Roman"/>
                          <a:cs typeface="Times New Roman"/>
                        </a:rPr>
                        <a:t> задачи</a:t>
                      </a:r>
                      <a:endParaRPr lang="ru-RU" sz="1600" dirty="0" smtClean="0">
                        <a:solidFill>
                          <a:schemeClr val="bg1"/>
                        </a:solidFill>
                        <a:latin typeface="+mn-lt"/>
                        <a:ea typeface="Times New Roman"/>
                        <a:cs typeface="Times New Roman"/>
                      </a:endParaRPr>
                    </a:p>
                  </a:txBody>
                  <a:tcPr marL="25400" marR="25400" marT="0" marB="0"/>
                </a:tc>
                <a:tc>
                  <a:txBody>
                    <a:bodyPr/>
                    <a:lstStyle/>
                    <a:p>
                      <a:pPr algn="ctr">
                        <a:lnSpc>
                          <a:spcPct val="115000"/>
                        </a:lnSpc>
                        <a:spcAft>
                          <a:spcPts val="0"/>
                        </a:spcAft>
                      </a:pPr>
                      <a:r>
                        <a:rPr lang="ru-RU" sz="1600" dirty="0">
                          <a:solidFill>
                            <a:schemeClr val="bg1"/>
                          </a:solidFill>
                          <a:latin typeface="Times New Roman"/>
                          <a:ea typeface="Times New Roman"/>
                          <a:cs typeface="Times New Roman"/>
                        </a:rPr>
                        <a:t>Формы ЗПР</a:t>
                      </a:r>
                      <a:endParaRPr lang="ru-RU" sz="1600" dirty="0">
                        <a:solidFill>
                          <a:schemeClr val="bg1"/>
                        </a:solidFill>
                        <a:latin typeface="Calibri"/>
                        <a:ea typeface="Times New Roman"/>
                        <a:cs typeface="Times New Roman"/>
                      </a:endParaRPr>
                    </a:p>
                  </a:txBody>
                  <a:tcPr marL="25400" marR="25400" marT="0" marB="0"/>
                </a:tc>
              </a:tr>
              <a:tr h="3198925">
                <a:tc>
                  <a:txBody>
                    <a:bodyPr/>
                    <a:lstStyle/>
                    <a:p>
                      <a:pPr algn="just">
                        <a:lnSpc>
                          <a:spcPct val="115000"/>
                        </a:lnSpc>
                        <a:spcAft>
                          <a:spcPts val="0"/>
                        </a:spcAft>
                      </a:pPr>
                      <a:r>
                        <a:rPr lang="ru-RU" sz="1600" dirty="0">
                          <a:solidFill>
                            <a:srgbClr val="000000"/>
                          </a:solidFill>
                          <a:latin typeface="Times New Roman"/>
                          <a:ea typeface="Times New Roman"/>
                          <a:cs typeface="Times New Roman"/>
                        </a:rPr>
                        <a:t>Блок контроля</a:t>
                      </a:r>
                      <a:endParaRPr lang="ru-RU" sz="1600" dirty="0">
                        <a:latin typeface="Calibri"/>
                        <a:ea typeface="Times New Roman"/>
                        <a:cs typeface="Times New Roman"/>
                      </a:endParaRPr>
                    </a:p>
                  </a:txBody>
                  <a:tcPr marL="25400" marR="25400" marT="0" marB="0"/>
                </a:tc>
                <a:tc>
                  <a:txBody>
                    <a:bodyPr/>
                    <a:lstStyle/>
                    <a:p>
                      <a:pPr algn="just">
                        <a:lnSpc>
                          <a:spcPct val="115000"/>
                        </a:lnSpc>
                        <a:spcAft>
                          <a:spcPts val="0"/>
                        </a:spcAft>
                      </a:pPr>
                      <a:r>
                        <a:rPr lang="ru-RU" sz="1600" dirty="0">
                          <a:solidFill>
                            <a:srgbClr val="000000"/>
                          </a:solidFill>
                          <a:latin typeface="Times New Roman"/>
                          <a:ea typeface="Times New Roman"/>
                          <a:cs typeface="Times New Roman"/>
                        </a:rPr>
                        <a:t>Неумение ребенка контролировать свои действия и вносить </a:t>
                      </a:r>
                      <a:r>
                        <a:rPr lang="ru-RU" sz="1600" dirty="0" smtClean="0">
                          <a:solidFill>
                            <a:srgbClr val="000000"/>
                          </a:solidFill>
                          <a:latin typeface="Times New Roman"/>
                          <a:ea typeface="Times New Roman"/>
                          <a:cs typeface="Times New Roman"/>
                        </a:rPr>
                        <a:t>необходимые   </a:t>
                      </a:r>
                      <a:r>
                        <a:rPr lang="ru-RU" sz="1600" dirty="0">
                          <a:solidFill>
                            <a:srgbClr val="000000"/>
                          </a:solidFill>
                          <a:latin typeface="Times New Roman"/>
                          <a:ea typeface="Times New Roman"/>
                          <a:cs typeface="Times New Roman"/>
                        </a:rPr>
                        <a:t>коррективы по ходу их </a:t>
                      </a:r>
                      <a:r>
                        <a:rPr lang="ru-RU" sz="1600" dirty="0" smtClean="0">
                          <a:solidFill>
                            <a:srgbClr val="000000"/>
                          </a:solidFill>
                          <a:latin typeface="Times New Roman"/>
                          <a:ea typeface="Times New Roman"/>
                          <a:cs typeface="Times New Roman"/>
                        </a:rPr>
                        <a:t>выполнения</a:t>
                      </a:r>
                      <a:endParaRPr lang="ru-RU" sz="1600" dirty="0">
                        <a:latin typeface="Calibri"/>
                        <a:ea typeface="Times New Roman"/>
                        <a:cs typeface="Times New Roman"/>
                      </a:endParaRPr>
                    </a:p>
                  </a:txBody>
                  <a:tcPr marL="25400" marR="25400" marT="0" marB="0"/>
                </a:tc>
                <a:tc>
                  <a:txBody>
                    <a:bodyPr/>
                    <a:lstStyle/>
                    <a:p>
                      <a:pPr algn="just">
                        <a:lnSpc>
                          <a:spcPct val="115000"/>
                        </a:lnSpc>
                        <a:spcAft>
                          <a:spcPts val="0"/>
                        </a:spcAft>
                      </a:pPr>
                      <a:r>
                        <a:rPr lang="ru-RU" sz="1600" dirty="0">
                          <a:solidFill>
                            <a:srgbClr val="000000"/>
                          </a:solidFill>
                          <a:latin typeface="Times New Roman"/>
                          <a:ea typeface="Times New Roman"/>
                          <a:cs typeface="Times New Roman"/>
                        </a:rPr>
                        <a:t>Обучить   </a:t>
                      </a:r>
                      <a:r>
                        <a:rPr lang="ru-RU" sz="1600" dirty="0" smtClean="0">
                          <a:solidFill>
                            <a:srgbClr val="000000"/>
                          </a:solidFill>
                          <a:latin typeface="Times New Roman"/>
                          <a:ea typeface="Times New Roman"/>
                          <a:cs typeface="Times New Roman"/>
                        </a:rPr>
                        <a:t>контролю </a:t>
                      </a:r>
                      <a:r>
                        <a:rPr lang="ru-RU" sz="1600" dirty="0">
                          <a:solidFill>
                            <a:srgbClr val="000000"/>
                          </a:solidFill>
                          <a:latin typeface="Times New Roman"/>
                          <a:ea typeface="Times New Roman"/>
                          <a:cs typeface="Times New Roman"/>
                        </a:rPr>
                        <a:t>по результатам. Обучить </a:t>
                      </a:r>
                      <a:r>
                        <a:rPr lang="ru-RU" sz="1600" dirty="0" smtClean="0">
                          <a:solidFill>
                            <a:srgbClr val="000000"/>
                          </a:solidFill>
                          <a:latin typeface="Times New Roman"/>
                          <a:ea typeface="Times New Roman"/>
                          <a:cs typeface="Times New Roman"/>
                        </a:rPr>
                        <a:t>контролю </a:t>
                      </a:r>
                      <a:r>
                        <a:rPr lang="ru-RU" sz="1600" dirty="0">
                          <a:solidFill>
                            <a:srgbClr val="000000"/>
                          </a:solidFill>
                          <a:latin typeface="Times New Roman"/>
                          <a:ea typeface="Times New Roman"/>
                          <a:cs typeface="Times New Roman"/>
                        </a:rPr>
                        <a:t>по способу </a:t>
                      </a:r>
                      <a:r>
                        <a:rPr lang="ru-RU" sz="1600" dirty="0" smtClean="0">
                          <a:solidFill>
                            <a:srgbClr val="000000"/>
                          </a:solidFill>
                          <a:latin typeface="Times New Roman"/>
                          <a:ea typeface="Times New Roman"/>
                          <a:cs typeface="Times New Roman"/>
                        </a:rPr>
                        <a:t>деятельности </a:t>
                      </a:r>
                      <a:r>
                        <a:rPr lang="ru-RU" sz="1600" dirty="0">
                          <a:solidFill>
                            <a:srgbClr val="000000"/>
                          </a:solidFill>
                          <a:latin typeface="Times New Roman"/>
                          <a:ea typeface="Times New Roman"/>
                          <a:cs typeface="Times New Roman"/>
                        </a:rPr>
                        <a:t>Обучить </a:t>
                      </a:r>
                      <a:r>
                        <a:rPr lang="ru-RU" sz="1600" dirty="0" smtClean="0">
                          <a:solidFill>
                            <a:srgbClr val="000000"/>
                          </a:solidFill>
                          <a:latin typeface="Times New Roman"/>
                          <a:ea typeface="Times New Roman"/>
                          <a:cs typeface="Times New Roman"/>
                        </a:rPr>
                        <a:t>контролю </a:t>
                      </a:r>
                      <a:r>
                        <a:rPr lang="ru-RU" sz="1600" dirty="0">
                          <a:solidFill>
                            <a:srgbClr val="000000"/>
                          </a:solidFill>
                          <a:latin typeface="Times New Roman"/>
                          <a:ea typeface="Times New Roman"/>
                          <a:cs typeface="Times New Roman"/>
                        </a:rPr>
                        <a:t>в процессе </a:t>
                      </a:r>
                      <a:r>
                        <a:rPr lang="ru-RU" sz="1600" dirty="0" smtClean="0">
                          <a:solidFill>
                            <a:srgbClr val="000000"/>
                          </a:solidFill>
                          <a:latin typeface="Times New Roman"/>
                          <a:ea typeface="Times New Roman"/>
                          <a:cs typeface="Times New Roman"/>
                        </a:rPr>
                        <a:t>деятельности </a:t>
                      </a:r>
                    </a:p>
                    <a:p>
                      <a:pPr algn="just">
                        <a:lnSpc>
                          <a:spcPct val="115000"/>
                        </a:lnSpc>
                        <a:spcAft>
                          <a:spcPts val="0"/>
                        </a:spcAft>
                      </a:pPr>
                      <a:r>
                        <a:rPr lang="ru-RU" sz="1600" dirty="0" smtClean="0">
                          <a:solidFill>
                            <a:srgbClr val="000000"/>
                          </a:solidFill>
                          <a:latin typeface="Times New Roman"/>
                          <a:ea typeface="Times New Roman"/>
                          <a:cs typeface="Times New Roman"/>
                        </a:rPr>
                        <a:t>Приемы</a:t>
                      </a:r>
                      <a:r>
                        <a:rPr lang="ru-RU" sz="1600" dirty="0">
                          <a:solidFill>
                            <a:srgbClr val="000000"/>
                          </a:solidFill>
                          <a:latin typeface="Times New Roman"/>
                          <a:ea typeface="Times New Roman"/>
                          <a:cs typeface="Times New Roman"/>
                        </a:rPr>
                        <a:t>: Дидактические игры и </a:t>
                      </a:r>
                      <a:r>
                        <a:rPr lang="ru-RU" sz="1600" dirty="0" smtClean="0">
                          <a:solidFill>
                            <a:srgbClr val="000000"/>
                          </a:solidFill>
                          <a:latin typeface="Times New Roman"/>
                          <a:ea typeface="Times New Roman"/>
                          <a:cs typeface="Times New Roman"/>
                        </a:rPr>
                        <a:t>упражнения </a:t>
                      </a:r>
                      <a:r>
                        <a:rPr lang="ru-RU" sz="1600" dirty="0">
                          <a:solidFill>
                            <a:srgbClr val="000000"/>
                          </a:solidFill>
                          <a:latin typeface="Times New Roman"/>
                          <a:ea typeface="Times New Roman"/>
                          <a:cs typeface="Times New Roman"/>
                        </a:rPr>
                        <a:t>на внимание, память, </a:t>
                      </a:r>
                      <a:r>
                        <a:rPr lang="ru-RU" sz="1600" dirty="0" smtClean="0">
                          <a:solidFill>
                            <a:srgbClr val="000000"/>
                          </a:solidFill>
                          <a:latin typeface="Times New Roman"/>
                          <a:ea typeface="Times New Roman"/>
                          <a:cs typeface="Times New Roman"/>
                        </a:rPr>
                        <a:t>наблюдательность</a:t>
                      </a:r>
                      <a:r>
                        <a:rPr lang="ru-RU" sz="1600" dirty="0">
                          <a:solidFill>
                            <a:srgbClr val="000000"/>
                          </a:solidFill>
                          <a:latin typeface="Times New Roman"/>
                          <a:ea typeface="Times New Roman"/>
                          <a:cs typeface="Times New Roman"/>
                        </a:rPr>
                        <a:t>; </a:t>
                      </a:r>
                      <a:r>
                        <a:rPr lang="ru-RU" sz="1600" dirty="0" smtClean="0">
                          <a:solidFill>
                            <a:srgbClr val="000000"/>
                          </a:solidFill>
                          <a:latin typeface="Times New Roman"/>
                          <a:ea typeface="Times New Roman"/>
                          <a:cs typeface="Times New Roman"/>
                        </a:rPr>
                        <a:t>обучение конструированию </a:t>
                      </a:r>
                      <a:r>
                        <a:rPr lang="ru-RU" sz="1600" dirty="0">
                          <a:solidFill>
                            <a:srgbClr val="000000"/>
                          </a:solidFill>
                          <a:latin typeface="Times New Roman"/>
                          <a:ea typeface="Times New Roman"/>
                          <a:cs typeface="Times New Roman"/>
                        </a:rPr>
                        <a:t>и рисованию по моделям.</a:t>
                      </a:r>
                      <a:endParaRPr lang="ru-RU" sz="1600" dirty="0">
                        <a:latin typeface="Calibri"/>
                        <a:ea typeface="Times New Roman"/>
                        <a:cs typeface="Times New Roman"/>
                      </a:endParaRPr>
                    </a:p>
                  </a:txBody>
                  <a:tcPr marL="25400" marR="25400" marT="0" marB="0"/>
                </a:tc>
                <a:tc>
                  <a:txBody>
                    <a:bodyPr/>
                    <a:lstStyle/>
                    <a:p>
                      <a:pPr algn="just">
                        <a:lnSpc>
                          <a:spcPct val="115000"/>
                        </a:lnSpc>
                        <a:spcAft>
                          <a:spcPts val="0"/>
                        </a:spcAft>
                      </a:pPr>
                      <a:r>
                        <a:rPr lang="ru-RU" sz="1600" dirty="0">
                          <a:solidFill>
                            <a:srgbClr val="000000"/>
                          </a:solidFill>
                          <a:latin typeface="Times New Roman"/>
                          <a:ea typeface="Times New Roman"/>
                          <a:cs typeface="Times New Roman"/>
                        </a:rPr>
                        <a:t>ЗПР   церебраль­но-органического генеза</a:t>
                      </a:r>
                      <a:endParaRPr lang="ru-RU" sz="1600" dirty="0">
                        <a:latin typeface="Calibri"/>
                        <a:ea typeface="Times New Roman"/>
                        <a:cs typeface="Times New Roman"/>
                      </a:endParaRPr>
                    </a:p>
                    <a:p>
                      <a:pPr algn="just">
                        <a:lnSpc>
                          <a:spcPct val="115000"/>
                        </a:lnSpc>
                        <a:spcAft>
                          <a:spcPts val="0"/>
                        </a:spcAft>
                      </a:pPr>
                      <a:r>
                        <a:rPr lang="ru-RU" sz="1600" dirty="0">
                          <a:solidFill>
                            <a:srgbClr val="000000"/>
                          </a:solidFill>
                          <a:latin typeface="Times New Roman"/>
                          <a:ea typeface="Times New Roman"/>
                          <a:cs typeface="Times New Roman"/>
                        </a:rPr>
                        <a:t>Соматогенная форма ЗПР</a:t>
                      </a:r>
                      <a:endParaRPr lang="ru-RU" sz="1600" dirty="0">
                        <a:latin typeface="Calibri"/>
                        <a:ea typeface="Times New Roman"/>
                        <a:cs typeface="Times New Roman"/>
                      </a:endParaRPr>
                    </a:p>
                    <a:p>
                      <a:pPr algn="just">
                        <a:lnSpc>
                          <a:spcPct val="115000"/>
                        </a:lnSpc>
                        <a:spcAft>
                          <a:spcPts val="0"/>
                        </a:spcAft>
                      </a:pPr>
                      <a:r>
                        <a:rPr lang="ru-RU" sz="1600" dirty="0">
                          <a:solidFill>
                            <a:srgbClr val="000000"/>
                          </a:solidFill>
                          <a:latin typeface="Times New Roman"/>
                          <a:ea typeface="Times New Roman"/>
                          <a:cs typeface="Times New Roman"/>
                        </a:rPr>
                        <a:t>Психогенная форма ЗПР</a:t>
                      </a:r>
                      <a:endParaRPr lang="ru-RU" sz="1600" dirty="0">
                        <a:latin typeface="Calibri"/>
                        <a:ea typeface="Times New Roman"/>
                        <a:cs typeface="Times New Roman"/>
                      </a:endParaRPr>
                    </a:p>
                  </a:txBody>
                  <a:tcPr marL="25400" marR="25400" marT="0" marB="0"/>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r>
              <a:rPr lang="ru-RU" dirty="0" smtClean="0"/>
              <a:t>Важным является единство требований к ребенку со стороны педагога, психолога и других специалистов. Это успешно достигается при тщательном соблюдении режима дня, четкой организации повседневной жизни ребенка, чтобы исключить возможность </a:t>
            </a:r>
            <a:r>
              <a:rPr lang="ru-RU" dirty="0" err="1" smtClean="0"/>
              <a:t>незавершения</a:t>
            </a:r>
            <a:r>
              <a:rPr lang="ru-RU" dirty="0" smtClean="0"/>
              <a:t> начатых ребенком действий.</a:t>
            </a: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ru-RU" dirty="0" smtClean="0"/>
              <a:t>Произвольное внимание как специфическая высшая психическая функция проявляется у ребенка в способности контролировать, регулировать ход выполнения деятельности и ее результаты.</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 общим потребностям относятся: </a:t>
            </a:r>
            <a:br>
              <a:rPr lang="ru-RU" dirty="0" smtClean="0"/>
            </a:b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выделение пропедевтического периода в образовании, обеспечивающего преемственность между дошкольным и школьным этапами; </a:t>
            </a:r>
          </a:p>
          <a:p>
            <a:endParaRPr lang="ru-RU" dirty="0" smtClean="0"/>
          </a:p>
          <a:p>
            <a:r>
              <a:rPr lang="ru-RU" dirty="0" smtClean="0"/>
              <a:t> обязательность непрерывности коррекционно-развивающего процесса, реализуемого, как через содержание образовательных областей, так и в процессе индивидуальной работы; </a:t>
            </a:r>
          </a:p>
          <a:p>
            <a:r>
              <a:rPr lang="ru-RU" dirty="0" smtClean="0"/>
              <a:t>раннее получение специальной помощи средствами образования; </a:t>
            </a:r>
          </a:p>
          <a:p>
            <a:r>
              <a:rPr lang="ru-RU" dirty="0" smtClean="0"/>
              <a:t>психологическое сопровождение, оптимизирующее взаимодействие ребенка с педагогами и соучениками; </a:t>
            </a:r>
          </a:p>
          <a:p>
            <a:r>
              <a:rPr lang="ru-RU" dirty="0" smtClean="0"/>
              <a:t>психологическое сопровождение, направленное на установление взаимодействия семьи и образовательной организации; </a:t>
            </a:r>
          </a:p>
          <a:p>
            <a:r>
              <a:rPr lang="ru-RU" dirty="0" smtClean="0"/>
              <a:t>постепенное расширение образовательного пространства, выходящего за пределы образовательной организации. </a:t>
            </a: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r>
              <a:rPr lang="ru-RU" b="1" dirty="0" smtClean="0"/>
              <a:t>Психотехнические приемы коррекции внимания у детей с ЗПР</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fontScale="62500" lnSpcReduction="20000"/>
          </a:bodyPr>
          <a:lstStyle/>
          <a:p>
            <a:r>
              <a:rPr lang="ru-RU" dirty="0" smtClean="0"/>
              <a:t>Словарный </a:t>
            </a:r>
            <a:r>
              <a:rPr lang="ru-RU" i="1" dirty="0" smtClean="0"/>
              <a:t>диктант с комментированием, </a:t>
            </a:r>
            <a:r>
              <a:rPr lang="ru-RU" dirty="0" smtClean="0"/>
              <a:t>который могут проводить педагоги на уроке с детьми младшего школьного возраста.</a:t>
            </a:r>
          </a:p>
          <a:p>
            <a:r>
              <a:rPr lang="ru-RU" dirty="0" smtClean="0"/>
              <a:t>Процедура:</a:t>
            </a:r>
          </a:p>
          <a:p>
            <a:r>
              <a:rPr lang="ru-RU" dirty="0" smtClean="0"/>
              <a:t>1)  ведущий читает каждое слово только один раз;</a:t>
            </a:r>
          </a:p>
          <a:p>
            <a:r>
              <a:rPr lang="ru-RU" dirty="0" smtClean="0"/>
              <a:t>2)  дети могут взять ручки только после прослушивания комментариев;</a:t>
            </a:r>
          </a:p>
          <a:p>
            <a:r>
              <a:rPr lang="ru-RU" dirty="0" smtClean="0"/>
              <a:t>3)  ведущий внимательно следит за тем, чтобы дети не заглядывали в тетради друг к другу. Если ребенок не может записать слово после комментариев, ему разрешается сделать прочерк. При этом детей предупреждают, что прочерк приравнивается к ошибке;</a:t>
            </a:r>
          </a:p>
          <a:p>
            <a:r>
              <a:rPr lang="ru-RU" dirty="0" smtClean="0"/>
              <a:t>4)  перед началом работы целесообразно показать на нескольких примерах, как надо выполнять задание. Например, для комментированного письма выбрано слово «пересадили»;</a:t>
            </a:r>
          </a:p>
          <a:p>
            <a:r>
              <a:rPr lang="ru-RU" dirty="0" smtClean="0"/>
              <a:t>5)  ведущий читает это слово, а затем вызывает нескольких учащихся, каждый из которых называет поочередно приставку, корень, суффикс, окончание, объясняя попутно их правописание. После этого ведущий предлагает детям взять ручки и записать прокомментированное слово. Затем следует напоминание учащимся, чтобы они положили ручки, и начинается работа над следующим словом.</a:t>
            </a:r>
          </a:p>
          <a:p>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197493"/>
          </a:xfrm>
        </p:spPr>
        <p:txBody>
          <a:bodyPr>
            <a:normAutofit fontScale="70000" lnSpcReduction="20000"/>
          </a:bodyPr>
          <a:lstStyle/>
          <a:p>
            <a:r>
              <a:rPr lang="ru-RU" dirty="0" smtClean="0"/>
              <a:t>Комментированное письмо — достаточно сложная деятельность, в которой можно выделить 7 основных стадий: </a:t>
            </a:r>
          </a:p>
          <a:p>
            <a:r>
              <a:rPr lang="ru-RU" dirty="0" smtClean="0"/>
              <a:t>1) первичное восприятие произносимого слова;</a:t>
            </a:r>
          </a:p>
          <a:p>
            <a:r>
              <a:rPr lang="ru-RU" dirty="0" smtClean="0"/>
              <a:t>2) самостоятельный анализ правописания орфоэпического образа слова; </a:t>
            </a:r>
          </a:p>
          <a:p>
            <a:r>
              <a:rPr lang="ru-RU" dirty="0" smtClean="0"/>
              <a:t>3) прослушивание комментариев; </a:t>
            </a:r>
          </a:p>
          <a:p>
            <a:r>
              <a:rPr lang="ru-RU" dirty="0" smtClean="0"/>
              <a:t>4) представление орфографии слова в соответствии с комментированием;</a:t>
            </a:r>
          </a:p>
          <a:p>
            <a:r>
              <a:rPr lang="ru-RU" dirty="0" smtClean="0"/>
              <a:t>5) уточнение первичного анализа правописания с комментированием; </a:t>
            </a:r>
          </a:p>
          <a:p>
            <a:r>
              <a:rPr lang="ru-RU" dirty="0" smtClean="0"/>
              <a:t>6) написание слова в соответствии с его орфографией; 7) проверка написанного слова в соответствии с комментированием (С. Н. </a:t>
            </a:r>
            <a:r>
              <a:rPr lang="ru-RU" dirty="0" err="1" smtClean="0"/>
              <a:t>Калинникова</a:t>
            </a:r>
            <a:r>
              <a:rPr lang="ru-RU" dirty="0" smtClean="0"/>
              <a:t>).</a:t>
            </a:r>
          </a:p>
          <a:p>
            <a:r>
              <a:rPr lang="ru-RU" dirty="0" smtClean="0"/>
              <a:t>Этот метод имеет важное диагностическое значение. Успешность выполнения работы и характер допущенных ошибок позволяют психологу и педагогу судить об организации внимания учащихся при групповом взаимодействии.</a:t>
            </a:r>
          </a:p>
          <a:p>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normAutofit fontScale="90000"/>
          </a:bodyPr>
          <a:lstStyle/>
          <a:p>
            <a:r>
              <a:rPr lang="ru-RU" sz="3100" b="1" dirty="0" smtClean="0"/>
              <a:t>Психотехники, направленные на увеличение </a:t>
            </a:r>
            <a:r>
              <a:rPr lang="ru-RU" sz="3100" b="1" i="1" dirty="0" smtClean="0"/>
              <a:t>объема внимания</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Объем внимания — это количество элементов, одновременно воспринятых за один акт восприятия. При зрительной экспозиции объектов в течение 0,1 сек. человек в среднем может воспринимать 5-9 отдельных элементов (букв и т. п.). Недоразвитие объема внимания часто наблюдается у детей с ЗПР церебрально-органического генеза.</a:t>
            </a:r>
          </a:p>
          <a:p>
            <a:r>
              <a:rPr lang="ru-RU" dirty="0" smtClean="0"/>
              <a:t>Занятия с детьми можно проводить как индивидуально, так и в группе. Кроме того, ребенку рекомендуются самостоятельные занятия.</a:t>
            </a:r>
          </a:p>
          <a:p>
            <a:r>
              <a:rPr lang="ru-RU" dirty="0" smtClean="0"/>
              <a:t>Рассмотрим для примера занятия по формированию объема внимания у детей младшего школьного возраста, предложенные А. Ф. Ануфриевой и С. Н. Костроминой</a:t>
            </a: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14290"/>
            <a:ext cx="8686800" cy="6643710"/>
          </a:xfrm>
        </p:spPr>
        <p:txBody>
          <a:bodyPr>
            <a:normAutofit fontScale="47500" lnSpcReduction="20000"/>
          </a:bodyPr>
          <a:lstStyle/>
          <a:p>
            <a:r>
              <a:rPr lang="ru-RU" i="1" dirty="0" smtClean="0"/>
              <a:t>Оборудование: </a:t>
            </a:r>
            <a:r>
              <a:rPr lang="ru-RU" dirty="0" smtClean="0"/>
              <a:t>эпидиаскоп, слайды со следующим содержанием:</a:t>
            </a:r>
          </a:p>
          <a:p>
            <a:r>
              <a:rPr lang="ru-RU" i="1" dirty="0" smtClean="0"/>
              <a:t>Задание 1</a:t>
            </a:r>
            <a:endParaRPr lang="ru-RU" dirty="0" smtClean="0"/>
          </a:p>
          <a:p>
            <a:r>
              <a:rPr lang="ru-RU" dirty="0" smtClean="0"/>
              <a:t>Бессмысленные слова, содержащие от 3 до 9 согласных букв, например:</a:t>
            </a:r>
          </a:p>
          <a:p>
            <a:r>
              <a:rPr lang="ru-RU" dirty="0" smtClean="0"/>
              <a:t>РКБЛ КТЦМ ЖКПРЧ ДЗНТК КПТНСД ШРВТБЧ ДПВ ШГС</a:t>
            </a:r>
          </a:p>
          <a:p>
            <a:r>
              <a:rPr lang="ru-RU" dirty="0" smtClean="0"/>
              <a:t>БМДРКЛФ МВХШТСГ СТПЦГВДК ЖГВПРМТК МВПКШЛЧХБ БРНЦДКСЧГ</a:t>
            </a:r>
          </a:p>
          <a:p>
            <a:endParaRPr lang="ru-RU" i="1" dirty="0" smtClean="0"/>
          </a:p>
          <a:p>
            <a:r>
              <a:rPr lang="ru-RU" i="1" dirty="0" smtClean="0"/>
              <a:t>Задание 2</a:t>
            </a:r>
            <a:endParaRPr lang="ru-RU" dirty="0" smtClean="0"/>
          </a:p>
          <a:p>
            <a:r>
              <a:rPr lang="ru-RU" dirty="0" smtClean="0"/>
              <a:t>Знакомые слова родного языка, содержащие от 4 до 16 букв, например:</a:t>
            </a:r>
          </a:p>
          <a:p>
            <a:r>
              <a:rPr lang="ru-RU" dirty="0" smtClean="0"/>
              <a:t>СТОЛ, ЧАШКА, МАШИНА, КОНФЕТА, КАРАНДАШ, ТЕЛЕВИЗОР, МАГНИТОФОН, МОТОЦИКЛИСТ, КОМАНДИРОВКА.</a:t>
            </a:r>
          </a:p>
          <a:p>
            <a:r>
              <a:rPr lang="ru-RU" dirty="0" smtClean="0"/>
              <a:t>ВАЗА, ПЛИТА, СОЛНЦЕ, ЧЕРНИЛА, ПИСТОЛЕТ, СПЕКТАКЛЬ, АВТОМОБИЛЬ, КОНСТРУКТОР, ВЕЛОСИПЕДИСТ</a:t>
            </a:r>
          </a:p>
          <a:p>
            <a:pPr>
              <a:buNone/>
            </a:pPr>
            <a:endParaRPr lang="ru-RU" dirty="0" smtClean="0"/>
          </a:p>
          <a:p>
            <a:r>
              <a:rPr lang="ru-RU" i="1" dirty="0" smtClean="0"/>
              <a:t>Задание 3</a:t>
            </a:r>
            <a:endParaRPr lang="ru-RU" dirty="0" smtClean="0"/>
          </a:p>
          <a:p>
            <a:r>
              <a:rPr lang="ru-RU" dirty="0" smtClean="0"/>
              <a:t>Предложения, содержащие от 5 до 16 букв, например:</a:t>
            </a:r>
          </a:p>
          <a:p>
            <a:r>
              <a:rPr lang="ru-RU" dirty="0" smtClean="0"/>
              <a:t>Я БЕГУ ЧТО ТЫ</a:t>
            </a:r>
          </a:p>
          <a:p>
            <a:r>
              <a:rPr lang="ru-RU" dirty="0" smtClean="0"/>
              <a:t>ДАЙ МНЕ Я ПЛЫВУ</a:t>
            </a:r>
          </a:p>
          <a:p>
            <a:r>
              <a:rPr lang="ru-RU" dirty="0" smtClean="0"/>
              <a:t>ДЫМ ИДЕТ ЛЕНЬ МНЕ</a:t>
            </a:r>
          </a:p>
          <a:p>
            <a:r>
              <a:rPr lang="ru-RU" dirty="0" smtClean="0"/>
              <a:t>ДВОР ЧИСТ ОДИН ВОИН</a:t>
            </a:r>
          </a:p>
          <a:p>
            <a:r>
              <a:rPr lang="ru-RU" dirty="0" smtClean="0"/>
              <a:t>ЧТО ДЕЛАТЬ ПТИЦА ПОЕТ</a:t>
            </a:r>
          </a:p>
          <a:p>
            <a:r>
              <a:rPr lang="ru-RU" dirty="0" smtClean="0"/>
              <a:t>УЧЕНЬЕ СВЕТ ДЕЛУ - ВРЕМЯ</a:t>
            </a:r>
          </a:p>
          <a:p>
            <a:r>
              <a:rPr lang="ru-RU" dirty="0" smtClean="0"/>
              <a:t>ВСЕ ПО КОЛЕНО ВОДА В РЕШЕТЕ</a:t>
            </a:r>
          </a:p>
          <a:p>
            <a:r>
              <a:rPr lang="ru-RU" dirty="0" smtClean="0"/>
              <a:t>РАБОТА НЕ ВОЛК СЛОВО - СЕРЕБРО</a:t>
            </a:r>
          </a:p>
          <a:p>
            <a:r>
              <a:rPr lang="ru-RU" dirty="0" smtClean="0"/>
              <a:t>СЧАСТЬЕ В ТРУДЕ ВСЕМ НЕ УГОДИШЬ</a:t>
            </a:r>
          </a:p>
          <a:p>
            <a:r>
              <a:rPr lang="ru-RU" dirty="0" smtClean="0"/>
              <a:t>Слайды каждого задания показываются в порядке возрастания количества букв. На занятии можно использовать как одно задание из этой серии, так 2 и 3. Содержание занятий может меняться в зависимости от возрастных и клинико-психологических особенностей.</a:t>
            </a:r>
          </a:p>
          <a:p>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lvl="7" algn="ctr">
              <a:buNone/>
            </a:pPr>
            <a:endParaRPr lang="ru-RU" sz="6600" dirty="0" smtClean="0"/>
          </a:p>
          <a:p>
            <a:pPr lvl="7">
              <a:buNone/>
            </a:pPr>
            <a:r>
              <a:rPr lang="ru-RU" sz="6600" dirty="0" smtClean="0"/>
              <a:t>РКБЛ</a:t>
            </a:r>
            <a:endParaRPr lang="ru-RU" sz="6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endParaRPr lang="ru-RU" sz="6000" dirty="0" smtClean="0"/>
          </a:p>
          <a:p>
            <a:pPr algn="ctr">
              <a:buNone/>
            </a:pPr>
            <a:r>
              <a:rPr lang="ru-RU" sz="6000" dirty="0" smtClean="0"/>
              <a:t>ЖКПРЧ</a:t>
            </a:r>
            <a:endParaRPr lang="ru-RU" sz="6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100" b="1" dirty="0" smtClean="0"/>
              <a:t>Упражнения по формированию объема внимания на цифровом материале</a:t>
            </a:r>
            <a:endParaRPr lang="ru-RU" b="1" dirty="0"/>
          </a:p>
        </p:txBody>
      </p:sp>
      <p:sp>
        <p:nvSpPr>
          <p:cNvPr id="3" name="Содержимое 2"/>
          <p:cNvSpPr>
            <a:spLocks noGrp="1"/>
          </p:cNvSpPr>
          <p:nvPr>
            <p:ph idx="1"/>
          </p:nvPr>
        </p:nvSpPr>
        <p:spPr/>
        <p:txBody>
          <a:bodyPr>
            <a:normAutofit fontScale="70000" lnSpcReduction="20000"/>
          </a:bodyPr>
          <a:lstStyle/>
          <a:p>
            <a:r>
              <a:rPr lang="ru-RU" i="1" dirty="0" smtClean="0"/>
              <a:t>Оборудование: </a:t>
            </a:r>
            <a:r>
              <a:rPr lang="ru-RU" dirty="0" smtClean="0"/>
              <a:t>Секундомеры, указки, 4 таблицы с числами. Количество чисел изменяется по мере увеличения объема внимания от занятия к занятию. Изначально таблицы включают числа от 1 до 9, затем их количество доводится до 25. Числа разбросаны в случайном порядке.</a:t>
            </a:r>
          </a:p>
          <a:p>
            <a:r>
              <a:rPr lang="ru-RU" dirty="0" smtClean="0"/>
              <a:t>Таблицы</a:t>
            </a:r>
          </a:p>
          <a:p>
            <a:r>
              <a:rPr lang="ru-RU" dirty="0" smtClean="0"/>
              <a:t>174325958693</a:t>
            </a:r>
          </a:p>
          <a:p>
            <a:r>
              <a:rPr lang="ru-RU" dirty="0" smtClean="0"/>
              <a:t>952 186416258</a:t>
            </a:r>
          </a:p>
          <a:p>
            <a:r>
              <a:rPr lang="ru-RU" dirty="0" smtClean="0"/>
              <a:t>368794372471</a:t>
            </a:r>
          </a:p>
          <a:p>
            <a:r>
              <a:rPr lang="ru-RU" i="1" dirty="0" smtClean="0"/>
              <a:t>Инструкция: </a:t>
            </a:r>
            <a:r>
              <a:rPr lang="ru-RU" dirty="0" smtClean="0"/>
              <a:t>Сейчас я буду показывать тебе таблицы с числами. Как только я покажу первую таблицу, нужно как можно быстрее найти в ней числа в порядке возрастания, начиная с единицы. Ты должен показывать их указкой и называть вслух.</a:t>
            </a:r>
          </a:p>
          <a:p>
            <a:r>
              <a:rPr lang="ru-RU" dirty="0" smtClean="0"/>
              <a:t>Психолог фиксирует время и количество допущенных ошибок.</a:t>
            </a:r>
          </a:p>
          <a:p>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Упражнения из книг по развитию внимания</a:t>
            </a:r>
            <a:endParaRPr lang="ru-RU" dirty="0"/>
          </a:p>
        </p:txBody>
      </p:sp>
      <p:sp>
        <p:nvSpPr>
          <p:cNvPr id="3" name="Содержимое 2"/>
          <p:cNvSpPr>
            <a:spLocks noGrp="1"/>
          </p:cNvSpPr>
          <p:nvPr>
            <p:ph idx="1"/>
          </p:nvPr>
        </p:nvSpPr>
        <p:spPr/>
        <p:txBody>
          <a:bodyPr/>
          <a:lstStyle/>
          <a:p>
            <a:r>
              <a:rPr lang="ru-RU" dirty="0" smtClean="0"/>
              <a:t>К. К. Платонов «Занимательная психология», 1964; </a:t>
            </a:r>
          </a:p>
          <a:p>
            <a:r>
              <a:rPr lang="ru-RU" dirty="0" smtClean="0"/>
              <a:t>Н. Н. </a:t>
            </a:r>
            <a:r>
              <a:rPr lang="ru-RU" dirty="0" err="1" smtClean="0"/>
              <a:t>Цзен</a:t>
            </a:r>
            <a:r>
              <a:rPr lang="ru-RU" dirty="0" smtClean="0"/>
              <a:t> и Ю. М. Пахомов «Психотехнические игры», 1988; </a:t>
            </a:r>
          </a:p>
          <a:p>
            <a:r>
              <a:rPr lang="ru-RU" dirty="0" smtClean="0"/>
              <a:t>Е. И. Рогов «Настольная книга практического психолога в образовании», 1996 </a:t>
            </a:r>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dirty="0" smtClean="0"/>
              <a:t>Недостаточная </a:t>
            </a:r>
            <a:r>
              <a:rPr lang="ru-RU" i="1" dirty="0" smtClean="0"/>
              <a:t>концентрация внимания </a:t>
            </a:r>
            <a:r>
              <a:rPr lang="ru-RU" dirty="0" smtClean="0"/>
              <a:t>проявляется в его неустойчивости, когда ребенок не может длительно сосредоточиться на задании и отвлекается на побочные раздражители. </a:t>
            </a:r>
          </a:p>
          <a:p>
            <a:r>
              <a:rPr lang="ru-RU" dirty="0" smtClean="0"/>
              <a:t>Недоразвитие концентрации внимания может наблюдаться при всех формах ЗПР, но чаще встречается у детей с ЗПР церебрально-органического генеза.</a:t>
            </a:r>
          </a:p>
          <a:p>
            <a:r>
              <a:rPr lang="ru-RU" dirty="0" smtClean="0"/>
              <a:t>Как правило, занятия на концентрацию внимания проводятся индивидуально или в небольшой группе детей. Необходимо проводить занятия в игровой форме.</a:t>
            </a:r>
          </a:p>
          <a:p>
            <a:r>
              <a:rPr lang="ru-RU" i="1" dirty="0" smtClean="0"/>
              <a:t>Оборудование: </a:t>
            </a:r>
            <a:r>
              <a:rPr lang="ru-RU" dirty="0" smtClean="0"/>
              <a:t>секундомеры, специальные бланки: перепутанные линии, корректурные бланки (цифровые и буквенные), вырезки из текстов. </a:t>
            </a:r>
          </a:p>
          <a:p>
            <a:r>
              <a:rPr lang="ru-RU" dirty="0" smtClean="0"/>
              <a:t>Для проведения занятий можно использовать любые печатные тексты (старые ненужные книги, газеты и др.), карандаши и ручки. </a:t>
            </a:r>
          </a:p>
          <a:p>
            <a:r>
              <a:rPr lang="ru-RU" dirty="0" smtClean="0"/>
              <a:t>Для детей 6-11 лет желательно использовать тексты с крупным шрифтом.</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dirty="0" smtClean="0"/>
              <a:t>Для обучающихся с задержкой психического развития, осваивающих адаптированную основную образовательную программу начального общего образования (вариант 7.2), характерны следующие специфические образовательные потребности: </a:t>
            </a:r>
            <a:endParaRPr lang="ru-RU" sz="1800" dirty="0"/>
          </a:p>
        </p:txBody>
      </p:sp>
      <p:sp>
        <p:nvSpPr>
          <p:cNvPr id="3" name="Содержимое 2"/>
          <p:cNvSpPr>
            <a:spLocks noGrp="1"/>
          </p:cNvSpPr>
          <p:nvPr>
            <p:ph idx="1"/>
          </p:nvPr>
        </p:nvSpPr>
        <p:spPr/>
        <p:txBody>
          <a:bodyPr>
            <a:normAutofit fontScale="40000" lnSpcReduction="20000"/>
          </a:bodyPr>
          <a:lstStyle/>
          <a:p>
            <a:r>
              <a:rPr lang="ru-RU" dirty="0" smtClean="0"/>
              <a:t>увеличение сроков освоения адаптированной основной образовательной программы начального общего образования до 5 лет; </a:t>
            </a:r>
          </a:p>
          <a:p>
            <a:r>
              <a:rPr lang="ru-RU" dirty="0" smtClean="0"/>
              <a:t>наглядно-действенный характер содержания образования; </a:t>
            </a:r>
          </a:p>
          <a:p>
            <a:r>
              <a:rPr lang="ru-RU" dirty="0" smtClean="0"/>
              <a:t>упрощение системы учебно-познавательных задач, решаемых в процессе образования; </a:t>
            </a:r>
          </a:p>
          <a:p>
            <a:r>
              <a:rPr lang="ru-RU" dirty="0" smtClean="0"/>
              <a:t>специальное обучение «переносу» сформированных знаний и умений в новые ситуации взаимодействия с действительностью; </a:t>
            </a:r>
          </a:p>
          <a:p>
            <a:r>
              <a:rPr lang="ru-RU" dirty="0" smtClean="0"/>
              <a:t>необходимость постоянной актуализации знаний, умений и одобряемых обществом норм поведения; </a:t>
            </a:r>
          </a:p>
          <a:p>
            <a:r>
              <a:rPr lang="ru-RU" dirty="0" smtClean="0"/>
              <a:t>обеспечение особой пространственной и временной организации образовательной среды с учетом функционального состояния центральной нервной системы и </a:t>
            </a:r>
            <a:r>
              <a:rPr lang="ru-RU" dirty="0" err="1" smtClean="0"/>
              <a:t>нейродинамики</a:t>
            </a:r>
            <a:r>
              <a:rPr lang="ru-RU" dirty="0" smtClean="0"/>
              <a:t> психических процессов обучающихся с задержкой психического развития; </a:t>
            </a:r>
          </a:p>
          <a:p>
            <a:r>
              <a:rPr lang="ru-RU" dirty="0" smtClean="0"/>
              <a:t>использование преимущественно позитивных средств стимуляции деятельности и поведения; </a:t>
            </a:r>
          </a:p>
          <a:p>
            <a:r>
              <a:rPr lang="ru-RU" dirty="0" smtClean="0"/>
              <a:t>стимуляция познавательной активности, формирование потребности в познании окружающего мира и во взаимодействии с ним; </a:t>
            </a:r>
          </a:p>
          <a:p>
            <a:r>
              <a:rPr lang="ru-RU" dirty="0" smtClean="0"/>
              <a:t>специальная </a:t>
            </a:r>
            <a:r>
              <a:rPr lang="ru-RU" dirty="0" err="1" smtClean="0"/>
              <a:t>психокоррекционная</a:t>
            </a:r>
            <a:r>
              <a:rPr lang="ru-RU" dirty="0" smtClean="0"/>
              <a:t> помощь, направленная на формирование произвольной </a:t>
            </a:r>
            <a:r>
              <a:rPr lang="ru-RU" dirty="0" err="1" smtClean="0"/>
              <a:t>саморегуляции</a:t>
            </a:r>
            <a:r>
              <a:rPr lang="ru-RU" dirty="0" smtClean="0"/>
              <a:t> в условиях познавательной деятельности и поведения; </a:t>
            </a:r>
          </a:p>
          <a:p>
            <a:r>
              <a:rPr lang="ru-RU" dirty="0" smtClean="0"/>
              <a:t>специальная </a:t>
            </a:r>
            <a:r>
              <a:rPr lang="ru-RU" dirty="0" err="1" smtClean="0"/>
              <a:t>психокоррекционная</a:t>
            </a:r>
            <a:r>
              <a:rPr lang="ru-RU" dirty="0" smtClean="0"/>
              <a:t> помощь, направленная на формирование способности к самостоятельной организации собственной деятельности и осознанию возникающих трудностей, формированию умения запрашивать и использовать помощь взрослого; </a:t>
            </a:r>
          </a:p>
          <a:p>
            <a:r>
              <a:rPr lang="ru-RU" dirty="0" smtClean="0"/>
              <a:t>специальная </a:t>
            </a:r>
            <a:r>
              <a:rPr lang="ru-RU" dirty="0" err="1" smtClean="0"/>
              <a:t>психокоррекционная</a:t>
            </a:r>
            <a:r>
              <a:rPr lang="ru-RU" dirty="0" smtClean="0"/>
              <a:t> помощь, направленная на развитие разных форм коммуникации; </a:t>
            </a:r>
          </a:p>
          <a:p>
            <a:r>
              <a:rPr lang="ru-RU" dirty="0" smtClean="0"/>
              <a:t>специальная </a:t>
            </a:r>
            <a:r>
              <a:rPr lang="ru-RU" dirty="0" err="1" smtClean="0"/>
              <a:t>психокоррекционная</a:t>
            </a:r>
            <a:r>
              <a:rPr lang="ru-RU" dirty="0" smtClean="0"/>
              <a:t> помощь, направленная на формирование навыков социально одобряемого поведения в условиях максимально расширенных социальных контактов. </a:t>
            </a:r>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642934"/>
          </a:xfrm>
        </p:spPr>
        <p:txBody>
          <a:bodyPr>
            <a:normAutofit fontScale="90000"/>
          </a:bodyPr>
          <a:lstStyle/>
          <a:p>
            <a:r>
              <a:rPr lang="ru-RU" sz="2700" dirty="0" smtClean="0"/>
              <a:t>Корректурные задания</a:t>
            </a:r>
            <a:r>
              <a:rPr lang="ru-RU" dirty="0" smtClean="0"/>
              <a:t/>
            </a:r>
            <a:br>
              <a:rPr lang="ru-RU" dirty="0" smtClean="0"/>
            </a:br>
            <a:endParaRPr lang="ru-RU" dirty="0"/>
          </a:p>
        </p:txBody>
      </p:sp>
      <p:sp>
        <p:nvSpPr>
          <p:cNvPr id="3" name="Содержимое 2"/>
          <p:cNvSpPr>
            <a:spLocks noGrp="1"/>
          </p:cNvSpPr>
          <p:nvPr>
            <p:ph idx="1"/>
          </p:nvPr>
        </p:nvSpPr>
        <p:spPr>
          <a:xfrm>
            <a:off x="457200" y="714356"/>
            <a:ext cx="8229600" cy="5411807"/>
          </a:xfrm>
        </p:spPr>
        <p:txBody>
          <a:bodyPr>
            <a:normAutofit fontScale="47500" lnSpcReduction="20000"/>
          </a:bodyPr>
          <a:lstStyle/>
          <a:p>
            <a:r>
              <a:rPr lang="ru-RU" dirty="0" smtClean="0"/>
              <a:t>Ребенку предлагают находить и вычеркивать определенные буквы в печатном тексте. Перед началом выполнения заданий педагог дает соответствующую установку. </a:t>
            </a:r>
          </a:p>
          <a:p>
            <a:r>
              <a:rPr lang="ru-RU" dirty="0" smtClean="0"/>
              <a:t>Например: «Вот тебе шифровка, ты разведчик и должен как можно быстрее вычеркнуть отдельные буквы. От результата твоей работы зависит очень многое. После быстрого выполнения задания ты должен передать этот бланк своему товарищу, и он должен быстро найти допущенные ошибки».</a:t>
            </a:r>
          </a:p>
          <a:p>
            <a:r>
              <a:rPr lang="ru-RU" dirty="0" smtClean="0"/>
              <a:t>Такая установка оптимизирует процесс работы ребенка, дает ему возможность развивать состояние внутреннего сосредоточения. Выполнение корректурных заданий способствует развитию концентрации внимания и самоконтроля при выполнении детьми с ЗПР письменных работ.</a:t>
            </a:r>
          </a:p>
          <a:p>
            <a:r>
              <a:rPr lang="ru-RU" dirty="0" smtClean="0"/>
              <a:t>Корректурные упражнения с детьми с ЗПР должны проводиться ежедневно по 5 мин (минимум 5 раз в неделю) в течение 2-4 месяцев. Ребенку обязательно предлагаются домашние задания.</a:t>
            </a:r>
          </a:p>
          <a:p>
            <a:r>
              <a:rPr lang="ru-RU" i="1" dirty="0" smtClean="0"/>
              <a:t>Инструкция. </a:t>
            </a:r>
            <a:r>
              <a:rPr lang="ru-RU" dirty="0" smtClean="0"/>
              <a:t>В течение 5 минут нужно найти и зачеркнуть все встретившиеся буквы «А» (можно указать любую букву).</a:t>
            </a:r>
          </a:p>
          <a:p>
            <a:r>
              <a:rPr lang="ru-RU" dirty="0" smtClean="0"/>
              <a:t>По мере овладения заданием правила усложняются:</a:t>
            </a:r>
          </a:p>
          <a:p>
            <a:r>
              <a:rPr lang="ru-RU" dirty="0" smtClean="0"/>
              <a:t>—  меняются отыскиваемые буквы;</a:t>
            </a:r>
          </a:p>
          <a:p>
            <a:r>
              <a:rPr lang="ru-RU" dirty="0" smtClean="0"/>
              <a:t>—  по-разному зачеркиваются и др.;</a:t>
            </a:r>
          </a:p>
          <a:p>
            <a:r>
              <a:rPr lang="ru-RU" dirty="0" smtClean="0"/>
              <a:t>— одновременно отыскиваются две буквы, одна зачеркивается, вторая подчеркивается;</a:t>
            </a:r>
          </a:p>
          <a:p>
            <a:r>
              <a:rPr lang="ru-RU" dirty="0" smtClean="0"/>
              <a:t>—  на одной строке буквы обводятся кружочком, на второй отмечаются галочкой и т. п.                           </a:t>
            </a:r>
          </a:p>
          <a:p>
            <a:r>
              <a:rPr lang="ru-RU" dirty="0" smtClean="0"/>
              <a:t>Все вносимые изменения должны четко отражаться в инструкции, даваемой в начале занятия.</a:t>
            </a:r>
          </a:p>
          <a:p>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lgn="just"/>
            <a:r>
              <a:rPr lang="ru-RU" dirty="0" smtClean="0"/>
              <a:t>Упражнения на концентрацию внимания целесообразно проводить в соревновательной форме. Например, группе из 3-5 человек педагог предлагает внимательно рассмотреть предметы, которые он последовательно предъявляет в течение 1-2 минут (ручка, карандаш, футляр, камешки, небольшая кукла, машинка и пр.). </a:t>
            </a:r>
          </a:p>
          <a:p>
            <a:pPr algn="just"/>
            <a:r>
              <a:rPr lang="ru-RU" dirty="0" smtClean="0"/>
              <a:t>Затем эти предметы закрывают, и педагог предлагает детям подробно описать каждый предмет, его величину, форму, цвет и другие признаки. Дети описывают выделенные признаки на листе бумаги, затем педагог оценивает количество выделенных признаков каждым ребенком. Выигрывает тот, кто описал самое большое число признаков предметов.</a:t>
            </a:r>
          </a:p>
          <a:p>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lgn="just"/>
            <a:r>
              <a:rPr lang="ru-RU" dirty="0" smtClean="0"/>
              <a:t>Для развития концентрации внимания у детей можно использовать игру «Зеркало», в которой детям предлагается вслед за ведущим повторить его движения (как отдельные движения, так и их последовательность).</a:t>
            </a:r>
          </a:p>
          <a:p>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fontScale="55000" lnSpcReduction="20000"/>
          </a:bodyPr>
          <a:lstStyle/>
          <a:p>
            <a:r>
              <a:rPr lang="ru-RU" dirty="0" smtClean="0"/>
              <a:t>В процессе работы необходимо использовать упражнения на концентрацию внимания не только в зрительной, но и в слуховой, осязательной и двигательной модальностях. </a:t>
            </a:r>
          </a:p>
          <a:p>
            <a:r>
              <a:rPr lang="ru-RU" dirty="0" smtClean="0"/>
              <a:t>Для коррекции концентрации внимания в слуховой модальности целесообразно использовать арифметические диктанты. Занятия проводятся с небольшой группой детей.</a:t>
            </a:r>
          </a:p>
          <a:p>
            <a:r>
              <a:rPr lang="ru-RU" i="1" dirty="0" smtClean="0"/>
              <a:t>Инструкция:</a:t>
            </a:r>
            <a:endParaRPr lang="ru-RU" dirty="0" smtClean="0"/>
          </a:p>
          <a:p>
            <a:r>
              <a:rPr lang="ru-RU" dirty="0" smtClean="0"/>
              <a:t>«Сейчас я буду читать арифметические задачи. Вы должны решать их в уме. Получаемые вами числа также надо держать в уме. Результаты вычислений запишите только тогда, когда я вам скажу: „Пишите!"».</a:t>
            </a:r>
          </a:p>
          <a:p>
            <a:r>
              <a:rPr lang="ru-RU" dirty="0" smtClean="0"/>
              <a:t>Содержание задач зависит от возраста и подготовленности детей. </a:t>
            </a:r>
          </a:p>
          <a:p>
            <a:r>
              <a:rPr lang="ru-RU" dirty="0" smtClean="0"/>
              <a:t>Например, задачи для детей первого класса:</a:t>
            </a:r>
          </a:p>
          <a:p>
            <a:r>
              <a:rPr lang="ru-RU" dirty="0" smtClean="0"/>
              <a:t>«Даны два числа: 6 и 3. Сложите первое число и второе... и от полученного числа отнимите 2... Затем отнимите еще 4... Пишите!». (Ответ: 3).</a:t>
            </a:r>
          </a:p>
          <a:p>
            <a:r>
              <a:rPr lang="ru-RU" dirty="0" smtClean="0"/>
              <a:t>Для детей более старшего возраста задачи усложняются:</a:t>
            </a:r>
          </a:p>
          <a:p>
            <a:r>
              <a:rPr lang="ru-RU" dirty="0" smtClean="0"/>
              <a:t>Например: «Даны два числа: 56 и 92... вторую цифру пер­вого числа разделите на вторую цифру второго числа... Полу­ченное число умножьте на первую цифру второго числа... Пишите!». (Ответ: 27).</a:t>
            </a:r>
          </a:p>
          <a:p>
            <a:r>
              <a:rPr lang="ru-RU" dirty="0" smtClean="0"/>
              <a:t>Рекомендуется детям самим придумывать задачи и в процессе игры задавать их друг другу.</a:t>
            </a:r>
          </a:p>
          <a:p>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286544"/>
          </a:xfrm>
        </p:spPr>
        <p:txBody>
          <a:bodyPr>
            <a:normAutofit fontScale="47500" lnSpcReduction="20000"/>
          </a:bodyPr>
          <a:lstStyle/>
          <a:p>
            <a:r>
              <a:rPr lang="ru-RU" b="1" i="1" dirty="0" smtClean="0"/>
              <a:t>Распределение внимания </a:t>
            </a:r>
            <a:r>
              <a:rPr lang="ru-RU" i="1" dirty="0" smtClean="0"/>
              <a:t>— </a:t>
            </a:r>
            <a:r>
              <a:rPr lang="ru-RU" dirty="0" smtClean="0"/>
              <a:t>это способность ребенка выполнять две работы одновременно. Для его формирования можно использовать следующие упражнения.</a:t>
            </a:r>
          </a:p>
          <a:p>
            <a:endParaRPr lang="ru-RU" i="1" dirty="0" smtClean="0"/>
          </a:p>
          <a:p>
            <a:r>
              <a:rPr lang="ru-RU" i="1" dirty="0" smtClean="0"/>
              <a:t>Задание 1</a:t>
            </a:r>
            <a:endParaRPr lang="ru-RU" dirty="0" smtClean="0"/>
          </a:p>
          <a:p>
            <a:r>
              <a:rPr lang="ru-RU" dirty="0" smtClean="0"/>
              <a:t>Например, ребенку предлагается чтение небольшого предложения. Чтение сопровождается негромким постукиванием карандашом по столу. Ребенок должен запомнить текст и сосчитать количество ударов.</a:t>
            </a:r>
          </a:p>
          <a:p>
            <a:endParaRPr lang="ru-RU" i="1" dirty="0" smtClean="0"/>
          </a:p>
          <a:p>
            <a:r>
              <a:rPr lang="ru-RU" i="1" dirty="0" smtClean="0"/>
              <a:t>Задание 2</a:t>
            </a:r>
            <a:endParaRPr lang="ru-RU" dirty="0" smtClean="0"/>
          </a:p>
          <a:p>
            <a:r>
              <a:rPr lang="ru-RU" dirty="0" smtClean="0"/>
              <a:t>Ребенку предлагают вычеркнуть в тексте 1 или 2 буквы и в это же время ставят детскую пластинку с какой-либо сказкой. Потом проверяют, сколько букв ребенок пропустил при зачеркивании и просят рассказать, что он услышал и понял из сказки.</a:t>
            </a:r>
          </a:p>
          <a:p>
            <a:endParaRPr lang="ru-RU" i="1" dirty="0" smtClean="0"/>
          </a:p>
          <a:p>
            <a:r>
              <a:rPr lang="ru-RU" i="1" dirty="0" smtClean="0"/>
              <a:t>Задание 3</a:t>
            </a:r>
            <a:endParaRPr lang="ru-RU" dirty="0" smtClean="0"/>
          </a:p>
          <a:p>
            <a:r>
              <a:rPr lang="ru-RU" dirty="0" smtClean="0"/>
              <a:t>Распределение чисел в определенном порядке.</a:t>
            </a:r>
          </a:p>
          <a:p>
            <a:r>
              <a:rPr lang="ru-RU" dirty="0" smtClean="0"/>
              <a:t>В левой таблице расположены 25 чисел от 1 до 40. Нужно переписать их в порядке возрастания в пустую таблицу справа, начиная ее заполнение с верхнего левого квадрата.</a:t>
            </a:r>
          </a:p>
          <a:p>
            <a:endParaRPr lang="ru-RU" i="1" dirty="0" smtClean="0"/>
          </a:p>
          <a:p>
            <a:r>
              <a:rPr lang="ru-RU" i="1" dirty="0" smtClean="0"/>
              <a:t>Задание 4</a:t>
            </a:r>
            <a:endParaRPr lang="ru-RU" dirty="0" smtClean="0"/>
          </a:p>
          <a:p>
            <a:r>
              <a:rPr lang="ru-RU" dirty="0" smtClean="0"/>
              <a:t>В психологической практике широко используется упражнение «Найди слова»</a:t>
            </a:r>
          </a:p>
          <a:p>
            <a:r>
              <a:rPr lang="ru-RU" i="1" dirty="0" smtClean="0"/>
              <a:t>Оборудование: </a:t>
            </a:r>
            <a:r>
              <a:rPr lang="ru-RU" dirty="0" smtClean="0"/>
              <a:t>Карточки с написанными словами, в каждом из которых нужно отыскать другое, спрятавшееся в нем, слово. </a:t>
            </a:r>
          </a:p>
          <a:p>
            <a:r>
              <a:rPr lang="ru-RU" dirty="0" smtClean="0"/>
              <a:t>Методика </a:t>
            </a:r>
            <a:r>
              <a:rPr lang="ru-RU" dirty="0" err="1" smtClean="0"/>
              <a:t>Мюнстерберга</a:t>
            </a:r>
            <a:r>
              <a:rPr lang="ru-RU" dirty="0" smtClean="0"/>
              <a:t> (и ее модификации). В бессмысленный набор букв вставляются слова (чаще — существительные, но могут быть глаголы, прилагательные, наречия). Требуется отыскать их как можно быстрее и без ошибок. На выполнение всего задания отводится 5 мин. Показателем успешности может служить число правильно найденных слов и скорость выполнения задания.</a:t>
            </a:r>
          </a:p>
          <a:p>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Пример задания:</a:t>
            </a:r>
            <a:br>
              <a:rPr lang="ru-RU" dirty="0" smtClean="0"/>
            </a:br>
            <a:endParaRPr lang="ru-RU" dirty="0"/>
          </a:p>
        </p:txBody>
      </p:sp>
      <p:sp>
        <p:nvSpPr>
          <p:cNvPr id="3" name="Содержимое 2"/>
          <p:cNvSpPr>
            <a:spLocks noGrp="1"/>
          </p:cNvSpPr>
          <p:nvPr>
            <p:ph idx="1"/>
          </p:nvPr>
        </p:nvSpPr>
        <p:spPr/>
        <p:txBody>
          <a:bodyPr>
            <a:normAutofit/>
          </a:bodyPr>
          <a:lstStyle/>
          <a:p>
            <a:r>
              <a:rPr lang="ru-RU" dirty="0" smtClean="0"/>
              <a:t>ЯФОУФСНКОТПХЬАБЦРИГЬМЩЮСАЭЕЬКИЯЧЛОЬИРЬЖРЛРАКГДЗПМЫЛОАКМНПРСТУРФРШУБАТВВГДИЖСЯИУМАМАиДЧУЪПЩОЖБРПТЯЭЦБУРАНСГЛКЮГБЕИОПАЛКАФСПТУЧОСМЕТЛАОУЖЬГЬЕЛАВТОБУСИОХПСДЯЗВЖ</a:t>
            </a:r>
          </a:p>
          <a:p>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202"/>
          </a:xfrm>
        </p:spPr>
        <p:txBody>
          <a:bodyPr>
            <a:noAutofit/>
          </a:bodyPr>
          <a:lstStyle/>
          <a:p>
            <a:endParaRPr lang="ru-RU" sz="2400" b="1" dirty="0"/>
          </a:p>
        </p:txBody>
      </p:sp>
      <p:sp>
        <p:nvSpPr>
          <p:cNvPr id="3" name="Содержимое 2"/>
          <p:cNvSpPr>
            <a:spLocks noGrp="1"/>
          </p:cNvSpPr>
          <p:nvPr>
            <p:ph idx="1"/>
          </p:nvPr>
        </p:nvSpPr>
        <p:spPr/>
        <p:txBody>
          <a:bodyPr/>
          <a:lstStyle/>
          <a:p>
            <a:pPr>
              <a:buNone/>
            </a:pPr>
            <a:r>
              <a:rPr lang="ru-RU" dirty="0" smtClean="0"/>
              <a:t>    </a:t>
            </a:r>
            <a:r>
              <a:rPr lang="ru-RU" sz="2000" b="1" dirty="0" err="1" smtClean="0"/>
              <a:t>Сечкина</a:t>
            </a:r>
            <a:r>
              <a:rPr lang="ru-RU" sz="2000" b="1" dirty="0" smtClean="0"/>
              <a:t> Ольга Константиновна, кандидат психологических наук, доцент, заведующий кафедрой социально-гуманитарных наук  Регионального </a:t>
            </a:r>
            <a:r>
              <a:rPr lang="ru-RU" sz="2000" b="1" dirty="0" err="1" smtClean="0"/>
              <a:t>социопсихологического</a:t>
            </a:r>
            <a:r>
              <a:rPr lang="ru-RU" sz="2000" b="1" dirty="0" smtClean="0"/>
              <a:t> центра г. Самара</a:t>
            </a:r>
          </a:p>
          <a:p>
            <a:pPr>
              <a:buNone/>
            </a:pPr>
            <a:r>
              <a:rPr lang="ru-RU" sz="2400" b="1" dirty="0" smtClean="0"/>
              <a:t>     </a:t>
            </a:r>
            <a:r>
              <a:rPr lang="en-US" sz="2400" b="1" dirty="0" smtClean="0"/>
              <a:t>E-mail</a:t>
            </a:r>
            <a:r>
              <a:rPr lang="ru-RU" sz="2400" b="1" dirty="0" smtClean="0"/>
              <a:t>:</a:t>
            </a:r>
            <a:r>
              <a:rPr lang="en-US" sz="2400" b="1" dirty="0" smtClean="0"/>
              <a:t> </a:t>
            </a:r>
            <a:r>
              <a:rPr lang="en-US" sz="2400" b="1" dirty="0" smtClean="0">
                <a:hlinkClick r:id="rId2"/>
              </a:rPr>
              <a:t>Olga.kid@bk.ru</a:t>
            </a:r>
            <a:r>
              <a:rPr lang="en-US" sz="2400" b="1" dirty="0" smtClean="0"/>
              <a:t/>
            </a:r>
            <a:br>
              <a:rPr lang="en-US" sz="2400" b="1" dirty="0" smtClean="0"/>
            </a:br>
            <a:r>
              <a:rPr lang="ru-RU" sz="2400" b="1" dirty="0" smtClean="0"/>
              <a:t>Телефон</a:t>
            </a:r>
            <a:r>
              <a:rPr lang="en-US" sz="2400" b="1" dirty="0" smtClean="0"/>
              <a:t> </a:t>
            </a:r>
            <a:r>
              <a:rPr lang="ru-RU" sz="2400" b="1" dirty="0" smtClean="0"/>
              <a:t>(846) </a:t>
            </a:r>
            <a:r>
              <a:rPr lang="en-US" sz="2400" b="1" dirty="0" smtClean="0"/>
              <a:t>993-16-38</a:t>
            </a:r>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sz="2400" dirty="0" smtClean="0"/>
              <a:t>Дифференциация  и индивидуализация обучения младших школьников</a:t>
            </a:r>
            <a:endParaRPr lang="ru-RU" sz="2400" dirty="0"/>
          </a:p>
        </p:txBody>
      </p:sp>
      <p:sp>
        <p:nvSpPr>
          <p:cNvPr id="3" name="Содержимое 2"/>
          <p:cNvSpPr>
            <a:spLocks noGrp="1"/>
          </p:cNvSpPr>
          <p:nvPr>
            <p:ph idx="1"/>
          </p:nvPr>
        </p:nvSpPr>
        <p:spPr>
          <a:xfrm>
            <a:off x="457200" y="1214422"/>
            <a:ext cx="8229600" cy="5429288"/>
          </a:xfrm>
        </p:spPr>
        <p:txBody>
          <a:bodyPr>
            <a:normAutofit fontScale="77500" lnSpcReduction="20000"/>
          </a:bodyPr>
          <a:lstStyle/>
          <a:p>
            <a:r>
              <a:rPr lang="ru-RU" sz="2000" i="1" dirty="0" smtClean="0"/>
              <a:t>Дифференцированный подход к построению АООП НОО для обучающихся с задержкой психического развития предполагает учет их особых образовательных потребностей, которые проявляются в неоднородности по возможностям освоения содержания образования. Это обусловливает необходимость создания разных вариантов образовательной программы, в том числе и на основе индивидуального учебного плана. </a:t>
            </a:r>
          </a:p>
          <a:p>
            <a:pPr algn="just"/>
            <a:r>
              <a:rPr lang="ru-RU" sz="2000" b="1" dirty="0" smtClean="0"/>
              <a:t>Индивидуализация</a:t>
            </a:r>
            <a:r>
              <a:rPr lang="ru-RU" sz="2000" dirty="0" smtClean="0"/>
              <a:t> обучения предполагает собой дифференциацию учебного материала, разработку систем заданий различного уровня трудности и объема, разработку системы мероприятий по организации процесса обучения в конкретных учебных группах, учитывающих индивидуальные особенности каждого учащегося.</a:t>
            </a:r>
          </a:p>
          <a:p>
            <a:pPr algn="just"/>
            <a:r>
              <a:rPr lang="ru-RU" sz="2000" dirty="0" smtClean="0"/>
              <a:t>Использование </a:t>
            </a:r>
            <a:r>
              <a:rPr lang="ru-RU" sz="2000" b="1" dirty="0" smtClean="0"/>
              <a:t>дифференциации</a:t>
            </a:r>
            <a:r>
              <a:rPr lang="ru-RU" sz="2000" dirty="0" smtClean="0"/>
              <a:t> в процессе обучения создает возможности - для развития творческой целенаправленной личности, осознающей конечную цель и задачи обучения;</a:t>
            </a:r>
          </a:p>
          <a:p>
            <a:pPr algn="just"/>
            <a:r>
              <a:rPr lang="ru-RU" sz="2000" dirty="0" smtClean="0"/>
              <a:t>- для повышения активности и усиления мотивации учения; формирует прогрессивные педагогические мышления.</a:t>
            </a:r>
          </a:p>
          <a:p>
            <a:pPr algn="just"/>
            <a:r>
              <a:rPr lang="ru-RU" sz="2000" dirty="0" smtClean="0"/>
              <a:t>Одной из важнейших основ индивидуализации и дифференциации в обучении является учет психологических особенностей учащихся.</a:t>
            </a:r>
          </a:p>
          <a:p>
            <a:pPr algn="just"/>
            <a:r>
              <a:rPr lang="ru-RU" sz="2000" dirty="0" smtClean="0"/>
              <a:t>Основной целью индивидуализации и дифференциации является сохранение и дальнейшее развитие индивидуальности ребенка, воспитание такого человека, который представлял бы собой неповторимую, уникальную личность.</a:t>
            </a:r>
          </a:p>
          <a:p>
            <a:pPr algn="just"/>
            <a:r>
              <a:rPr lang="ru-RU" sz="2000" dirty="0" smtClean="0"/>
              <a:t>Реализуя индивидуализированный и дифференцированный подход в обучении, учитель должен видеть динамику роста ученика и учитывать его; наглядно представлять возможности коллективной работы с различными группами учащихся; представлять возможность выбрать систему работы с каждой из групп учащихся.</a:t>
            </a:r>
          </a:p>
          <a:p>
            <a:endParaRPr lang="ru-RU" sz="2000" i="1" dirty="0" smtClean="0"/>
          </a:p>
          <a:p>
            <a:endParaRPr lang="ru-RU"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a:p>
        </p:txBody>
      </p:sp>
      <p:sp>
        <p:nvSpPr>
          <p:cNvPr id="3" name="Содержимое 2"/>
          <p:cNvSpPr>
            <a:spLocks noGrp="1"/>
          </p:cNvSpPr>
          <p:nvPr>
            <p:ph idx="1"/>
          </p:nvPr>
        </p:nvSpPr>
        <p:spPr/>
        <p:txBody>
          <a:bodyPr>
            <a:normAutofit/>
          </a:bodyPr>
          <a:lstStyle/>
          <a:p>
            <a:pPr algn="ctr">
              <a:buNone/>
            </a:pPr>
            <a:r>
              <a:rPr lang="ru-RU" sz="4400" b="1" dirty="0" smtClean="0"/>
              <a:t>Психологические знания в работе учителя начальных классов</a:t>
            </a:r>
            <a:endParaRPr lang="ru-RU" sz="4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9900" y="287338"/>
            <a:ext cx="8075613" cy="1104900"/>
          </a:xfrm>
        </p:spPr>
        <p:txBody>
          <a:bodyPr/>
          <a:lstStyle/>
          <a:p>
            <a:pPr eaLnBrk="1" hangingPunct="1"/>
            <a:r>
              <a:rPr lang="en-US" smtClean="0"/>
              <a:t> </a:t>
            </a:r>
            <a:r>
              <a:rPr lang="ru-RU" smtClean="0"/>
              <a:t>познавательные процессы</a:t>
            </a:r>
          </a:p>
        </p:txBody>
      </p:sp>
      <p:sp>
        <p:nvSpPr>
          <p:cNvPr id="3075" name="Rectangle 3"/>
          <p:cNvSpPr>
            <a:spLocks noGrp="1" noChangeArrowheads="1"/>
          </p:cNvSpPr>
          <p:nvPr>
            <p:ph type="body" idx="1"/>
          </p:nvPr>
        </p:nvSpPr>
        <p:spPr>
          <a:xfrm>
            <a:off x="468313" y="1628775"/>
            <a:ext cx="8229600" cy="4525963"/>
          </a:xfrm>
        </p:spPr>
        <p:txBody>
          <a:bodyPr/>
          <a:lstStyle/>
          <a:p>
            <a:pPr eaLnBrk="1" hangingPunct="1"/>
            <a:endParaRPr lang="ru-RU" sz="1000" dirty="0" smtClean="0"/>
          </a:p>
        </p:txBody>
      </p:sp>
      <p:sp>
        <p:nvSpPr>
          <p:cNvPr id="3076" name="Rectangle 11"/>
          <p:cNvSpPr>
            <a:spLocks noChangeArrowheads="1"/>
          </p:cNvSpPr>
          <p:nvPr/>
        </p:nvSpPr>
        <p:spPr bwMode="auto">
          <a:xfrm>
            <a:off x="1979613" y="1989138"/>
            <a:ext cx="1873250" cy="719137"/>
          </a:xfrm>
          <a:prstGeom prst="rect">
            <a:avLst/>
          </a:prstGeom>
          <a:solidFill>
            <a:schemeClr val="accent1"/>
          </a:solidFill>
          <a:ln w="9525">
            <a:solidFill>
              <a:schemeClr val="tx1"/>
            </a:solidFill>
            <a:miter lim="800000"/>
            <a:headEnd/>
            <a:tailEnd/>
          </a:ln>
        </p:spPr>
        <p:txBody>
          <a:bodyPr wrap="none" anchor="ctr"/>
          <a:lstStyle/>
          <a:p>
            <a:pPr algn="ctr"/>
            <a:r>
              <a:rPr lang="ru-RU">
                <a:solidFill>
                  <a:schemeClr val="bg2"/>
                </a:solidFill>
              </a:rPr>
              <a:t>ОЩУЩЕНИЯ</a:t>
            </a:r>
          </a:p>
        </p:txBody>
      </p:sp>
      <p:sp>
        <p:nvSpPr>
          <p:cNvPr id="3077" name="Rectangle 14"/>
          <p:cNvSpPr>
            <a:spLocks noChangeArrowheads="1"/>
          </p:cNvSpPr>
          <p:nvPr/>
        </p:nvSpPr>
        <p:spPr bwMode="auto">
          <a:xfrm>
            <a:off x="5294313" y="1989138"/>
            <a:ext cx="1870075" cy="719137"/>
          </a:xfrm>
          <a:prstGeom prst="rect">
            <a:avLst/>
          </a:prstGeom>
          <a:solidFill>
            <a:schemeClr val="accent1"/>
          </a:solidFill>
          <a:ln w="9525">
            <a:solidFill>
              <a:schemeClr val="tx1"/>
            </a:solidFill>
            <a:miter lim="800000"/>
            <a:headEnd/>
            <a:tailEnd/>
          </a:ln>
        </p:spPr>
        <p:txBody>
          <a:bodyPr wrap="none" anchor="ctr"/>
          <a:lstStyle/>
          <a:p>
            <a:pPr algn="ctr"/>
            <a:r>
              <a:rPr lang="ru-RU">
                <a:solidFill>
                  <a:schemeClr val="bg2"/>
                </a:solidFill>
              </a:rPr>
              <a:t>ВОСПРИЯТИЕ</a:t>
            </a:r>
          </a:p>
        </p:txBody>
      </p:sp>
      <p:sp>
        <p:nvSpPr>
          <p:cNvPr id="3078" name="Rectangle 22"/>
          <p:cNvSpPr>
            <a:spLocks noChangeArrowheads="1"/>
          </p:cNvSpPr>
          <p:nvPr/>
        </p:nvSpPr>
        <p:spPr bwMode="auto">
          <a:xfrm>
            <a:off x="539750" y="3429000"/>
            <a:ext cx="1871663" cy="720725"/>
          </a:xfrm>
          <a:prstGeom prst="rect">
            <a:avLst/>
          </a:prstGeom>
          <a:solidFill>
            <a:schemeClr val="accent1"/>
          </a:solidFill>
          <a:ln w="9525">
            <a:solidFill>
              <a:schemeClr val="tx1"/>
            </a:solidFill>
            <a:miter lim="800000"/>
            <a:headEnd/>
            <a:tailEnd/>
          </a:ln>
        </p:spPr>
        <p:txBody>
          <a:bodyPr wrap="none" anchor="ctr"/>
          <a:lstStyle/>
          <a:p>
            <a:pPr algn="ctr"/>
            <a:r>
              <a:rPr lang="ru-RU">
                <a:solidFill>
                  <a:schemeClr val="bg2"/>
                </a:solidFill>
              </a:rPr>
              <a:t>ПАМЯТЬ</a:t>
            </a:r>
          </a:p>
        </p:txBody>
      </p:sp>
      <p:sp>
        <p:nvSpPr>
          <p:cNvPr id="3079" name="Rectangle 23"/>
          <p:cNvSpPr>
            <a:spLocks noChangeArrowheads="1"/>
          </p:cNvSpPr>
          <p:nvPr/>
        </p:nvSpPr>
        <p:spPr bwMode="auto">
          <a:xfrm>
            <a:off x="2916238" y="3429000"/>
            <a:ext cx="1584325" cy="720725"/>
          </a:xfrm>
          <a:prstGeom prst="rect">
            <a:avLst/>
          </a:prstGeom>
          <a:solidFill>
            <a:schemeClr val="accent1"/>
          </a:solidFill>
          <a:ln w="9525">
            <a:solidFill>
              <a:schemeClr val="tx1"/>
            </a:solidFill>
            <a:miter lim="800000"/>
            <a:headEnd/>
            <a:tailEnd/>
          </a:ln>
        </p:spPr>
        <p:txBody>
          <a:bodyPr wrap="none" anchor="ctr"/>
          <a:lstStyle/>
          <a:p>
            <a:pPr algn="ctr"/>
            <a:r>
              <a:rPr lang="ru-RU">
                <a:solidFill>
                  <a:schemeClr val="bg2"/>
                </a:solidFill>
              </a:rPr>
              <a:t>ВНИМАНИЕ</a:t>
            </a:r>
          </a:p>
        </p:txBody>
      </p:sp>
      <p:sp>
        <p:nvSpPr>
          <p:cNvPr id="3080" name="Rectangle 25"/>
          <p:cNvSpPr>
            <a:spLocks noChangeArrowheads="1"/>
          </p:cNvSpPr>
          <p:nvPr/>
        </p:nvSpPr>
        <p:spPr bwMode="auto">
          <a:xfrm>
            <a:off x="4716463" y="3429000"/>
            <a:ext cx="1584325" cy="720725"/>
          </a:xfrm>
          <a:prstGeom prst="rect">
            <a:avLst/>
          </a:prstGeom>
          <a:solidFill>
            <a:schemeClr val="accent1"/>
          </a:solidFill>
          <a:ln w="9525">
            <a:solidFill>
              <a:schemeClr val="tx1"/>
            </a:solidFill>
            <a:miter lim="800000"/>
            <a:headEnd/>
            <a:tailEnd/>
          </a:ln>
        </p:spPr>
        <p:txBody>
          <a:bodyPr wrap="none" anchor="ctr"/>
          <a:lstStyle/>
          <a:p>
            <a:pPr algn="ctr"/>
            <a:r>
              <a:rPr lang="ru-RU">
                <a:solidFill>
                  <a:schemeClr val="bg2"/>
                </a:solidFill>
              </a:rPr>
              <a:t>МЫШЛЕНИЕ</a:t>
            </a:r>
          </a:p>
        </p:txBody>
      </p:sp>
      <p:sp>
        <p:nvSpPr>
          <p:cNvPr id="3081" name="Rectangle 26"/>
          <p:cNvSpPr>
            <a:spLocks noChangeArrowheads="1"/>
          </p:cNvSpPr>
          <p:nvPr/>
        </p:nvSpPr>
        <p:spPr bwMode="auto">
          <a:xfrm>
            <a:off x="6732588" y="3429000"/>
            <a:ext cx="1800225" cy="720725"/>
          </a:xfrm>
          <a:prstGeom prst="rect">
            <a:avLst/>
          </a:prstGeom>
          <a:solidFill>
            <a:schemeClr val="accent1"/>
          </a:solidFill>
          <a:ln w="9525">
            <a:solidFill>
              <a:schemeClr val="tx1"/>
            </a:solidFill>
            <a:miter lim="800000"/>
            <a:headEnd/>
            <a:tailEnd/>
          </a:ln>
        </p:spPr>
        <p:txBody>
          <a:bodyPr wrap="none" anchor="ctr"/>
          <a:lstStyle/>
          <a:p>
            <a:pPr algn="ctr"/>
            <a:r>
              <a:rPr lang="ru-RU">
                <a:solidFill>
                  <a:schemeClr val="bg2"/>
                </a:solidFill>
              </a:rPr>
              <a:t>ВООБРАЖЕНИЕ</a:t>
            </a:r>
          </a:p>
        </p:txBody>
      </p:sp>
      <p:sp>
        <p:nvSpPr>
          <p:cNvPr id="3082" name="Rectangle 27"/>
          <p:cNvSpPr>
            <a:spLocks noChangeArrowheads="1"/>
          </p:cNvSpPr>
          <p:nvPr/>
        </p:nvSpPr>
        <p:spPr bwMode="auto">
          <a:xfrm>
            <a:off x="468313" y="620713"/>
            <a:ext cx="7920037" cy="719137"/>
          </a:xfrm>
          <a:prstGeom prst="rect">
            <a:avLst/>
          </a:prstGeom>
          <a:solidFill>
            <a:schemeClr val="accent1"/>
          </a:solidFill>
          <a:ln w="9525">
            <a:solidFill>
              <a:schemeClr val="tx1"/>
            </a:solidFill>
            <a:miter lim="800000"/>
            <a:headEnd/>
            <a:tailEnd/>
          </a:ln>
        </p:spPr>
        <p:txBody>
          <a:bodyPr wrap="none" anchor="ctr"/>
          <a:lstStyle/>
          <a:p>
            <a:pPr algn="ctr"/>
            <a:r>
              <a:rPr lang="ru-RU" sz="3600" dirty="0">
                <a:solidFill>
                  <a:schemeClr val="bg2"/>
                </a:solidFill>
              </a:rPr>
              <a:t>ПОЗНАВАТЕЛЬНЫЕ ПРОЦЕССЫ</a:t>
            </a:r>
          </a:p>
        </p:txBody>
      </p:sp>
      <p:sp>
        <p:nvSpPr>
          <p:cNvPr id="3083" name="Line 37"/>
          <p:cNvSpPr>
            <a:spLocks noChangeShapeType="1"/>
          </p:cNvSpPr>
          <p:nvPr/>
        </p:nvSpPr>
        <p:spPr bwMode="auto">
          <a:xfrm>
            <a:off x="1403350" y="2997200"/>
            <a:ext cx="6337300" cy="0"/>
          </a:xfrm>
          <a:prstGeom prst="line">
            <a:avLst/>
          </a:prstGeom>
          <a:noFill/>
          <a:ln w="9525">
            <a:solidFill>
              <a:schemeClr val="tx1"/>
            </a:solidFill>
            <a:round/>
            <a:headEnd/>
            <a:tailEnd/>
          </a:ln>
        </p:spPr>
        <p:txBody>
          <a:bodyPr/>
          <a:lstStyle/>
          <a:p>
            <a:endParaRPr lang="ru-RU"/>
          </a:p>
        </p:txBody>
      </p:sp>
      <p:sp>
        <p:nvSpPr>
          <p:cNvPr id="3084" name="Line 38"/>
          <p:cNvSpPr>
            <a:spLocks noChangeShapeType="1"/>
          </p:cNvSpPr>
          <p:nvPr/>
        </p:nvSpPr>
        <p:spPr bwMode="auto">
          <a:xfrm>
            <a:off x="1403350" y="2997200"/>
            <a:ext cx="0" cy="431800"/>
          </a:xfrm>
          <a:prstGeom prst="line">
            <a:avLst/>
          </a:prstGeom>
          <a:noFill/>
          <a:ln w="9525">
            <a:solidFill>
              <a:schemeClr val="tx1"/>
            </a:solidFill>
            <a:round/>
            <a:headEnd/>
            <a:tailEnd/>
          </a:ln>
        </p:spPr>
        <p:txBody>
          <a:bodyPr/>
          <a:lstStyle/>
          <a:p>
            <a:endParaRPr lang="ru-RU"/>
          </a:p>
        </p:txBody>
      </p:sp>
      <p:sp>
        <p:nvSpPr>
          <p:cNvPr id="3085" name="Line 42"/>
          <p:cNvSpPr>
            <a:spLocks noChangeShapeType="1"/>
          </p:cNvSpPr>
          <p:nvPr/>
        </p:nvSpPr>
        <p:spPr bwMode="auto">
          <a:xfrm>
            <a:off x="3852863" y="2997200"/>
            <a:ext cx="0" cy="431800"/>
          </a:xfrm>
          <a:prstGeom prst="line">
            <a:avLst/>
          </a:prstGeom>
          <a:noFill/>
          <a:ln w="9525">
            <a:solidFill>
              <a:schemeClr val="tx1"/>
            </a:solidFill>
            <a:round/>
            <a:headEnd/>
            <a:tailEnd/>
          </a:ln>
        </p:spPr>
        <p:txBody>
          <a:bodyPr/>
          <a:lstStyle/>
          <a:p>
            <a:endParaRPr lang="ru-RU"/>
          </a:p>
        </p:txBody>
      </p:sp>
      <p:sp>
        <p:nvSpPr>
          <p:cNvPr id="3086" name="Line 44"/>
          <p:cNvSpPr>
            <a:spLocks noChangeShapeType="1"/>
          </p:cNvSpPr>
          <p:nvPr/>
        </p:nvSpPr>
        <p:spPr bwMode="auto">
          <a:xfrm>
            <a:off x="5510213" y="2997200"/>
            <a:ext cx="0" cy="431800"/>
          </a:xfrm>
          <a:prstGeom prst="line">
            <a:avLst/>
          </a:prstGeom>
          <a:noFill/>
          <a:ln w="9525">
            <a:solidFill>
              <a:schemeClr val="tx1"/>
            </a:solidFill>
            <a:round/>
            <a:headEnd/>
            <a:tailEnd/>
          </a:ln>
        </p:spPr>
        <p:txBody>
          <a:bodyPr/>
          <a:lstStyle/>
          <a:p>
            <a:endParaRPr lang="ru-RU"/>
          </a:p>
        </p:txBody>
      </p:sp>
      <p:sp>
        <p:nvSpPr>
          <p:cNvPr id="3087" name="Line 45"/>
          <p:cNvSpPr>
            <a:spLocks noChangeShapeType="1"/>
          </p:cNvSpPr>
          <p:nvPr/>
        </p:nvSpPr>
        <p:spPr bwMode="auto">
          <a:xfrm>
            <a:off x="7740650" y="2997200"/>
            <a:ext cx="0" cy="431800"/>
          </a:xfrm>
          <a:prstGeom prst="line">
            <a:avLst/>
          </a:prstGeom>
          <a:noFill/>
          <a:ln w="9525">
            <a:solidFill>
              <a:schemeClr val="tx1"/>
            </a:solidFill>
            <a:round/>
            <a:headEnd/>
            <a:tailEnd/>
          </a:ln>
        </p:spPr>
        <p:txBody>
          <a:bodyPr/>
          <a:lstStyle/>
          <a:p>
            <a:endParaRPr lang="ru-RU"/>
          </a:p>
        </p:txBody>
      </p:sp>
      <p:sp>
        <p:nvSpPr>
          <p:cNvPr id="3088" name="Line 46"/>
          <p:cNvSpPr>
            <a:spLocks noChangeShapeType="1"/>
          </p:cNvSpPr>
          <p:nvPr/>
        </p:nvSpPr>
        <p:spPr bwMode="auto">
          <a:xfrm>
            <a:off x="4572000" y="1341438"/>
            <a:ext cx="0" cy="1655762"/>
          </a:xfrm>
          <a:prstGeom prst="line">
            <a:avLst/>
          </a:prstGeom>
          <a:noFill/>
          <a:ln w="9525">
            <a:solidFill>
              <a:schemeClr val="tx1"/>
            </a:solidFill>
            <a:round/>
            <a:headEnd/>
            <a:tailEnd/>
          </a:ln>
        </p:spPr>
        <p:txBody>
          <a:bodyPr/>
          <a:lstStyle/>
          <a:p>
            <a:endParaRPr lang="ru-RU"/>
          </a:p>
        </p:txBody>
      </p:sp>
      <p:sp>
        <p:nvSpPr>
          <p:cNvPr id="3089" name="Line 47"/>
          <p:cNvSpPr>
            <a:spLocks noChangeShapeType="1"/>
          </p:cNvSpPr>
          <p:nvPr/>
        </p:nvSpPr>
        <p:spPr bwMode="auto">
          <a:xfrm>
            <a:off x="3852863" y="2349500"/>
            <a:ext cx="1441450" cy="0"/>
          </a:xfrm>
          <a:prstGeom prst="line">
            <a:avLst/>
          </a:prstGeom>
          <a:noFill/>
          <a:ln w="9525">
            <a:solidFill>
              <a:schemeClr val="tx1"/>
            </a:solidFill>
            <a:round/>
            <a:headEnd/>
            <a:tailEnd/>
          </a:ln>
        </p:spPr>
        <p:txBody>
          <a:bodyPr/>
          <a:lstStyle/>
          <a:p>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9900" y="287338"/>
            <a:ext cx="8075613" cy="912812"/>
          </a:xfrm>
        </p:spPr>
        <p:txBody>
          <a:bodyPr/>
          <a:lstStyle/>
          <a:p>
            <a:pPr eaLnBrk="1" hangingPunct="1"/>
            <a:r>
              <a:rPr lang="ru-RU" sz="4000" b="1" smtClean="0"/>
              <a:t>Ощущение</a:t>
            </a:r>
          </a:p>
        </p:txBody>
      </p:sp>
      <p:sp>
        <p:nvSpPr>
          <p:cNvPr id="4099" name="Rectangle 3"/>
          <p:cNvSpPr>
            <a:spLocks noGrp="1" noChangeArrowheads="1"/>
          </p:cNvSpPr>
          <p:nvPr>
            <p:ph type="body" idx="1"/>
          </p:nvPr>
        </p:nvSpPr>
        <p:spPr>
          <a:xfrm>
            <a:off x="468313" y="1628775"/>
            <a:ext cx="8229600" cy="4525963"/>
          </a:xfrm>
        </p:spPr>
        <p:txBody>
          <a:bodyPr/>
          <a:lstStyle/>
          <a:p>
            <a:pPr eaLnBrk="1" hangingPunct="1"/>
            <a:r>
              <a:rPr lang="ru-RU" sz="1800" b="1" u="sng" smtClean="0"/>
              <a:t>Ощущение –</a:t>
            </a:r>
            <a:r>
              <a:rPr lang="ru-RU" sz="1800" smtClean="0"/>
              <a:t> процесс отражения отдельных свойств предметов и явлений объективного мира при их непосредственном воздействии на рецепторы.</a:t>
            </a:r>
          </a:p>
          <a:p>
            <a:pPr algn="ctr" eaLnBrk="1" hangingPunct="1">
              <a:buFontTx/>
              <a:buNone/>
            </a:pPr>
            <a:r>
              <a:rPr lang="ru-RU" sz="1800" b="1" u="sng" smtClean="0"/>
              <a:t>Возникновение ощущений</a:t>
            </a:r>
          </a:p>
          <a:p>
            <a:pPr algn="ctr" eaLnBrk="1" hangingPunct="1">
              <a:buFontTx/>
              <a:buNone/>
            </a:pPr>
            <a:endParaRPr lang="ru-RU" sz="1800" b="1" u="sng" smtClean="0"/>
          </a:p>
        </p:txBody>
      </p:sp>
      <p:sp>
        <p:nvSpPr>
          <p:cNvPr id="4100" name="Rectangle 4"/>
          <p:cNvSpPr>
            <a:spLocks noChangeArrowheads="1"/>
          </p:cNvSpPr>
          <p:nvPr/>
        </p:nvSpPr>
        <p:spPr bwMode="auto">
          <a:xfrm>
            <a:off x="468313" y="3068638"/>
            <a:ext cx="574675" cy="3168650"/>
          </a:xfrm>
          <a:prstGeom prst="rect">
            <a:avLst/>
          </a:prstGeom>
          <a:solidFill>
            <a:schemeClr val="accent1"/>
          </a:solidFill>
          <a:ln w="9525">
            <a:solidFill>
              <a:schemeClr val="tx1"/>
            </a:solidFill>
            <a:miter lim="800000"/>
            <a:headEnd/>
            <a:tailEnd/>
          </a:ln>
        </p:spPr>
        <p:txBody>
          <a:bodyPr wrap="none" anchor="ctr"/>
          <a:lstStyle/>
          <a:p>
            <a:pPr algn="ctr"/>
            <a:endParaRPr lang="ru-RU"/>
          </a:p>
        </p:txBody>
      </p:sp>
      <p:sp>
        <p:nvSpPr>
          <p:cNvPr id="4101" name="Rectangle 5"/>
          <p:cNvSpPr>
            <a:spLocks noChangeArrowheads="1"/>
          </p:cNvSpPr>
          <p:nvPr/>
        </p:nvSpPr>
        <p:spPr bwMode="auto">
          <a:xfrm>
            <a:off x="2700338" y="3141663"/>
            <a:ext cx="1871662" cy="3095625"/>
          </a:xfrm>
          <a:prstGeom prst="rect">
            <a:avLst/>
          </a:prstGeom>
          <a:solidFill>
            <a:schemeClr val="accent1"/>
          </a:solidFill>
          <a:ln w="9525">
            <a:solidFill>
              <a:schemeClr val="tx1"/>
            </a:solidFill>
            <a:miter lim="800000"/>
            <a:headEnd/>
            <a:tailEnd/>
          </a:ln>
        </p:spPr>
        <p:txBody>
          <a:bodyPr wrap="none" anchor="ctr"/>
          <a:lstStyle/>
          <a:p>
            <a:pPr algn="ctr"/>
            <a:endParaRPr lang="ru-RU"/>
          </a:p>
        </p:txBody>
      </p:sp>
      <p:sp>
        <p:nvSpPr>
          <p:cNvPr id="4102" name="Oval 7"/>
          <p:cNvSpPr>
            <a:spLocks noChangeArrowheads="1"/>
          </p:cNvSpPr>
          <p:nvPr/>
        </p:nvSpPr>
        <p:spPr bwMode="auto">
          <a:xfrm>
            <a:off x="6373813" y="3213100"/>
            <a:ext cx="2520950" cy="2879725"/>
          </a:xfrm>
          <a:prstGeom prst="ellipse">
            <a:avLst/>
          </a:prstGeom>
          <a:solidFill>
            <a:schemeClr val="accent1"/>
          </a:solidFill>
          <a:ln w="9525">
            <a:solidFill>
              <a:schemeClr val="tx1"/>
            </a:solidFill>
            <a:round/>
            <a:headEnd/>
            <a:tailEnd/>
          </a:ln>
        </p:spPr>
        <p:txBody>
          <a:bodyPr wrap="none" anchor="ctr"/>
          <a:lstStyle/>
          <a:p>
            <a:pPr algn="ctr"/>
            <a:endParaRPr lang="ru-RU"/>
          </a:p>
        </p:txBody>
      </p:sp>
      <p:sp>
        <p:nvSpPr>
          <p:cNvPr id="4103" name="Line 8"/>
          <p:cNvSpPr>
            <a:spLocks noChangeShapeType="1"/>
          </p:cNvSpPr>
          <p:nvPr/>
        </p:nvSpPr>
        <p:spPr bwMode="auto">
          <a:xfrm>
            <a:off x="1042988" y="4581525"/>
            <a:ext cx="1657350" cy="0"/>
          </a:xfrm>
          <a:prstGeom prst="line">
            <a:avLst/>
          </a:prstGeom>
          <a:noFill/>
          <a:ln w="9525">
            <a:solidFill>
              <a:schemeClr val="tx1"/>
            </a:solidFill>
            <a:round/>
            <a:headEnd/>
            <a:tailEnd type="triangle" w="med" len="med"/>
          </a:ln>
        </p:spPr>
        <p:txBody>
          <a:bodyPr/>
          <a:lstStyle/>
          <a:p>
            <a:endParaRPr lang="ru-RU"/>
          </a:p>
        </p:txBody>
      </p:sp>
      <p:sp>
        <p:nvSpPr>
          <p:cNvPr id="4104" name="Line 16"/>
          <p:cNvSpPr>
            <a:spLocks noChangeShapeType="1"/>
          </p:cNvSpPr>
          <p:nvPr/>
        </p:nvSpPr>
        <p:spPr bwMode="auto">
          <a:xfrm flipV="1">
            <a:off x="1042988" y="4652963"/>
            <a:ext cx="1657350" cy="431800"/>
          </a:xfrm>
          <a:prstGeom prst="line">
            <a:avLst/>
          </a:prstGeom>
          <a:noFill/>
          <a:ln w="9525">
            <a:solidFill>
              <a:schemeClr val="tx1"/>
            </a:solidFill>
            <a:round/>
            <a:headEnd/>
            <a:tailEnd type="triangle" w="med" len="med"/>
          </a:ln>
        </p:spPr>
        <p:txBody>
          <a:bodyPr/>
          <a:lstStyle/>
          <a:p>
            <a:endParaRPr lang="ru-RU"/>
          </a:p>
        </p:txBody>
      </p:sp>
      <p:sp>
        <p:nvSpPr>
          <p:cNvPr id="4105" name="Line 17"/>
          <p:cNvSpPr>
            <a:spLocks noChangeShapeType="1"/>
          </p:cNvSpPr>
          <p:nvPr/>
        </p:nvSpPr>
        <p:spPr bwMode="auto">
          <a:xfrm>
            <a:off x="1042988" y="4149725"/>
            <a:ext cx="1657350" cy="358775"/>
          </a:xfrm>
          <a:prstGeom prst="line">
            <a:avLst/>
          </a:prstGeom>
          <a:noFill/>
          <a:ln w="9525">
            <a:solidFill>
              <a:schemeClr val="tx1"/>
            </a:solidFill>
            <a:round/>
            <a:headEnd/>
            <a:tailEnd type="triangle" w="med" len="med"/>
          </a:ln>
        </p:spPr>
        <p:txBody>
          <a:bodyPr/>
          <a:lstStyle/>
          <a:p>
            <a:endParaRPr lang="ru-RU"/>
          </a:p>
        </p:txBody>
      </p:sp>
      <p:sp>
        <p:nvSpPr>
          <p:cNvPr id="4106" name="Line 18"/>
          <p:cNvSpPr>
            <a:spLocks noChangeShapeType="1"/>
          </p:cNvSpPr>
          <p:nvPr/>
        </p:nvSpPr>
        <p:spPr bwMode="auto">
          <a:xfrm flipV="1">
            <a:off x="1042988" y="4724400"/>
            <a:ext cx="1657350" cy="865188"/>
          </a:xfrm>
          <a:prstGeom prst="line">
            <a:avLst/>
          </a:prstGeom>
          <a:noFill/>
          <a:ln w="9525">
            <a:solidFill>
              <a:schemeClr val="tx1"/>
            </a:solidFill>
            <a:round/>
            <a:headEnd/>
            <a:tailEnd type="triangle" w="med" len="med"/>
          </a:ln>
        </p:spPr>
        <p:txBody>
          <a:bodyPr/>
          <a:lstStyle/>
          <a:p>
            <a:endParaRPr lang="ru-RU"/>
          </a:p>
        </p:txBody>
      </p:sp>
      <p:sp>
        <p:nvSpPr>
          <p:cNvPr id="4107" name="Line 21"/>
          <p:cNvSpPr>
            <a:spLocks noChangeShapeType="1"/>
          </p:cNvSpPr>
          <p:nvPr/>
        </p:nvSpPr>
        <p:spPr bwMode="auto">
          <a:xfrm>
            <a:off x="1042988" y="3716338"/>
            <a:ext cx="1657350" cy="720725"/>
          </a:xfrm>
          <a:prstGeom prst="line">
            <a:avLst/>
          </a:prstGeom>
          <a:noFill/>
          <a:ln w="9525">
            <a:solidFill>
              <a:schemeClr val="tx1"/>
            </a:solidFill>
            <a:round/>
            <a:headEnd/>
            <a:tailEnd type="triangle" w="med" len="med"/>
          </a:ln>
        </p:spPr>
        <p:txBody>
          <a:bodyPr/>
          <a:lstStyle/>
          <a:p>
            <a:endParaRPr lang="ru-RU"/>
          </a:p>
        </p:txBody>
      </p:sp>
      <p:sp>
        <p:nvSpPr>
          <p:cNvPr id="4108" name="Line 23"/>
          <p:cNvSpPr>
            <a:spLocks noChangeShapeType="1"/>
          </p:cNvSpPr>
          <p:nvPr/>
        </p:nvSpPr>
        <p:spPr bwMode="auto">
          <a:xfrm flipV="1">
            <a:off x="1042988" y="4797425"/>
            <a:ext cx="1657350" cy="1368425"/>
          </a:xfrm>
          <a:prstGeom prst="line">
            <a:avLst/>
          </a:prstGeom>
          <a:noFill/>
          <a:ln w="9525">
            <a:solidFill>
              <a:schemeClr val="tx1"/>
            </a:solidFill>
            <a:round/>
            <a:headEnd/>
            <a:tailEnd type="triangle" w="med" len="med"/>
          </a:ln>
        </p:spPr>
        <p:txBody>
          <a:bodyPr/>
          <a:lstStyle/>
          <a:p>
            <a:endParaRPr lang="ru-RU"/>
          </a:p>
        </p:txBody>
      </p:sp>
      <p:sp>
        <p:nvSpPr>
          <p:cNvPr id="4109" name="Line 24"/>
          <p:cNvSpPr>
            <a:spLocks noChangeShapeType="1"/>
          </p:cNvSpPr>
          <p:nvPr/>
        </p:nvSpPr>
        <p:spPr bwMode="auto">
          <a:xfrm>
            <a:off x="1042988" y="3141663"/>
            <a:ext cx="1657350" cy="1223962"/>
          </a:xfrm>
          <a:prstGeom prst="line">
            <a:avLst/>
          </a:prstGeom>
          <a:noFill/>
          <a:ln w="9525">
            <a:solidFill>
              <a:schemeClr val="tx1"/>
            </a:solidFill>
            <a:round/>
            <a:headEnd/>
            <a:tailEnd type="triangle" w="med" len="med"/>
          </a:ln>
        </p:spPr>
        <p:txBody>
          <a:bodyPr/>
          <a:lstStyle/>
          <a:p>
            <a:endParaRPr lang="ru-RU"/>
          </a:p>
        </p:txBody>
      </p:sp>
      <p:sp>
        <p:nvSpPr>
          <p:cNvPr id="4110" name="Line 25"/>
          <p:cNvSpPr>
            <a:spLocks noChangeShapeType="1"/>
          </p:cNvSpPr>
          <p:nvPr/>
        </p:nvSpPr>
        <p:spPr bwMode="auto">
          <a:xfrm>
            <a:off x="4356100" y="4508500"/>
            <a:ext cx="2087563" cy="0"/>
          </a:xfrm>
          <a:prstGeom prst="line">
            <a:avLst/>
          </a:prstGeom>
          <a:noFill/>
          <a:ln w="9525">
            <a:solidFill>
              <a:schemeClr val="tx1"/>
            </a:solidFill>
            <a:round/>
            <a:headEnd/>
            <a:tailEnd type="triangle" w="med" len="med"/>
          </a:ln>
        </p:spPr>
        <p:txBody>
          <a:bodyPr/>
          <a:lstStyle/>
          <a:p>
            <a:endParaRPr lang="ru-RU"/>
          </a:p>
        </p:txBody>
      </p:sp>
      <p:sp>
        <p:nvSpPr>
          <p:cNvPr id="4111" name="Text Box 27"/>
          <p:cNvSpPr txBox="1">
            <a:spLocks noChangeArrowheads="1"/>
          </p:cNvSpPr>
          <p:nvPr/>
        </p:nvSpPr>
        <p:spPr bwMode="auto">
          <a:xfrm>
            <a:off x="533400" y="3040063"/>
            <a:ext cx="490538" cy="2268537"/>
          </a:xfrm>
          <a:prstGeom prst="rect">
            <a:avLst/>
          </a:prstGeom>
          <a:noFill/>
          <a:ln w="9525">
            <a:noFill/>
            <a:miter lim="800000"/>
            <a:headEnd/>
            <a:tailEnd/>
          </a:ln>
        </p:spPr>
        <p:txBody>
          <a:bodyPr wrap="none">
            <a:spAutoFit/>
          </a:bodyPr>
          <a:lstStyle/>
          <a:p>
            <a:pPr algn="ctr"/>
            <a:r>
              <a:rPr lang="ru-RU" sz="1600" b="1">
                <a:solidFill>
                  <a:srgbClr val="6A0E0C"/>
                </a:solidFill>
              </a:rPr>
              <a:t>Р</a:t>
            </a:r>
          </a:p>
          <a:p>
            <a:pPr algn="ctr"/>
            <a:r>
              <a:rPr lang="ru-RU" sz="1600" b="1">
                <a:solidFill>
                  <a:srgbClr val="6A0E0C"/>
                </a:solidFill>
              </a:rPr>
              <a:t>А</a:t>
            </a:r>
          </a:p>
          <a:p>
            <a:pPr algn="ctr"/>
            <a:r>
              <a:rPr lang="ru-RU" sz="1600" b="1">
                <a:solidFill>
                  <a:srgbClr val="6A0E0C"/>
                </a:solidFill>
              </a:rPr>
              <a:t>З</a:t>
            </a:r>
          </a:p>
          <a:p>
            <a:pPr algn="ctr"/>
            <a:r>
              <a:rPr lang="ru-RU" sz="1600" b="1">
                <a:solidFill>
                  <a:srgbClr val="6A0E0C"/>
                </a:solidFill>
              </a:rPr>
              <a:t>Д</a:t>
            </a:r>
          </a:p>
          <a:p>
            <a:pPr algn="ctr"/>
            <a:r>
              <a:rPr lang="ru-RU" sz="1600" b="1">
                <a:solidFill>
                  <a:srgbClr val="6A0E0C"/>
                </a:solidFill>
              </a:rPr>
              <a:t>Р</a:t>
            </a:r>
          </a:p>
          <a:p>
            <a:pPr algn="ctr"/>
            <a:r>
              <a:rPr lang="ru-RU" sz="1600" b="1">
                <a:solidFill>
                  <a:srgbClr val="6A0E0C"/>
                </a:solidFill>
              </a:rPr>
              <a:t>А</a:t>
            </a:r>
          </a:p>
          <a:p>
            <a:pPr algn="ctr"/>
            <a:r>
              <a:rPr lang="ru-RU" sz="1600" b="1">
                <a:solidFill>
                  <a:srgbClr val="6A0E0C"/>
                </a:solidFill>
              </a:rPr>
              <a:t>Ж</a:t>
            </a:r>
          </a:p>
          <a:p>
            <a:pPr algn="ctr"/>
            <a:r>
              <a:rPr lang="ru-RU" sz="1600" b="1">
                <a:solidFill>
                  <a:srgbClr val="6A0E0C"/>
                </a:solidFill>
              </a:rPr>
              <a:t>И</a:t>
            </a:r>
          </a:p>
          <a:p>
            <a:pPr algn="ctr"/>
            <a:r>
              <a:rPr lang="ru-RU" sz="1600" b="1">
                <a:solidFill>
                  <a:srgbClr val="6A0E0C"/>
                </a:solidFill>
              </a:rPr>
              <a:t>Т</a:t>
            </a:r>
          </a:p>
          <a:p>
            <a:pPr algn="ctr"/>
            <a:r>
              <a:rPr lang="ru-RU" sz="1600" b="1">
                <a:solidFill>
                  <a:srgbClr val="6A0E0C"/>
                </a:solidFill>
              </a:rPr>
              <a:t>Е</a:t>
            </a:r>
          </a:p>
          <a:p>
            <a:pPr algn="ctr"/>
            <a:r>
              <a:rPr lang="ru-RU" sz="1600" b="1">
                <a:solidFill>
                  <a:srgbClr val="6A0E0C"/>
                </a:solidFill>
              </a:rPr>
              <a:t>Л</a:t>
            </a:r>
          </a:p>
          <a:p>
            <a:pPr algn="ctr"/>
            <a:r>
              <a:rPr lang="ru-RU" sz="1600" b="1">
                <a:solidFill>
                  <a:srgbClr val="6A0E0C"/>
                </a:solidFill>
              </a:rPr>
              <a:t>И</a:t>
            </a:r>
          </a:p>
        </p:txBody>
      </p:sp>
      <p:sp>
        <p:nvSpPr>
          <p:cNvPr id="4112" name="Text Box 29"/>
          <p:cNvSpPr txBox="1">
            <a:spLocks noChangeArrowheads="1"/>
          </p:cNvSpPr>
          <p:nvPr/>
        </p:nvSpPr>
        <p:spPr bwMode="auto">
          <a:xfrm>
            <a:off x="2325688" y="3141663"/>
            <a:ext cx="2574925" cy="1073150"/>
          </a:xfrm>
          <a:prstGeom prst="rect">
            <a:avLst/>
          </a:prstGeom>
          <a:noFill/>
          <a:ln w="9525">
            <a:noFill/>
            <a:miter lim="800000"/>
            <a:headEnd/>
            <a:tailEnd/>
          </a:ln>
        </p:spPr>
        <p:txBody>
          <a:bodyPr wrap="none">
            <a:spAutoFit/>
          </a:bodyPr>
          <a:lstStyle/>
          <a:p>
            <a:pPr algn="ctr"/>
            <a:r>
              <a:rPr lang="ru-RU">
                <a:solidFill>
                  <a:srgbClr val="6A0E0C"/>
                </a:solidFill>
              </a:rPr>
              <a:t>Рецептор</a:t>
            </a:r>
          </a:p>
          <a:p>
            <a:pPr algn="ctr"/>
            <a:r>
              <a:rPr lang="ru-RU" sz="1400">
                <a:solidFill>
                  <a:srgbClr val="6A0E0C"/>
                </a:solidFill>
              </a:rPr>
              <a:t>(орган ощущений, </a:t>
            </a:r>
          </a:p>
          <a:p>
            <a:pPr algn="ctr"/>
            <a:r>
              <a:rPr lang="ru-RU" sz="1400">
                <a:solidFill>
                  <a:srgbClr val="6A0E0C"/>
                </a:solidFill>
              </a:rPr>
              <a:t>трансформирующий </a:t>
            </a:r>
          </a:p>
          <a:p>
            <a:pPr algn="ctr"/>
            <a:r>
              <a:rPr lang="ru-RU" sz="1400">
                <a:solidFill>
                  <a:srgbClr val="6A0E0C"/>
                </a:solidFill>
              </a:rPr>
              <a:t>энергию </a:t>
            </a:r>
          </a:p>
          <a:p>
            <a:pPr algn="ctr"/>
            <a:r>
              <a:rPr lang="ru-RU" sz="1400">
                <a:solidFill>
                  <a:srgbClr val="6A0E0C"/>
                </a:solidFill>
              </a:rPr>
              <a:t>определенного вида</a:t>
            </a:r>
          </a:p>
          <a:p>
            <a:pPr algn="ctr"/>
            <a:r>
              <a:rPr lang="ru-RU" sz="1400">
                <a:solidFill>
                  <a:srgbClr val="6A0E0C"/>
                </a:solidFill>
              </a:rPr>
              <a:t> в нервный процесс)</a:t>
            </a:r>
          </a:p>
        </p:txBody>
      </p:sp>
      <p:sp>
        <p:nvSpPr>
          <p:cNvPr id="4113" name="Text Box 30"/>
          <p:cNvSpPr txBox="1">
            <a:spLocks noChangeArrowheads="1"/>
          </p:cNvSpPr>
          <p:nvPr/>
        </p:nvSpPr>
        <p:spPr bwMode="auto">
          <a:xfrm>
            <a:off x="4551363" y="4168775"/>
            <a:ext cx="2311400" cy="274638"/>
          </a:xfrm>
          <a:prstGeom prst="rect">
            <a:avLst/>
          </a:prstGeom>
          <a:noFill/>
          <a:ln w="9525">
            <a:noFill/>
            <a:miter lim="800000"/>
            <a:headEnd/>
            <a:tailEnd/>
          </a:ln>
        </p:spPr>
        <p:txBody>
          <a:bodyPr wrap="none">
            <a:spAutoFit/>
          </a:bodyPr>
          <a:lstStyle/>
          <a:p>
            <a:r>
              <a:rPr lang="ru-RU"/>
              <a:t>  Возбуждение</a:t>
            </a:r>
          </a:p>
        </p:txBody>
      </p:sp>
      <p:sp>
        <p:nvSpPr>
          <p:cNvPr id="4114" name="Text Box 32"/>
          <p:cNvSpPr txBox="1">
            <a:spLocks noChangeArrowheads="1"/>
          </p:cNvSpPr>
          <p:nvPr/>
        </p:nvSpPr>
        <p:spPr bwMode="auto">
          <a:xfrm>
            <a:off x="6732588" y="3376613"/>
            <a:ext cx="2125662" cy="687387"/>
          </a:xfrm>
          <a:prstGeom prst="rect">
            <a:avLst/>
          </a:prstGeom>
          <a:noFill/>
          <a:ln w="9525">
            <a:noFill/>
            <a:miter lim="800000"/>
            <a:headEnd/>
            <a:tailEnd/>
          </a:ln>
        </p:spPr>
        <p:txBody>
          <a:bodyPr>
            <a:spAutoFit/>
          </a:bodyPr>
          <a:lstStyle/>
          <a:p>
            <a:endParaRPr lang="ru-RU"/>
          </a:p>
          <a:p>
            <a:endParaRPr lang="ru-RU"/>
          </a:p>
          <a:p>
            <a:endParaRPr lang="ru-RU"/>
          </a:p>
        </p:txBody>
      </p:sp>
      <p:sp>
        <p:nvSpPr>
          <p:cNvPr id="4115" name="Text Box 33"/>
          <p:cNvSpPr txBox="1">
            <a:spLocks noChangeArrowheads="1"/>
          </p:cNvSpPr>
          <p:nvPr/>
        </p:nvSpPr>
        <p:spPr bwMode="auto">
          <a:xfrm>
            <a:off x="6805613" y="3573463"/>
            <a:ext cx="1654175" cy="2055812"/>
          </a:xfrm>
          <a:prstGeom prst="rect">
            <a:avLst/>
          </a:prstGeom>
          <a:noFill/>
          <a:ln w="9525">
            <a:noFill/>
            <a:miter lim="800000"/>
            <a:headEnd/>
            <a:tailEnd/>
          </a:ln>
        </p:spPr>
        <p:txBody>
          <a:bodyPr>
            <a:spAutoFit/>
          </a:bodyPr>
          <a:lstStyle/>
          <a:p>
            <a:r>
              <a:rPr lang="ru-RU">
                <a:solidFill>
                  <a:srgbClr val="6A0E0C"/>
                </a:solidFill>
              </a:rPr>
              <a:t>Центр в коре</a:t>
            </a:r>
          </a:p>
          <a:p>
            <a:r>
              <a:rPr lang="ru-RU">
                <a:solidFill>
                  <a:srgbClr val="6A0E0C"/>
                </a:solidFill>
              </a:rPr>
              <a:t>Головного</a:t>
            </a:r>
          </a:p>
          <a:p>
            <a:r>
              <a:rPr lang="ru-RU">
                <a:solidFill>
                  <a:srgbClr val="6A0E0C"/>
                </a:solidFill>
              </a:rPr>
              <a:t>Мозга </a:t>
            </a:r>
          </a:p>
          <a:p>
            <a:r>
              <a:rPr lang="ru-RU" sz="1400">
                <a:solidFill>
                  <a:srgbClr val="6A0E0C"/>
                </a:solidFill>
              </a:rPr>
              <a:t>(перерабатывает</a:t>
            </a:r>
          </a:p>
          <a:p>
            <a:r>
              <a:rPr lang="ru-RU" sz="1400">
                <a:solidFill>
                  <a:srgbClr val="6A0E0C"/>
                </a:solidFill>
              </a:rPr>
              <a:t>нервные</a:t>
            </a:r>
          </a:p>
          <a:p>
            <a:r>
              <a:rPr lang="ru-RU" sz="1400">
                <a:solidFill>
                  <a:srgbClr val="6A0E0C"/>
                </a:solidFill>
              </a:rPr>
              <a:t>импульсы </a:t>
            </a:r>
          </a:p>
          <a:p>
            <a:r>
              <a:rPr lang="ru-RU" sz="1400">
                <a:solidFill>
                  <a:srgbClr val="6A0E0C"/>
                </a:solidFill>
              </a:rPr>
              <a:t>в ощущения)</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4930</Words>
  <Application>Microsoft Office PowerPoint</Application>
  <PresentationFormat>Экран (4:3)</PresentationFormat>
  <Paragraphs>538</Paragraphs>
  <Slides>56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56</vt:i4>
      </vt:variant>
    </vt:vector>
  </HeadingPairs>
  <TitlesOfParts>
    <vt:vector size="57" baseType="lpstr">
      <vt:lpstr>Тема Office</vt:lpstr>
      <vt:lpstr>Дифференциация  и индивидуализация обучения младших школьников с задержкой психического развития </vt:lpstr>
      <vt:lpstr> Нормативная база внедрения ФГОС ОВЗ </vt:lpstr>
      <vt:lpstr>Особые образовательные потребности обучающихся с задержкой психического развития</vt:lpstr>
      <vt:lpstr>К общим потребностям относятся:  </vt:lpstr>
      <vt:lpstr>Для обучающихся с задержкой психического развития, осваивающих адаптированную основную образовательную программу начального общего образования (вариант 7.2), характерны следующие специфические образовательные потребности: </vt:lpstr>
      <vt:lpstr>Дифференциация  и индивидуализация обучения младших школьников</vt:lpstr>
      <vt:lpstr>Слайд 7</vt:lpstr>
      <vt:lpstr> познавательные процессы</vt:lpstr>
      <vt:lpstr>Ощущение</vt:lpstr>
      <vt:lpstr>ВИДЫ ОЩУЩЕНИЙ</vt:lpstr>
      <vt:lpstr>Восприятие </vt:lpstr>
      <vt:lpstr>Возрастные особенности восприятия у дошкольников</vt:lpstr>
      <vt:lpstr>Восприятие в младшем школьном возрасте</vt:lpstr>
      <vt:lpstr>ВНИМАНИЕ </vt:lpstr>
      <vt:lpstr>СВОЙСТВА ВНИМАНИЯ</vt:lpstr>
      <vt:lpstr>ВОЗРАСТНЫЕ ОСОБЕННОСТИ ВНИМАНИЯ У ДОШКОЛЬНИКОВ</vt:lpstr>
      <vt:lpstr>Внимание младшего школьника</vt:lpstr>
      <vt:lpstr>ПАМЯТЬ</vt:lpstr>
      <vt:lpstr>ВОЗРАСТНЫЕ ОСОБЕННОСТИ ПАМЯТИ У ДОШКОЛЬНИКОВ</vt:lpstr>
      <vt:lpstr>Память младших школьников</vt:lpstr>
      <vt:lpstr>МЫШЛЕНИЕ </vt:lpstr>
      <vt:lpstr>СПЕЦИАЛЬНЫЕ ПРИЕМЫ ИЛИ ОПЕРАЦИИ, ИСПОЛЬЗУЕМЫЕ ЧЕЛОВЕКОМ В ПРОЦЕССЕ МЫСЛИТЕЛЬНОЙ ДЕЯТЕЛЬНОСТИ</vt:lpstr>
      <vt:lpstr>Слайд 23</vt:lpstr>
      <vt:lpstr>ВОЗРАСТНЫЕ ОСОБЕННОСТИ МЫШЛЕНИЯ У ДОШКОЛЬНИКОВ</vt:lpstr>
      <vt:lpstr>Мышление</vt:lpstr>
      <vt:lpstr>ВООБРАЖЕНИЕ</vt:lpstr>
      <vt:lpstr>ВОЗРАСТНЫЕ ОСОБЕННОСТИ ВООБРАЖЕНИЯ У ДОШКОЛЬНИКОВ</vt:lpstr>
      <vt:lpstr>Воображение младшего школьника</vt:lpstr>
      <vt:lpstr>Младшие школьники с задержкой психического развития</vt:lpstr>
      <vt:lpstr>Слайд 30</vt:lpstr>
      <vt:lpstr>Слайд 31</vt:lpstr>
      <vt:lpstr>Слайд 32</vt:lpstr>
      <vt:lpstr>Слайд 33</vt:lpstr>
      <vt:lpstr>Слайд 34</vt:lpstr>
      <vt:lpstr>Направления и задачи психологической коррекции детей с различными формами ЗПР </vt:lpstr>
      <vt:lpstr>Слайд 36</vt:lpstr>
      <vt:lpstr>Слайд 37</vt:lpstr>
      <vt:lpstr>Слайд 38</vt:lpstr>
      <vt:lpstr>Слайд 39</vt:lpstr>
      <vt:lpstr>Слайд 40</vt:lpstr>
      <vt:lpstr>Слайд 41</vt:lpstr>
      <vt:lpstr>Слайд 42</vt:lpstr>
      <vt:lpstr>Психотехники, направленные на увеличение объема внимания </vt:lpstr>
      <vt:lpstr>Слайд 44</vt:lpstr>
      <vt:lpstr>Слайд 45</vt:lpstr>
      <vt:lpstr>Слайд 46</vt:lpstr>
      <vt:lpstr>Упражнения по формированию объема внимания на цифровом материале</vt:lpstr>
      <vt:lpstr>Упражнения из книг по развитию внимания</vt:lpstr>
      <vt:lpstr>Слайд 49</vt:lpstr>
      <vt:lpstr>Корректурные задания </vt:lpstr>
      <vt:lpstr>Слайд 51</vt:lpstr>
      <vt:lpstr>Слайд 52</vt:lpstr>
      <vt:lpstr>Слайд 53</vt:lpstr>
      <vt:lpstr>Слайд 54</vt:lpstr>
      <vt:lpstr>Пример задания: </vt:lpstr>
      <vt:lpstr>Слайд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«Дифференциация  и индивидуализация обучения младших школьников с задержкой психического развития» </dc:title>
  <dc:creator>Сечкина</dc:creator>
  <cp:lastModifiedBy>Забелина </cp:lastModifiedBy>
  <cp:revision>22</cp:revision>
  <dcterms:created xsi:type="dcterms:W3CDTF">2016-03-04T07:32:39Z</dcterms:created>
  <dcterms:modified xsi:type="dcterms:W3CDTF">2016-03-22T09:32:48Z</dcterms:modified>
</cp:coreProperties>
</file>