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6"/>
  </p:notesMasterIdLst>
  <p:sldIdLst>
    <p:sldId id="256" r:id="rId2"/>
    <p:sldId id="264" r:id="rId3"/>
    <p:sldId id="263" r:id="rId4"/>
    <p:sldId id="257" r:id="rId5"/>
    <p:sldId id="258" r:id="rId6"/>
    <p:sldId id="260" r:id="rId7"/>
    <p:sldId id="280" r:id="rId8"/>
    <p:sldId id="261" r:id="rId9"/>
    <p:sldId id="262" r:id="rId10"/>
    <p:sldId id="265" r:id="rId11"/>
    <p:sldId id="282" r:id="rId12"/>
    <p:sldId id="266" r:id="rId13"/>
    <p:sldId id="267" r:id="rId14"/>
    <p:sldId id="270" r:id="rId15"/>
    <p:sldId id="271" r:id="rId16"/>
    <p:sldId id="281" r:id="rId17"/>
    <p:sldId id="274" r:id="rId18"/>
    <p:sldId id="273" r:id="rId19"/>
    <p:sldId id="279" r:id="rId20"/>
    <p:sldId id="275" r:id="rId21"/>
    <p:sldId id="276" r:id="rId22"/>
    <p:sldId id="277" r:id="rId23"/>
    <p:sldId id="278" r:id="rId24"/>
    <p:sldId id="27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098" y="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312D1-C3CC-40B5-B0DB-4595037249EF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B25FC-058A-4A29-8C80-1680C73E0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C3C119-9BEF-44FF-8C4C-00C9483EAB7D}" type="slidenum">
              <a:rPr lang="en-GB">
                <a:solidFill>
                  <a:prstClr val="white"/>
                </a:solidFill>
              </a:rPr>
              <a:pPr/>
              <a:t>9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143000" y="677863"/>
            <a:ext cx="4572000" cy="3446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</a:pPr>
            <a:endParaRPr lang="ru-RU" dirty="0" smtClean="0">
              <a:solidFill>
                <a:prstClr val="white"/>
              </a:solidFill>
              <a:latin typeface="Arial" charset="0"/>
              <a:ea typeface="MS Gothic" charset="-128"/>
            </a:endParaRPr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86936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8DD21-180F-49E0-9656-CA03F7298CBB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izabella.an@yandex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2083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                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731064"/>
          </a:xfrm>
        </p:spPr>
        <p:txBody>
          <a:bodyPr>
            <a:noAutofit/>
          </a:bodyPr>
          <a:lstStyle/>
          <a:p>
            <a:r>
              <a:rPr lang="ru-RU" alt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Составление индивидуального  образовательного маршрута на обучающегося с ОВЗ</a:t>
            </a:r>
          </a:p>
          <a:p>
            <a:r>
              <a:rPr lang="ru-RU" altLang="ru-RU" sz="1800" b="1" dirty="0" smtClean="0">
                <a:latin typeface="Arial" pitchFamily="34" charset="0"/>
                <a:cs typeface="Arial" pitchFamily="34" charset="0"/>
              </a:rPr>
              <a:t>(методические рекомендации)</a:t>
            </a:r>
            <a:r>
              <a:rPr lang="ru-RU" alt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800" b="1" dirty="0" smtClean="0"/>
          </a:p>
          <a:p>
            <a:pPr algn="r"/>
            <a:endParaRPr lang="ru-RU" sz="2000" b="1" dirty="0" smtClean="0"/>
          </a:p>
          <a:p>
            <a:pPr algn="r"/>
            <a:endParaRPr lang="ru-RU" sz="2000" b="1" dirty="0" smtClean="0"/>
          </a:p>
          <a:p>
            <a:pPr algn="r"/>
            <a:endParaRPr lang="ru-RU" sz="2000" b="1" dirty="0"/>
          </a:p>
          <a:p>
            <a:pPr algn="r"/>
            <a:endParaRPr lang="ru-RU" sz="2000" b="1" dirty="0" smtClean="0"/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И.А. Забелина,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начальник </a:t>
            </a:r>
            <a:r>
              <a:rPr lang="ru-RU" sz="2000" b="1" dirty="0" err="1" smtClean="0">
                <a:solidFill>
                  <a:schemeClr val="tx1"/>
                </a:solidFill>
              </a:rPr>
              <a:t>социопсихологического</a:t>
            </a:r>
            <a:r>
              <a:rPr lang="ru-RU" sz="2000" b="1" dirty="0" smtClean="0">
                <a:solidFill>
                  <a:schemeClr val="tx1"/>
                </a:solidFill>
              </a:rPr>
              <a:t> отдела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ГБОУ ДПО ЦПК «</a:t>
            </a:r>
            <a:r>
              <a:rPr lang="ru-RU" sz="2000" b="1" dirty="0" err="1" smtClean="0">
                <a:solidFill>
                  <a:schemeClr val="tx1"/>
                </a:solidFill>
              </a:rPr>
              <a:t>Похвистневский</a:t>
            </a:r>
            <a:r>
              <a:rPr lang="ru-RU" sz="2000" b="1" dirty="0" smtClean="0">
                <a:solidFill>
                  <a:schemeClr val="tx1"/>
                </a:solidFill>
              </a:rPr>
              <a:t> РЦ»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04664"/>
            <a:ext cx="1709074" cy="1487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0"/>
            <a:ext cx="8496944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ИОМ является составляющей индивидуальной комплексной коррекционно-образовательной программы и составляется учителем совместно со специалистами </a:t>
            </a:r>
            <a:r>
              <a:rPr lang="ru-RU" b="1" dirty="0" err="1" smtClean="0">
                <a:solidFill>
                  <a:srgbClr val="C00000"/>
                </a:solidFill>
              </a:rPr>
              <a:t>психолого-медико-педагогического</a:t>
            </a:r>
            <a:r>
              <a:rPr lang="ru-RU" b="1" dirty="0" smtClean="0">
                <a:solidFill>
                  <a:srgbClr val="C00000"/>
                </a:solidFill>
              </a:rPr>
              <a:t> консилиума (</a:t>
            </a:r>
            <a:r>
              <a:rPr lang="ru-RU" b="1" dirty="0" err="1" smtClean="0">
                <a:solidFill>
                  <a:srgbClr val="C00000"/>
                </a:solidFill>
              </a:rPr>
              <a:t>ПМПк</a:t>
            </a:r>
            <a:r>
              <a:rPr lang="ru-RU" b="1" dirty="0" smtClean="0">
                <a:solidFill>
                  <a:srgbClr val="C00000"/>
                </a:solidFill>
              </a:rPr>
              <a:t>) и администрацией. </a:t>
            </a:r>
            <a:r>
              <a:rPr lang="ru-RU" dirty="0" smtClean="0"/>
              <a:t>Учебная нагрузка определяется учебными планами (у учащихся с разным уровнем умственного развития еженедельная нагрузка складывается из количества учебных занятий в общеобразовательном классе, классе коррекционно-педагогической поддержки и коррекционных занятий). Направления коррекционного сопровождения зависят от психологических и социальных особенностей развития ребенка, а также рекомендаций специалистов ПМПК. В ИОМ учащегося с ОВЗ определяется необходимая психологическая, логопедическая, медицинская, социальная коррекция, определяются направления коррекционного воздействия в системе дополнительного образования. </a:t>
            </a:r>
            <a:r>
              <a:rPr lang="ru-RU" dirty="0" smtClean="0">
                <a:solidFill>
                  <a:srgbClr val="C00000"/>
                </a:solidFill>
              </a:rPr>
              <a:t>Индивидуальный коррекционно-образовательный маршрут составляется на учебный год, но в него могут вноситься изменения по результатам контрольных диагностических мероприятий или вследствие ухудшения состояния здоровья ребенка.</a:t>
            </a:r>
            <a:r>
              <a:rPr lang="ru-RU" dirty="0" smtClean="0"/>
              <a:t> Затем составляется расписание учебных и коррекционных занятий для каждого ученика, при составлении расписания просчитывается ежедневная учебная нагрузка для ребенка и определяется его </a:t>
            </a:r>
            <a:r>
              <a:rPr lang="ru-RU" dirty="0" err="1" smtClean="0"/>
              <a:t>общенедельная</a:t>
            </a:r>
            <a:r>
              <a:rPr lang="ru-RU" dirty="0" smtClean="0"/>
              <a:t> учебная загруженность. Все участники образовательного процесса и родители должны быть информированы о тех уроках, которые ребенок посещает в общеобразовательном классе, об уроках в классе коррекционно-педагогической поддержки и в системе коррекционных кабинетов. </a:t>
            </a:r>
            <a:r>
              <a:rPr lang="ru-RU" b="1" dirty="0" smtClean="0">
                <a:solidFill>
                  <a:srgbClr val="C00000"/>
                </a:solidFill>
              </a:rPr>
              <a:t>Реализация ИОМ должна осуществляться как в урочное, так и внеурочное время.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619268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Индивидуальный образовательный маршрут предполагает: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 - установление четких целей и задач коррекционной работы с ребенком, путей и сроков ее достижения;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- выделение сильных сторон ребенка, на которых можно опереться в коррекционной работе;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- разработку индивидуально ориентированных коррекционных программ структуры дефект а ребенка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- ведение мониторинга за динамикой развития ребенка и усвоение программы на основе качественной оценки показателей</a:t>
            </a: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Цели и задачи 3-х уровней: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1) коррекционного (коррекция нарушений развития, исправление и разрешение трудностей развития);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2) профилактического (предупреждение отклонений и трудностей в развитии);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3) развивающего (оптимизация и стимулирование, активизация и обогащение содержания развития)</a:t>
            </a: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качестве необходимых условий составления индивидуального образовательного маршрута выделяют следующие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1) организация индивидуального щадящего режима (снижение объема заданий, дополнительное время для отдыха);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2) организация обучения в зависимости от индивидуальных особенностей учащихся с ОВЗ по учебным программам и учебникам общеобразовательных школ или специальных (коррекционных) школ соответствующего вида;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3) организация индивидуальных и групповых занятий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общеразвивающей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 предметной направленности;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4) организация обязательных дополнительных внешкольных и внеклассных коррекционно-развивающих занятий с дефектологом, психологом, логопедом и другими специалистами;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5) целесообразность нахождения учащихся с ОВЗ в школе полного дня, а также форма и продолжительность самоподготовки учащихся;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6) необходимость полного или частичного присутствия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тьютора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 образовательном процессе.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142875"/>
            <a:ext cx="8572500" cy="10715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Учебный план образовательной организации в условиях инклюзии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75" y="1357313"/>
            <a:ext cx="8786813" cy="5500687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3300" b="1" dirty="0" smtClean="0">
                <a:latin typeface="Arial" pitchFamily="34" charset="0"/>
                <a:cs typeface="Arial" pitchFamily="34" charset="0"/>
              </a:rPr>
              <a:t>Базисный учебный план (БУП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) – это </a:t>
            </a:r>
            <a:r>
              <a:rPr lang="ru-RU" sz="3300" b="1" dirty="0" smtClean="0">
                <a:latin typeface="Arial" pitchFamily="34" charset="0"/>
                <a:cs typeface="Arial" pitchFamily="34" charset="0"/>
              </a:rPr>
              <a:t>основа для разработки  ИОМ/УЧЕБНОГО ПЛАНА образовательной организации.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3300" dirty="0" smtClean="0">
                <a:latin typeface="Arial" pitchFamily="34" charset="0"/>
                <a:cs typeface="Arial" pitchFamily="34" charset="0"/>
              </a:rPr>
              <a:t>Учебный план образовательной организации отражает и конкретизирует основные показатели БУП: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3300" dirty="0" smtClean="0">
                <a:latin typeface="Arial" pitchFamily="34" charset="0"/>
                <a:cs typeface="Arial" pitchFamily="34" charset="0"/>
              </a:rPr>
              <a:t>состав учебных предметов;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3300" dirty="0" smtClean="0">
                <a:latin typeface="Arial" pitchFamily="34" charset="0"/>
                <a:cs typeface="Arial" pitchFamily="34" charset="0"/>
              </a:rPr>
              <a:t>недельное распределение учебного времени, отводимого на освоение содержания образования  по классам и предметам;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3300" dirty="0" smtClean="0">
                <a:latin typeface="Arial" pitchFamily="34" charset="0"/>
                <a:cs typeface="Arial" pitchFamily="34" charset="0"/>
              </a:rPr>
              <a:t>максимально допустимая недельная нагрузка обучающихся;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3300" dirty="0" smtClean="0">
                <a:latin typeface="Arial" pitchFamily="34" charset="0"/>
                <a:cs typeface="Arial" pitchFamily="34" charset="0"/>
              </a:rPr>
              <a:t>направления внеурочной деятельности, формы ее организации и привлекаемые для этого ресурсы (услуги УДО, культуры, спорта, лагерей и летних школ)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889844"/>
            <a:ext cx="864096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Основной формой коррекционно-педагогической работы </a:t>
            </a:r>
            <a:r>
              <a:rPr lang="ru-RU" sz="2400" dirty="0" smtClean="0"/>
              <a:t>с данным учеником являются индивидуальные занятия, направленные на: сенсорное и сенсомоторное развитие, формирование пространственно-временных отношений; умственное развитие (коррекция и развитие всех психических процессов (внимания, памяти, восприятия, мышления)); формирование разносторонних представлений о предметах и явлениях окружающей действительности, обогащение словаря, развитие связной речи; готовность к восприятию учебного материала и формирование необходимых для усвоения программного материала умений и навыков.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42493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Работа с родителями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Одной из основных форм работы в системе психолого-педагогического сопровождения детей с ОВЗ занимает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работа с семьей.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Основная цель этой работы – помочь родителям овладеть практическими знаниями и умениями, которые могут им понадобиться в процессе воспитания детей с ОВЗ в семье. Консультации, которые проводятся по индивидуальным запросам родителей, помогают решить многие вопросы и избежать ошибок в воспитании. 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Темы родительских встреч: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«Обучение ребенка с ОВЗ»; «Правовое просвещение»; «Влияние семьи на развитие личности ребенка»; «Возрастные особенности»; «Обучение навыкам конструктивного общения с детьми»; «Повышение уровня мотивации у детей»; «Детско-родительские отношения»; «Правила взаимодействия с подростками в целях профилактики правонарушений»; «Мы – дружная семья».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85728"/>
            <a:ext cx="7685456" cy="1143000"/>
          </a:xfrm>
          <a:noFill/>
        </p:spPr>
        <p:txBody>
          <a:bodyPr>
            <a:noAutofit/>
          </a:bodyPr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карты (папки) развития ребенка с ОВЗ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899592" y="1700808"/>
            <a:ext cx="7776864" cy="4425355"/>
          </a:xfrm>
        </p:spPr>
        <p:txBody>
          <a:bodyPr>
            <a:normAutofit fontScale="925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Титульный лист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Заявление родителей о согласии на сопровождение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Копия заключения ПМПК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Заключения (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характеристика,представления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специалистов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Коллегиальное заключение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Комплексный план развития (ИОМ)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Дневник динамического наблюдения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474345"/>
            <a:ext cx="748883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u="sng" dirty="0" smtClean="0">
                <a:solidFill>
                  <a:schemeClr val="bg2">
                    <a:lumMod val="25000"/>
                  </a:schemeClr>
                </a:solidFill>
              </a:rPr>
              <a:t>ТИТУЛЬНЫЙ ЛИСТ</a:t>
            </a:r>
          </a:p>
          <a:p>
            <a:pPr algn="ctr"/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Полное название учреждения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Утверждаю_____________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           подпись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87624" y="1700808"/>
          <a:ext cx="748883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991169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Утверждаю_____________</a:t>
                      </a:r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Директор</a:t>
                      </a:r>
                      <a:r>
                        <a:rPr lang="ru-RU" sz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ОУ</a:t>
                      </a:r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                                 </a:t>
                      </a:r>
                      <a:r>
                        <a:rPr lang="ru-RU" sz="12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подпись</a:t>
                      </a:r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</a:p>
                    <a:p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______________________ </a:t>
                      </a:r>
                    </a:p>
                    <a:p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дата и № протокола </a:t>
                      </a:r>
                      <a:r>
                        <a:rPr lang="ru-RU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ПМПк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Согласовано _______________________ 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Ф.И.О. родителя (законного представителя) 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497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________________________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86000" y="3645024"/>
            <a:ext cx="55263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ИНДИВИДУАЛЬНЫЙ ОБРАЗОВАТЕЛЬНЫЙ МАРШРУТ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___________________________________________________________________________________________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Ф.И.О. ребенка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__________________________________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Срок реализации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332657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Стр.1</a:t>
            </a:r>
          </a:p>
          <a:p>
            <a:pPr algn="ctr"/>
            <a:r>
              <a:rPr lang="ru-RU" b="1" dirty="0" smtClean="0"/>
              <a:t>ОБЩИЕ СВЕДЕНИЯ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980728"/>
            <a:ext cx="8064896" cy="7366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Фамилия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,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имя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отчество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</a:t>
            </a: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обучающегося____________________________________________________</a:t>
            </a:r>
            <a:endParaRPr lang="en-GB" sz="1200" b="1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Дата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рождения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______________________________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во</a:t>
            </a:r>
            <a:r>
              <a:rPr lang="ru-RU" sz="1200" b="1" dirty="0" err="1" smtClean="0">
                <a:solidFill>
                  <a:srgbClr val="000000"/>
                </a:solidFill>
                <a:latin typeface="Corbel" pitchFamily="34" charset="0"/>
              </a:rPr>
              <a:t>з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раст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</a:t>
            </a: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_______________________________</a:t>
            </a:r>
            <a:endParaRPr lang="en-GB" sz="1200" b="1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Школа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_______________________________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класс</a:t>
            </a: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_________________________________________</a:t>
            </a:r>
            <a:endParaRPr lang="en-GB" sz="1200" b="1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Домашний а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дрес</a:t>
            </a: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 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____________________________________________________________________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Дом. т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елефон</a:t>
            </a: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________________________________________________________________________</a:t>
            </a:r>
            <a:endParaRPr lang="en-GB" sz="1200" b="1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Состав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семьи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:</a:t>
            </a:r>
            <a:r>
              <a:rPr lang="ru-RU" sz="1200" dirty="0" smtClean="0">
                <a:solidFill>
                  <a:srgbClr val="000000"/>
                </a:solidFill>
                <a:latin typeface="Corbel" pitchFamily="34" charset="0"/>
              </a:rPr>
              <a:t>________________________________________________________________(полная, неполная, приемная)</a:t>
            </a:r>
            <a:endParaRPr lang="en-GB" sz="1200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Сведения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о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взрослых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,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участвующих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в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воспитании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ребенка</a:t>
            </a:r>
            <a:endParaRPr lang="en-GB" sz="1200" b="1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ФИО</a:t>
            </a: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 родителей (законных представителей):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_____________________________________________________________________________________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_____________________________________________________________________________________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Особенности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семейного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воспитания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(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стиль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воспитания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,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особенности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взаимоотношений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в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семье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и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т.д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.)</a:t>
            </a:r>
            <a:endParaRPr lang="ru-RU" sz="1200" b="1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_______________________________________________________________________________________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</a:t>
            </a:r>
            <a:endParaRPr lang="ru-RU" sz="1200" b="1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Сведения о дополнительном образовании (</a:t>
            </a:r>
            <a:r>
              <a:rPr lang="ru-RU" sz="1200" b="1" dirty="0" err="1" smtClean="0">
                <a:solidFill>
                  <a:srgbClr val="000000"/>
                </a:solidFill>
                <a:latin typeface="Corbel" pitchFamily="34" charset="0"/>
              </a:rPr>
              <a:t>н-р</a:t>
            </a: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., посещает Школу искусств художественное отделение)_________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200" b="1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Ф.И.О  педагогов: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Основной (</a:t>
            </a:r>
            <a:r>
              <a:rPr lang="ru-RU" sz="1200" b="1" dirty="0" err="1" smtClean="0">
                <a:solidFill>
                  <a:srgbClr val="000000"/>
                </a:solidFill>
                <a:latin typeface="Corbel" pitchFamily="34" charset="0"/>
              </a:rPr>
              <a:t>кл</a:t>
            </a: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. руководитель)___________________________________________________________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Педагог-психолог______________________________________________________________________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Учитель-логопед_______________________________________________________________________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Социальный педагог (__________________________________________________________________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Инструктор по ЛФК______________________________________________________________________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Председатель ПМПк_____________________________________________________________________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Заключение ПМПК: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200" b="1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Рекомендации ПМПК: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200" b="1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Рекомендации специалистов  сопровождения: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 педагога-психолога______________________________________________________________________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 учителя-педагога________________________________________________________________________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 социального педагога____________________________________________________________________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  медицинский работник____________________________________________________________________</a:t>
            </a:r>
          </a:p>
          <a:p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Создание специальных условий, </a:t>
            </a:r>
            <a:r>
              <a:rPr lang="ru-RU" sz="1200" b="1" dirty="0" err="1" smtClean="0">
                <a:solidFill>
                  <a:srgbClr val="000000"/>
                </a:solidFill>
                <a:latin typeface="Corbel" pitchFamily="34" charset="0"/>
              </a:rPr>
              <a:t>безбарьерной</a:t>
            </a: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 среды (для ребенка-инвалида</a:t>
            </a:r>
            <a:r>
              <a:rPr lang="ru-RU" sz="1200" dirty="0" smtClean="0"/>
              <a:t>, </a:t>
            </a:r>
            <a:r>
              <a:rPr lang="ru-RU" sz="1200" b="1" dirty="0" smtClean="0"/>
              <a:t>программа реабилитации ребенка-инвалида (ИПР):  </a:t>
            </a:r>
            <a:r>
              <a:rPr lang="ru-RU" sz="1200" b="1" dirty="0" smtClean="0">
                <a:solidFill>
                  <a:srgbClr val="FF0000"/>
                </a:solidFill>
              </a:rPr>
              <a:t>(прописать)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200" b="1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200" b="1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200" b="1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200" b="1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200" b="1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200" b="1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 dirty="0" smtClean="0">
              <a:solidFill>
                <a:srgbClr val="000000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250825" y="199847"/>
            <a:ext cx="8351838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Коллегиальное заключение</a:t>
            </a:r>
          </a:p>
          <a:p>
            <a:pPr eaLnBrk="0" hangingPunct="0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Особенности развития психических функций:</a:t>
            </a:r>
          </a:p>
          <a:p>
            <a:pPr eaLnBrk="0" hangingPunct="0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внимание _____________________________________________________________</a:t>
            </a:r>
          </a:p>
          <a:p>
            <a:pPr eaLnBrk="0" hangingPunct="0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память _________________________________________________________________</a:t>
            </a:r>
          </a:p>
          <a:p>
            <a:pPr eaLnBrk="0" hangingPunct="0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мышление ____________________________________________________________</a:t>
            </a:r>
          </a:p>
          <a:p>
            <a:pPr eaLnBrk="0" hangingPunct="0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воображение____________________________________________________________</a:t>
            </a:r>
          </a:p>
          <a:p>
            <a:pPr eaLnBrk="0" hangingPunct="0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речь ___________________________________________________________________</a:t>
            </a:r>
          </a:p>
          <a:p>
            <a:pPr eaLnBrk="0" hangingPunct="0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1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перцептивной</a:t>
            </a: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сферы ________________________________________</a:t>
            </a:r>
          </a:p>
          <a:p>
            <a:pPr eaLnBrk="0" hangingPunct="0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Моторное функционирование:</a:t>
            </a:r>
          </a:p>
          <a:p>
            <a:pPr eaLnBrk="0" hangingPunct="0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зрительно-двигательная координация ____________________________________</a:t>
            </a:r>
          </a:p>
          <a:p>
            <a:pPr eaLnBrk="0" hangingPunct="0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мелкая моторика руки ___________________________________________________</a:t>
            </a:r>
          </a:p>
          <a:p>
            <a:pPr eaLnBrk="0" hangingPunct="0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Координация 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движений__________________________________________________</a:t>
            </a:r>
            <a:endParaRPr lang="ru-RU" sz="1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Темп деятельности______________________________________________________</a:t>
            </a:r>
          </a:p>
          <a:p>
            <a:pPr eaLnBrk="0" hangingPunct="0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Отношение к учебной 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деятельности________________________________________</a:t>
            </a:r>
            <a:endParaRPr lang="ru-RU" sz="1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эмоционально-волевой </a:t>
            </a:r>
            <a:r>
              <a:rPr lang="ru-RU" sz="1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сферы________________________________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Личностные особенности </a:t>
            </a:r>
            <a:r>
              <a:rPr lang="ru-RU" sz="1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учащегося_______________________________________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Контакты с внешним миром _____________________________________________</a:t>
            </a:r>
          </a:p>
          <a:p>
            <a:pPr eaLnBrk="0" hangingPunct="0"/>
            <a:endParaRPr lang="ru-RU" b="1" dirty="0">
              <a:solidFill>
                <a:srgbClr val="000000"/>
              </a:solidFill>
              <a:latin typeface="Corbel" pitchFamily="34" charset="0"/>
            </a:endParaRPr>
          </a:p>
        </p:txBody>
      </p:sp>
      <p:graphicFrame>
        <p:nvGraphicFramePr>
          <p:cNvPr id="59427" name="Group 35"/>
          <p:cNvGraphicFramePr>
            <a:graphicFrameLocks noGrp="1"/>
          </p:cNvGraphicFramePr>
          <p:nvPr/>
        </p:nvGraphicFramePr>
        <p:xfrm>
          <a:off x="395536" y="4725144"/>
          <a:ext cx="7993062" cy="1008140"/>
        </p:xfrm>
        <a:graphic>
          <a:graphicData uri="http://schemas.openxmlformats.org/drawingml/2006/table">
            <a:tbl>
              <a:tblPr/>
              <a:tblGrid>
                <a:gridCol w="4067175"/>
                <a:gridCol w="3925887"/>
              </a:tblGrid>
              <a:tr h="33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Слабые стороны учащегося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Сильные стороны учащегося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62" name="Text Box 37"/>
          <p:cNvSpPr txBox="1">
            <a:spLocks noChangeArrowheads="1"/>
          </p:cNvSpPr>
          <p:nvPr/>
        </p:nvSpPr>
        <p:spPr bwMode="auto">
          <a:xfrm>
            <a:off x="395288" y="5661025"/>
            <a:ext cx="820896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</a:rPr>
              <a:t>Коррекционный и /или реабилитационный блок, осуществляемый параллельно узкими специалистами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</a:rPr>
              <a:t>ОО </a:t>
            </a: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</a:rPr>
              <a:t>и специалистами других учреждений</a:t>
            </a:r>
          </a:p>
          <a:p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</a:rPr>
              <a:t> (кем, какая периодичность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</a:rPr>
              <a:t>)_________________________________</a:t>
            </a:r>
          </a:p>
          <a:p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</a:rPr>
              <a:t>Председатель 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itchFamily="18" charset="0"/>
              </a:rPr>
              <a:t>ПМПк</a:t>
            </a:r>
            <a:endParaRPr lang="ru-RU" sz="16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</a:rPr>
              <a:t>Члены 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itchFamily="18" charset="0"/>
              </a:rPr>
              <a:t>ПМПк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116632"/>
            <a:ext cx="5112568" cy="50405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Понятийный аппарат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20688"/>
            <a:ext cx="8496944" cy="6237312"/>
          </a:xfrm>
        </p:spPr>
        <p:txBody>
          <a:bodyPr>
            <a:normAutofit fontScale="85000" lnSpcReduction="20000"/>
          </a:bodyPr>
          <a:lstStyle/>
          <a:p>
            <a:r>
              <a:rPr lang="ru-RU" sz="2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Инклюзивное образование –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обеспечение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равного доступа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к образованию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для всех обучающихся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с учетом разнообразий особых образовательных потребностей и индивидуальных возможностей.</a:t>
            </a:r>
          </a:p>
          <a:p>
            <a:r>
              <a:rPr lang="ru-RU" sz="2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Обучающийся с ограниченными возможностями здоровья (ОВЗ)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– физическое лицо, имеющее недостатки в физическом и/или психическом развитии,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подтвержденные ПМПК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и препятствующие получению образования без создания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специальных условий.</a:t>
            </a:r>
          </a:p>
          <a:p>
            <a:r>
              <a:rPr lang="ru-RU" sz="2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Адаптированная образовательная программа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- образовательная программа,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адаптированная для обучения лиц с ОВЗ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с учетом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особенностей их психофизического развития, индивидуальных возможностей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и при необходимости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обеспечивающая коррекцию нарушений развития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и социальную адаптацию указанных лиц.</a:t>
            </a:r>
          </a:p>
          <a:p>
            <a:r>
              <a:rPr 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Индивидуальный образовательный маршрут (ИОМ)</a:t>
            </a:r>
            <a:r>
              <a:rPr lang="ru-RU" sz="2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– это институциональный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документ,  регламентирующий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и определяющий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содержание коррекционно-развивающей деятельности с ребенком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,  имеющим  проблемы в психическом и/или физическом развитии,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и семьей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,  воспитывающей  такого ребенка.</a:t>
            </a:r>
          </a:p>
          <a:p>
            <a:r>
              <a:rPr 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Индивидуальный учебный план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– учебный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план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, обеспечивающий освоение образовательной программы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на основе индивидуализации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ее содержания с учетом особенностей и образовательных потребностей конкретного обучающегося.</a:t>
            </a:r>
          </a:p>
          <a:p>
            <a:r>
              <a:rPr 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Индивидуальная образовательная программа (ИОП)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– документ, описывающий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специальные образовательные условия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для максимальной реализации особых образовательных потребностей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ребенка с ОВЗ в процессе обучения и воспитания на определенной ступени образования.</a:t>
            </a:r>
          </a:p>
          <a:p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96336" y="188640"/>
            <a:ext cx="1080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Стр.3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620688"/>
            <a:ext cx="77048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b="1" i="1" u="sng" dirty="0" smtClean="0"/>
              <a:t>Обучение. Освоение адаптированной образовательной программы……</a:t>
            </a:r>
            <a:endParaRPr lang="ru-RU" dirty="0" smtClean="0"/>
          </a:p>
          <a:p>
            <a:pPr marL="342900" indent="-342900"/>
            <a:r>
              <a:rPr lang="ru-RU" b="1" i="1" dirty="0" smtClean="0"/>
              <a:t>Сведения об учебной программе (УМК):……</a:t>
            </a:r>
          </a:p>
          <a:p>
            <a:pPr marL="342900" indent="-342900"/>
            <a:r>
              <a:rPr lang="ru-RU" b="1" i="1" dirty="0" smtClean="0"/>
              <a:t>                                           Инвариантная часть</a:t>
            </a:r>
          </a:p>
          <a:p>
            <a:pPr marL="342900" indent="-342900"/>
            <a:r>
              <a:rPr lang="ru-RU" b="1" i="1" dirty="0" smtClean="0"/>
              <a:t>Учебные предметы                                            Кол-во часов</a:t>
            </a:r>
          </a:p>
          <a:p>
            <a:pPr marL="342900" indent="-342900"/>
            <a:r>
              <a:rPr lang="ru-RU" b="1" i="1" dirty="0" smtClean="0"/>
              <a:t>1.</a:t>
            </a:r>
          </a:p>
          <a:p>
            <a:pPr marL="342900" indent="-342900"/>
            <a:r>
              <a:rPr lang="ru-RU" b="1" i="1" dirty="0" smtClean="0"/>
              <a:t>2.</a:t>
            </a:r>
          </a:p>
          <a:p>
            <a:pPr marL="342900" indent="-342900"/>
            <a:r>
              <a:rPr lang="ru-RU" b="1" i="1" dirty="0" smtClean="0"/>
              <a:t>3.</a:t>
            </a:r>
          </a:p>
          <a:p>
            <a:pPr marL="342900" indent="-342900"/>
            <a:r>
              <a:rPr lang="ru-RU" b="1" i="1" dirty="0" smtClean="0"/>
              <a:t>4.</a:t>
            </a:r>
          </a:p>
          <a:p>
            <a:pPr marL="342900" indent="-342900" algn="ctr"/>
            <a:r>
              <a:rPr lang="ru-RU" b="1" i="1" u="sng" dirty="0" smtClean="0"/>
              <a:t>2. Коррекционно-развивающий блок</a:t>
            </a:r>
            <a:r>
              <a:rPr lang="ru-RU" u="sng" dirty="0" smtClean="0"/>
              <a:t> </a:t>
            </a:r>
            <a:endParaRPr lang="ru-RU" b="1" i="1" u="sng" dirty="0" smtClean="0"/>
          </a:p>
          <a:p>
            <a:pPr marL="342900" indent="-342900" algn="just"/>
            <a:r>
              <a:rPr lang="ru-RU" b="1" i="1" dirty="0" smtClean="0"/>
              <a:t>Направления коррекционной работы педагогов, специалистов сопровождения: </a:t>
            </a:r>
            <a:r>
              <a:rPr lang="ru-RU" i="1" dirty="0" smtClean="0"/>
              <a:t>Например</a:t>
            </a:r>
          </a:p>
          <a:p>
            <a:pPr marL="342900" indent="-342900" algn="just"/>
            <a:r>
              <a:rPr lang="ru-RU" b="1" i="1" dirty="0" smtClean="0"/>
              <a:t>1.</a:t>
            </a:r>
            <a:r>
              <a:rPr lang="ru-RU" dirty="0" smtClean="0"/>
              <a:t> Коррекционная помощь в овладении базовым содержанием обучения; </a:t>
            </a:r>
            <a:endParaRPr lang="ru-RU" b="1" i="1" dirty="0" smtClean="0"/>
          </a:p>
          <a:p>
            <a:pPr marL="342900" indent="-342900" algn="just"/>
            <a:r>
              <a:rPr lang="ru-RU" b="1" i="1" dirty="0" smtClean="0"/>
              <a:t>2. </a:t>
            </a:r>
            <a:r>
              <a:rPr lang="ru-RU" dirty="0" smtClean="0"/>
              <a:t>развитие эмоционально-личностной сферы и коррекция ее недостатков;</a:t>
            </a:r>
          </a:p>
          <a:p>
            <a:pPr marL="342900" indent="-342900" algn="just"/>
            <a:r>
              <a:rPr lang="ru-RU" b="1" i="1" dirty="0" smtClean="0"/>
              <a:t>3.</a:t>
            </a:r>
            <a:r>
              <a:rPr lang="ru-RU" dirty="0" smtClean="0"/>
              <a:t> развитие познавательной деятельности и целенаправленное формирование высших психических функций;</a:t>
            </a:r>
          </a:p>
          <a:p>
            <a:pPr marL="342900" indent="-342900" algn="just"/>
            <a:r>
              <a:rPr lang="ru-RU" dirty="0" smtClean="0"/>
              <a:t>4. формирование произвольной регуляции деятельности и поведения; </a:t>
            </a:r>
          </a:p>
          <a:p>
            <a:pPr marL="342900" indent="-342900" algn="just"/>
            <a:r>
              <a:rPr lang="ru-RU" dirty="0" smtClean="0"/>
              <a:t> 5. коррекция нарушений устной и письменной речи; </a:t>
            </a:r>
          </a:p>
          <a:p>
            <a:pPr marL="342900" indent="-342900" algn="just"/>
            <a:r>
              <a:rPr lang="ru-RU" b="1" i="1" dirty="0" smtClean="0"/>
              <a:t>6. </a:t>
            </a:r>
            <a:r>
              <a:rPr lang="ru-RU" dirty="0" smtClean="0"/>
              <a:t>развитие зрительно-моторной координации</a:t>
            </a:r>
            <a:endParaRPr lang="ru-RU" b="1" i="1" dirty="0" smtClean="0"/>
          </a:p>
          <a:p>
            <a:pPr marL="342900" indent="-342900"/>
            <a:endParaRPr lang="ru-RU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5" y="4077072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ru-RU" b="1" i="1" dirty="0" smtClean="0"/>
              <a:t>Обязательные занятия по выбору учащегося (в рамках внеурочной </a:t>
            </a:r>
          </a:p>
          <a:p>
            <a:pPr marL="342900" indent="-342900" algn="ctr"/>
            <a:r>
              <a:rPr lang="ru-RU" b="1" i="1" dirty="0" smtClean="0"/>
              <a:t>деятельности с указанием Ф.И.О. педагога)</a:t>
            </a:r>
          </a:p>
          <a:p>
            <a:pPr marL="342900" indent="-342900" algn="just"/>
            <a:r>
              <a:rPr lang="ru-RU" b="1" i="1" dirty="0" smtClean="0"/>
              <a:t>1.</a:t>
            </a:r>
          </a:p>
          <a:p>
            <a:pPr marL="342900" indent="-342900" algn="just"/>
            <a:r>
              <a:rPr lang="ru-RU" b="1" i="1" dirty="0" smtClean="0"/>
              <a:t>2.</a:t>
            </a:r>
          </a:p>
          <a:p>
            <a:pPr marL="342900" indent="-342900" algn="just"/>
            <a:r>
              <a:rPr lang="ru-RU" b="1" i="1" dirty="0" smtClean="0"/>
              <a:t>3.</a:t>
            </a:r>
          </a:p>
          <a:p>
            <a:pPr marL="342900" indent="-342900" algn="just"/>
            <a:r>
              <a:rPr lang="ru-RU" b="1" i="1" dirty="0" smtClean="0"/>
              <a:t>4.</a:t>
            </a: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1340768"/>
          <a:ext cx="8424933" cy="2674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1"/>
                <a:gridCol w="2808311"/>
                <a:gridCol w="2808311"/>
              </a:tblGrid>
              <a:tr h="1381114">
                <a:tc>
                  <a:txBody>
                    <a:bodyPr/>
                    <a:lstStyle/>
                    <a:p>
                      <a:r>
                        <a:rPr kumimoji="0" lang="ru-RU" sz="1800" b="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Предмет (образовательная область) и название рабочей программы 	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 основе чего разработана рабочая программа 	</a:t>
                      </a:r>
                    </a:p>
                    <a:p>
                      <a:endParaRPr lang="ru-RU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Данные об утверждении (дата и № протокола) 	</a:t>
                      </a:r>
                    </a:p>
                    <a:p>
                      <a:endParaRPr lang="ru-RU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11174"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Коррекционный курс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Ритмика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2.</a:t>
                      </a:r>
                    </a:p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43608" y="620689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Информация о программах (в том числе коррекционной, психологической)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690" name="Group 27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139530208"/>
              </p:ext>
            </p:extLst>
          </p:nvPr>
        </p:nvGraphicFramePr>
        <p:xfrm>
          <a:off x="-3" y="131603"/>
          <a:ext cx="9144002" cy="10135370"/>
        </p:xfrm>
        <a:graphic>
          <a:graphicData uri="http://schemas.openxmlformats.org/drawingml/2006/table">
            <a:tbl>
              <a:tblPr/>
              <a:tblGrid>
                <a:gridCol w="1907707"/>
                <a:gridCol w="1728192"/>
                <a:gridCol w="2160240"/>
                <a:gridCol w="2008057"/>
                <a:gridCol w="1339806"/>
              </a:tblGrid>
              <a:tr h="123605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ru-RU" sz="2400" b="1" i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rbel" pitchFamily="34" charset="0"/>
                        </a:rPr>
                        <a:t>3. Организация коррекционно-развивающей работы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Комплексный индивидуальный образовательный план развития обучающегося с ОВЗ</a:t>
                      </a:r>
                      <a:endParaRPr kumimoji="0" lang="ru-RU" sz="2400" b="0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orbe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Предметники, осуществляющие обучение: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контрольного среза: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19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6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Цели, которые необходимо достичь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Критерии (задачи) достижения цели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Используемые способы, мероприятия для достижения цели (возможные формы деятельности)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Результат,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достигнутый учащимся к контрольному срезу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Ответственный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200" i="0" dirty="0" smtClean="0">
                          <a:latin typeface="Arial" pitchFamily="34" charset="0"/>
                          <a:cs typeface="Arial" pitchFamily="34" charset="0"/>
                        </a:rPr>
                        <a:t>Овладение приемами устных и письменных вычислений в пределах </a:t>
                      </a:r>
                      <a:r>
                        <a:rPr lang="ru-RU" sz="1200" b="1" i="0" dirty="0" smtClean="0">
                          <a:latin typeface="Arial" pitchFamily="34" charset="0"/>
                          <a:cs typeface="Arial" pitchFamily="34" charset="0"/>
                        </a:rPr>
                        <a:t>100 </a:t>
                      </a:r>
                      <a:r>
                        <a:rPr lang="ru-RU" sz="1200" i="0" dirty="0" smtClean="0">
                          <a:latin typeface="Arial" pitchFamily="34" charset="0"/>
                          <a:cs typeface="Arial" pitchFamily="34" charset="0"/>
                        </a:rPr>
                        <a:t>в рамках  учебных и практико-ориентированных задач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1. Использование начальных математических  знаний о числах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2. Умение выполнять устно и письменно арифметические действия с числами и числовыми выражениями, решать текстовые задачи, умение действовать в соответствии с алгоритмом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 Приобретение  начального  опыта применения  математических  знаний  для  решения учебно-познавательных и практических задач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Учитель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матем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 Иванова И.И.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7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65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200" i="0" dirty="0" err="1" smtClean="0">
                          <a:latin typeface="Arial" pitchFamily="34" charset="0"/>
                          <a:cs typeface="Arial" pitchFamily="34" charset="0"/>
                        </a:rPr>
                        <a:t>Развитие</a:t>
                      </a:r>
                      <a:r>
                        <a:rPr lang="en-GB" sz="1200" i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200" i="0" dirty="0" err="1" smtClean="0">
                          <a:latin typeface="Arial" pitchFamily="34" charset="0"/>
                          <a:cs typeface="Arial" pitchFamily="34" charset="0"/>
                        </a:rPr>
                        <a:t>личностных</a:t>
                      </a:r>
                      <a:r>
                        <a:rPr lang="en-GB" sz="1200" i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200" i="0" dirty="0" err="1" smtClean="0">
                          <a:latin typeface="Arial" pitchFamily="34" charset="0"/>
                          <a:cs typeface="Arial" pitchFamily="34" charset="0"/>
                        </a:rPr>
                        <a:t>компонентов</a:t>
                      </a:r>
                      <a:r>
                        <a:rPr lang="en-GB" sz="1200" i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200" i="0" dirty="0" err="1" smtClean="0">
                          <a:latin typeface="Arial" pitchFamily="34" charset="0"/>
                          <a:cs typeface="Arial" pitchFamily="34" charset="0"/>
                        </a:rPr>
                        <a:t>познав</a:t>
                      </a:r>
                      <a:r>
                        <a:rPr lang="ru-RU" sz="1200" i="0" dirty="0" err="1" smtClean="0">
                          <a:latin typeface="Arial" pitchFamily="34" charset="0"/>
                          <a:cs typeface="Arial" pitchFamily="34" charset="0"/>
                        </a:rPr>
                        <a:t>ательной</a:t>
                      </a:r>
                      <a:r>
                        <a:rPr lang="ru-RU" sz="1200" i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i="0" dirty="0" err="1" smtClean="0">
                          <a:latin typeface="Arial" pitchFamily="34" charset="0"/>
                          <a:cs typeface="Arial" pitchFamily="34" charset="0"/>
                        </a:rPr>
                        <a:t>д</a:t>
                      </a:r>
                      <a:r>
                        <a:rPr lang="en-GB" sz="1200" i="0" dirty="0" err="1" smtClean="0">
                          <a:latin typeface="Arial" pitchFamily="34" charset="0"/>
                          <a:cs typeface="Arial" pitchFamily="34" charset="0"/>
                        </a:rPr>
                        <a:t>еят</a:t>
                      </a:r>
                      <a:r>
                        <a:rPr lang="ru-RU" sz="1200" i="0" dirty="0" err="1" smtClean="0">
                          <a:latin typeface="Arial" pitchFamily="34" charset="0"/>
                          <a:cs typeface="Arial" pitchFamily="34" charset="0"/>
                        </a:rPr>
                        <a:t>ельно</a:t>
                      </a:r>
                      <a:r>
                        <a:rPr lang="en-GB" sz="1200" i="0" dirty="0" err="1" smtClean="0">
                          <a:latin typeface="Arial" pitchFamily="34" charset="0"/>
                          <a:cs typeface="Arial" pitchFamily="34" charset="0"/>
                        </a:rPr>
                        <a:t>сти</a:t>
                      </a:r>
                      <a:endParaRPr lang="en-GB" sz="1200" i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200" i="0" dirty="0" smtClean="0">
                          <a:latin typeface="Arial" pitchFamily="34" charset="0"/>
                          <a:cs typeface="Arial" pitchFamily="34" charset="0"/>
                        </a:rPr>
                        <a:t>Развитие</a:t>
                      </a:r>
                      <a:r>
                        <a:rPr lang="ru-RU" sz="1200" i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200" i="0" dirty="0" err="1" smtClean="0">
                          <a:latin typeface="Arial" pitchFamily="34" charset="0"/>
                          <a:cs typeface="Arial" pitchFamily="34" charset="0"/>
                        </a:rPr>
                        <a:t>познавательн</a:t>
                      </a:r>
                      <a:r>
                        <a:rPr lang="ru-RU" sz="1200" i="0" dirty="0" smtClean="0">
                          <a:latin typeface="Arial" pitchFamily="34" charset="0"/>
                          <a:cs typeface="Arial" pitchFamily="34" charset="0"/>
                        </a:rPr>
                        <a:t>ой</a:t>
                      </a:r>
                      <a:r>
                        <a:rPr lang="en-GB" sz="1200" i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200" i="0" dirty="0" err="1" smtClean="0">
                          <a:latin typeface="Arial" pitchFamily="34" charset="0"/>
                          <a:cs typeface="Arial" pitchFamily="34" charset="0"/>
                        </a:rPr>
                        <a:t>активност</a:t>
                      </a:r>
                      <a:r>
                        <a:rPr lang="ru-RU" sz="1200" i="0" dirty="0" smtClean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lang="en-GB" sz="1200" i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GB" sz="1200" i="0" dirty="0" err="1" smtClean="0">
                          <a:latin typeface="Arial" pitchFamily="34" charset="0"/>
                          <a:cs typeface="Arial" pitchFamily="34" charset="0"/>
                        </a:rPr>
                        <a:t>самостоятельност</a:t>
                      </a:r>
                      <a:r>
                        <a:rPr lang="ru-RU" sz="1200" i="0" dirty="0" smtClean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lang="en-GB" sz="1200" i="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GB" sz="1200" i="0" dirty="0" err="1" smtClean="0">
                          <a:latin typeface="Arial" pitchFamily="34" charset="0"/>
                          <a:cs typeface="Arial" pitchFamily="34" charset="0"/>
                        </a:rPr>
                        <a:t>произвольност</a:t>
                      </a:r>
                      <a:r>
                        <a:rPr lang="ru-RU" sz="1200" i="0" dirty="0" smtClean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lang="en-GB" sz="1200" i="0" dirty="0" smtClean="0">
                          <a:latin typeface="Arial" pitchFamily="34" charset="0"/>
                          <a:cs typeface="Arial" pitchFamily="34" charset="0"/>
                        </a:rPr>
                        <a:t>).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Психолог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121">
                <a:tc gridSpan="5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Итоги реализации намеченных мероприятий, достижения, трудности,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проблемы:________________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 родителей: (законных представителей):________________________________________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0282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60648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u="sng" dirty="0" smtClean="0"/>
              <a:t/>
            </a:r>
            <a:br>
              <a:rPr lang="ru-RU" sz="2800" b="1" u="sng" dirty="0" smtClean="0"/>
            </a:br>
            <a:r>
              <a:rPr lang="ru-RU" sz="2800" b="1" u="sng" dirty="0" smtClean="0"/>
              <a:t/>
            </a:r>
            <a:br>
              <a:rPr lang="ru-RU" sz="2800" b="1" u="sng" dirty="0" smtClean="0"/>
            </a:br>
            <a:r>
              <a:rPr lang="ru-RU" sz="2800" b="1" u="sng" dirty="0" smtClean="0"/>
              <a:t/>
            </a:r>
            <a:br>
              <a:rPr lang="ru-RU" sz="2800" b="1" u="sng" dirty="0" smtClean="0"/>
            </a:br>
            <a:r>
              <a:rPr lang="ru-RU" sz="2800" b="1" u="sng" dirty="0" smtClean="0">
                <a:solidFill>
                  <a:schemeClr val="tx1"/>
                </a:solidFill>
              </a:rPr>
              <a:t>4. Социализация</a:t>
            </a: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Общие мероприятия по социализации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3609" y="1024617"/>
          <a:ext cx="7962852" cy="5644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1"/>
                <a:gridCol w="1444573"/>
                <a:gridCol w="1168702"/>
                <a:gridCol w="1327142"/>
                <a:gridCol w="1327142"/>
                <a:gridCol w="1327142"/>
              </a:tblGrid>
              <a:tr h="1124099"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Мероприятие	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Ф.И.О. педагога (специалиста) </a:t>
                      </a: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 	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Дата проведения 		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Направления работы 		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Критерий достижения 		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Оценивание достижения 	</a:t>
                      </a:r>
                    </a:p>
                  </a:txBody>
                  <a:tcPr>
                    <a:noFill/>
                  </a:tcPr>
                </a:tc>
              </a:tr>
              <a:tr h="4520644"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rbel" pitchFamily="34" charset="0"/>
                        </a:rPr>
                        <a:t>Внеклассные мероприятия</a:t>
                      </a:r>
                    </a:p>
                    <a:p>
                      <a:pPr algn="ctr"/>
                      <a:endParaRPr lang="ru-RU" dirty="0" smtClean="0">
                        <a:latin typeface="Corbel" pitchFamily="34" charset="0"/>
                      </a:endParaRPr>
                    </a:p>
                    <a:p>
                      <a:pPr algn="ctr"/>
                      <a:endParaRPr lang="ru-RU" dirty="0" smtClean="0">
                        <a:latin typeface="Corbel" pitchFamily="34" charset="0"/>
                      </a:endParaRPr>
                    </a:p>
                    <a:p>
                      <a:pPr algn="ctr"/>
                      <a:endParaRPr lang="ru-RU" dirty="0" smtClean="0">
                        <a:latin typeface="Corbel" pitchFamily="34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Corbel" pitchFamily="34" charset="0"/>
                        </a:rPr>
                        <a:t>Дополнительное</a:t>
                      </a:r>
                      <a:r>
                        <a:rPr lang="ru-RU" baseline="0" dirty="0" smtClean="0">
                          <a:latin typeface="Corbel" pitchFamily="34" charset="0"/>
                        </a:rPr>
                        <a:t> образование</a:t>
                      </a:r>
                    </a:p>
                    <a:p>
                      <a:pPr algn="ctr"/>
                      <a:endParaRPr lang="ru-RU" baseline="0" dirty="0" smtClean="0">
                        <a:latin typeface="Corbel" pitchFamily="34" charset="0"/>
                      </a:endParaRPr>
                    </a:p>
                    <a:p>
                      <a:pPr algn="ctr"/>
                      <a:endParaRPr lang="ru-RU" baseline="0" dirty="0" smtClean="0">
                        <a:latin typeface="Corbel" pitchFamily="34" charset="0"/>
                      </a:endParaRPr>
                    </a:p>
                    <a:p>
                      <a:pPr algn="ctr"/>
                      <a:endParaRPr lang="ru-RU" baseline="0" dirty="0" smtClean="0">
                        <a:latin typeface="Corbel" pitchFamily="34" charset="0"/>
                      </a:endParaRPr>
                    </a:p>
                    <a:p>
                      <a:pPr algn="ctr"/>
                      <a:r>
                        <a:rPr lang="ru-RU" baseline="0" dirty="0" smtClean="0">
                          <a:latin typeface="Corbel" pitchFamily="34" charset="0"/>
                        </a:rPr>
                        <a:t>Фестивали, праздники, конкурсы</a:t>
                      </a:r>
                    </a:p>
                    <a:p>
                      <a:pPr algn="ctr"/>
                      <a:endParaRPr lang="ru-RU" baseline="0" dirty="0" smtClean="0">
                        <a:latin typeface="Corbel" pitchFamily="34" charset="0"/>
                      </a:endParaRPr>
                    </a:p>
                    <a:p>
                      <a:pPr algn="ctr"/>
                      <a:endParaRPr lang="ru-RU" baseline="0" dirty="0" smtClean="0">
                        <a:latin typeface="Corbel" pitchFamily="34" charset="0"/>
                      </a:endParaRPr>
                    </a:p>
                    <a:p>
                      <a:pPr algn="ctr"/>
                      <a:endParaRPr lang="ru-RU" baseline="0" dirty="0" smtClean="0">
                        <a:latin typeface="Corbel" pitchFamily="34" charset="0"/>
                      </a:endParaRPr>
                    </a:p>
                    <a:p>
                      <a:pPr algn="ctr"/>
                      <a:r>
                        <a:rPr lang="ru-RU" baseline="0" dirty="0" smtClean="0">
                          <a:latin typeface="Corbel" pitchFamily="34" charset="0"/>
                        </a:rPr>
                        <a:t>Экскурсии</a:t>
                      </a:r>
                      <a:endParaRPr lang="ru-RU" dirty="0" smtClean="0">
                        <a:latin typeface="Corbel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0"/>
            <a:ext cx="8101012" cy="14176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Контакты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19" name="Содержимое 2"/>
          <p:cNvSpPr>
            <a:spLocks noGrp="1"/>
          </p:cNvSpPr>
          <p:nvPr>
            <p:ph idx="1"/>
          </p:nvPr>
        </p:nvSpPr>
        <p:spPr>
          <a:xfrm>
            <a:off x="1258888" y="1447800"/>
            <a:ext cx="7675562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b="1" i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Забелина Ирина Анатольевна,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Тел.: (84656)21647,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smtClean="0">
                <a:latin typeface="Times New Roman" pitchFamily="18" charset="0"/>
                <a:cs typeface="Times New Roman" pitchFamily="18" charset="0"/>
                <a:hlinkClick r:id="rId2"/>
              </a:rPr>
              <a:t>izabella.an@yandex.ru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eaLnBrk="1" hangingPunct="1">
              <a:buFont typeface="Wingdings 2" pitchFamily="18" charset="2"/>
              <a:buNone/>
            </a:pP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22225" y="0"/>
            <a:ext cx="9144000" cy="8096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Нормативно-правовое регулирование образовательного процесса детей с ОВЗ в общеобразовательной школе</a:t>
            </a:r>
            <a:endParaRPr lang="ru-RU" altLang="ru-RU" sz="2400" dirty="0" smtClean="0">
              <a:solidFill>
                <a:srgbClr val="C00000"/>
              </a:solidFill>
            </a:endParaRP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130175" y="809625"/>
            <a:ext cx="8929688" cy="5572125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200"/>
              </a:spcBef>
            </a:pPr>
            <a:r>
              <a:rPr lang="ru-RU" altLang="ru-RU" sz="1800" b="1" dirty="0" smtClean="0">
                <a:latin typeface="Arial" pitchFamily="34" charset="0"/>
                <a:cs typeface="Arial" pitchFamily="34" charset="0"/>
              </a:rPr>
              <a:t>Нормативно-правовые акты образовательного учреждения:</a:t>
            </a:r>
          </a:p>
          <a:p>
            <a:pPr eaLnBrk="1" hangingPunct="1">
              <a:spcBef>
                <a:spcPts val="200"/>
              </a:spcBef>
            </a:pPr>
            <a:r>
              <a:rPr lang="ru-RU" altLang="ru-RU" sz="1800" b="1" dirty="0" smtClean="0">
                <a:latin typeface="Arial" pitchFamily="34" charset="0"/>
                <a:cs typeface="Arial" pitchFamily="34" charset="0"/>
              </a:rPr>
              <a:t>Устав.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800" i="1" dirty="0" smtClean="0">
                <a:latin typeface="Arial" pitchFamily="34" charset="0"/>
                <a:cs typeface="Arial" pitchFamily="34" charset="0"/>
              </a:rPr>
              <a:t>Внесение изменений в части совместного обучения (воспитания), включая организацию совместных учебных занятий, досуга, различных видов дополнительного образования лиц с ОВЗ и лиц, не имеющих таких ограничений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spcBef>
                <a:spcPts val="200"/>
              </a:spcBef>
            </a:pPr>
            <a:r>
              <a:rPr lang="ru-RU" altLang="ru-RU" sz="1800" b="1" dirty="0" smtClean="0">
                <a:latin typeface="Arial" pitchFamily="34" charset="0"/>
                <a:cs typeface="Arial" pitchFamily="34" charset="0"/>
              </a:rPr>
              <a:t>Локальные акты образовательного учреждения (примерный перечень):</a:t>
            </a:r>
          </a:p>
          <a:p>
            <a:pPr eaLnBrk="1" hangingPunct="1">
              <a:spcBef>
                <a:spcPts val="200"/>
              </a:spcBef>
            </a:pP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Программы коррекционной работы в структуре основной общеобразовательной программы, адаптированной образовательной программы (для классов КРО) и/или индивидуального учебного плана. </a:t>
            </a:r>
          </a:p>
          <a:p>
            <a:pPr eaLnBrk="1" hangingPunct="1">
              <a:spcBef>
                <a:spcPts val="200"/>
              </a:spcBef>
            </a:pP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Положение об  организации инклюзивной практики  или Положения об организации инклюзивного (индивидуального, дистанционного) образования детей с ОВЗ.</a:t>
            </a:r>
          </a:p>
          <a:p>
            <a:pPr eaLnBrk="1" hangingPunct="1">
              <a:spcBef>
                <a:spcPts val="200"/>
              </a:spcBef>
            </a:pPr>
            <a:r>
              <a:rPr lang="ru-RU" alt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Положение об индивидуальном учебном плане.</a:t>
            </a:r>
          </a:p>
          <a:p>
            <a:pPr eaLnBrk="1" hangingPunct="1">
              <a:spcBef>
                <a:spcPts val="200"/>
              </a:spcBef>
            </a:pP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Положение о рабочей программе учителя по предмету с учетом интересов обучающихся с ОВЗ.</a:t>
            </a:r>
          </a:p>
          <a:p>
            <a:pPr eaLnBrk="1" hangingPunct="1">
              <a:spcBef>
                <a:spcPts val="200"/>
              </a:spcBef>
            </a:pP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Положение о </a:t>
            </a:r>
            <a:r>
              <a:rPr lang="ru-RU" altLang="ru-RU" sz="1800" dirty="0" err="1" smtClean="0">
                <a:latin typeface="Arial" pitchFamily="34" charset="0"/>
                <a:cs typeface="Arial" pitchFamily="34" charset="0"/>
              </a:rPr>
              <a:t>психолого-медико-педагогическом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 консилиуме (</a:t>
            </a:r>
            <a:r>
              <a:rPr lang="ru-RU" altLang="ru-RU" sz="1800" dirty="0" err="1" smtClean="0">
                <a:latin typeface="Arial" pitchFamily="34" charset="0"/>
                <a:cs typeface="Arial" pitchFamily="34" charset="0"/>
              </a:rPr>
              <a:t>ПМПк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) образовательного учреждения.</a:t>
            </a:r>
          </a:p>
          <a:p>
            <a:pPr eaLnBrk="1" hangingPunct="1">
              <a:spcBef>
                <a:spcPts val="200"/>
              </a:spcBef>
            </a:pP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Договор с родителями (законными представителями) обучающегося, включающий положения о возможности его психолого-педагогического сопровождения (</a:t>
            </a:r>
            <a:r>
              <a:rPr lang="ru-RU" altLang="ru-RU" sz="1800" b="1" dirty="0" smtClean="0">
                <a:latin typeface="Arial" pitchFamily="34" charset="0"/>
                <a:cs typeface="Arial" pitchFamily="34" charset="0"/>
              </a:rPr>
              <a:t>с письменного согласия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) .</a:t>
            </a:r>
          </a:p>
          <a:p>
            <a:pPr eaLnBrk="1" hangingPunct="1"/>
            <a:endParaRPr lang="ru-RU" altLang="ru-RU" sz="1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ru-RU" altLang="ru-RU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35292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ИОМ необходим для организации образовательного процесса учащихся с ОВЗ и их психолого-педагогического сопровождения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Успешность ИОМ зависит от ряда условий: </a:t>
            </a:r>
          </a:p>
          <a:p>
            <a:pPr marL="342900" indent="-342900">
              <a:buAutoNum type="arabicParenR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от внешних условий: создание адекватной возможностям ребенка предметно-развивающей среды и программно-методического обеспечения учебно-воспитательного процесса, психолого-педагогическое сопровождение учащегося с ограниченными возможностями здоровья, возможность дополнительной профессиональной подготовки педагогов, работающих в условиях интегрированного и инклюзивного образования, желание родителей обучать ребенка с ограниченными возможностями здоровья в массовой школе и их готовность помогать ему в процессе обучения и сотрудничать со специалистами и т. д.;</a:t>
            </a:r>
          </a:p>
          <a:p>
            <a:pPr marL="342900" indent="-342900"/>
            <a:r>
              <a:rPr lang="ru-RU" sz="2000" dirty="0" smtClean="0">
                <a:latin typeface="Arial" pitchFamily="34" charset="0"/>
                <a:cs typeface="Arial" pitchFamily="34" charset="0"/>
              </a:rPr>
              <a:t>2)   от внутренних условий: уровень психического и речевого развития ребенка, возможность овладения учащимся с ограниченными возможностями здоровья общими образовательными стандартами, психологическая готовность к обучению в условиях массового образования.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0" y="-154994"/>
            <a:ext cx="9144000" cy="7481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indent="274638">
              <a:buClr>
                <a:srgbClr val="000000"/>
              </a:buClr>
              <a:buSzPct val="100000"/>
              <a:buFont typeface="Tahoma" panose="020B060403050404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ahoma" panose="020B060403050404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7763">
              <a:buClr>
                <a:srgbClr val="000000"/>
              </a:buClr>
              <a:buSzPct val="100000"/>
              <a:buFont typeface="Tahoma" panose="020B060403050404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ahoma" panose="020B060403050404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ahoma" panose="020B060403050404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эффективности реализации и корректировка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ИОМ/ИОП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с ОВЗ</a:t>
            </a:r>
          </a:p>
          <a:p>
            <a:pPr algn="just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Учитывая, что темпы и траектория индивидуального развития ребенка с ментальными нарушениями под влиянием объективных и субъективных обстоятельств подвержены колебаниям и не всегда достоверно прогнозируемы, имеется необходимость оценки эффективности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ИОМ/ИОП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возможность корректировки.</a:t>
            </a:r>
          </a:p>
          <a:p>
            <a:pPr algn="just"/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Периодичность промежуточной оценки устанавливается </a:t>
            </a:r>
            <a:r>
              <a:rPr lang="ru-RU" sz="1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учреждения и фиксируется в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самом ИОМ.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Чаще всего это оценка по учебным четвертям или полугодиям.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промежуточной оценки и методы оценки планируются еще на этапе формирования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ИОМ/ИОП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Так, при отборе материала, форм и методов промежуточного контроля (четвертных, полугодовых, годовых контрольных работ) учитель класса пользуется разделом «Ожидаемый результат (основные знания, умения, навыки, которые должен усвоить учащийся по окончании обучения)».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учреждения при разработке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ИОМ/ИОП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заранее планируют, в какой форме, какими способами и по каким критериям будет осуществляться промежуточная оценка эффективности реализации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ИОМ/ИОП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необходимость дополнительной оценки может возникнуть на любом этапе обучения. Инициатором оценки могут стать учитель класса, педагог-психолог, педагог-дефектолог, родители ребенка. Причиной, обусловившей необходимость оценки, могут стать:</a:t>
            </a:r>
          </a:p>
          <a:p>
            <a:pPr algn="just">
              <a:buClr>
                <a:srgbClr val="FB4A18"/>
              </a:buClr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неуспешное продвижение ребенка по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ИОМ/ИОП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Clr>
                <a:srgbClr val="FB4A18"/>
              </a:buClr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устойчивое превышение параметров, заложенных в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ИОМ/ИОП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Clr>
                <a:srgbClr val="FB4A18"/>
              </a:buClr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новых или скрытых прежде факторов, влияющих на успешность освоения ребенком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ИОМ/ИОП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</a:p>
          <a:p>
            <a:pPr algn="just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Инициатор дополнительной оценки должен сформулировать запрос в </a:t>
            </a:r>
            <a:r>
              <a:rPr lang="ru-RU" sz="1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учреждения, представить обоснования необходимости дополнительной оценки. Такой запрос должен быть оформлен в письменном виде – в форме заявления родителей или запроса педагога. На заседании </a:t>
            </a:r>
            <a:r>
              <a:rPr lang="ru-RU" sz="1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запрос рассматривается коллегиально, выстраивается программа дополнительной оценки в соответствии с обоснованием запроса. По окончании оценки членами </a:t>
            </a:r>
            <a:r>
              <a:rPr lang="ru-RU" sz="1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учреждения в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ИОМ/ИОП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вносятся необходимые коррективы. Данные коррективы фиксируются в решении </a:t>
            </a:r>
            <a:r>
              <a:rPr lang="ru-RU" sz="1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 обязательном порядке доводятся до сведения всех педагогов, работающих с данным ребенком, и родителей.</a:t>
            </a:r>
          </a:p>
        </p:txBody>
      </p:sp>
    </p:spTree>
    <p:extLst>
      <p:ext uri="{BB962C8B-B14F-4D97-AF65-F5344CB8AC3E}">
        <p14:creationId xmlns="" xmlns:p14="http://schemas.microsoft.com/office/powerpoint/2010/main" val="155151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870" y="0"/>
            <a:ext cx="904113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indent="241300" algn="just"/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освоения основных образовательных программ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всеми учащимися, в том числе, детьми с ограниченными возможностями, зафиксированных в Федеральных государственных образовательных стандартах: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2700" lvl="0" indent="-342900" algn="just">
              <a:buClr>
                <a:srgbClr val="000000"/>
              </a:buClr>
              <a:buSzPts val="850"/>
              <a:buFont typeface="+mj-lt"/>
              <a:buAutoNum type="arabicParenR"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учет индивидуальных возрастных, психологических и физиологических особенностей обучающихся;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2700" lvl="0" indent="-342900" algn="just">
              <a:buClr>
                <a:srgbClr val="000000"/>
              </a:buClr>
              <a:buSzPts val="850"/>
              <a:buFont typeface="+mj-lt"/>
              <a:buAutoNum type="arabicParenR"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обеспечение преемственности программ дошкольного, начального общего, основного и среднего (полного) общего образования;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2700" lvl="0" indent="-342900" algn="just">
              <a:buClr>
                <a:srgbClr val="000000"/>
              </a:buClr>
              <a:buSzPts val="850"/>
              <a:buFont typeface="+mj-lt"/>
              <a:buAutoNum type="arabicParenR"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значение видов деятельности и форм общения для определения целей образования и путей их достижения;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2700" lvl="0" indent="-342900" algn="just">
              <a:buClr>
                <a:srgbClr val="000000"/>
              </a:buClr>
              <a:buSzPts val="850"/>
              <a:buFont typeface="+mj-lt"/>
              <a:buAutoNum type="arabicParenR"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обогащение форм взаимодействия со сверстниками и взрослыми в познавательной деятельности;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2700" lvl="0" indent="-342900" algn="just">
              <a:buClr>
                <a:srgbClr val="000000"/>
              </a:buClr>
              <a:buSzPts val="850"/>
              <a:buFont typeface="+mj-lt"/>
              <a:buAutoNum type="arabicParenR"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обеспечение коррекции недостатков в физическом и (или) психическом развитии детей с ограниченными возможностями здоровья и оказание помощи детям этой категории в освоении основных образовательных программ;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Clr>
                <a:srgbClr val="000000"/>
              </a:buClr>
              <a:buSzPts val="850"/>
              <a:buFont typeface="+mj-lt"/>
              <a:buAutoNum type="arabicParenR"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оценка динамики учебных и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учебных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достижений обучающихся;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2700" lvl="0" indent="-342900" algn="just">
              <a:buClr>
                <a:srgbClr val="000000"/>
              </a:buClr>
              <a:buSzPts val="850"/>
              <a:buFont typeface="+mj-lt"/>
              <a:buAutoNum type="arabicParenR"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возможность для беспрепятственного доступа обучающихся с ограниченными возможностями здоровья к объектам инфраструктуры образовательной организации.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2700" indent="241300" algn="just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Описанные выше условия освоения основных образовательных программ обеспечивают получение качественного образования детьми с ограниченными возможностями здоровья в соответствии со своими возможностями и индивидуальными потребностями наравне с другими сверстниками в образовательных организациях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154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467428"/>
            <a:ext cx="8496944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Коррекционная работа должна включать: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систематическое психолого-педагогическое наблюдение в учебной и внеурочной деятельности,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разработку и реализацию индивидуального маршрута комплексного психолого-педагогического сопровождения каждого обучающегося с ЗПР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основе психолого-педагогической характеристики (коллегиального заключения),  составленной по результатам изучения его особенностей и возможностей развития, выявления трудностей в овладении содержанием НОО (ООО),  особенностей личностного развития,  межличностного взаимодействия с детьми и взрослыми и др.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2" y="692695"/>
          <a:ext cx="9143999" cy="6597321"/>
        </p:xfrm>
        <a:graphic>
          <a:graphicData uri="http://schemas.openxmlformats.org/drawingml/2006/table">
            <a:tbl>
              <a:tblPr/>
              <a:tblGrid>
                <a:gridCol w="3190225"/>
                <a:gridCol w="258549"/>
                <a:gridCol w="2847613"/>
                <a:gridCol w="172680"/>
                <a:gridCol w="2674932"/>
              </a:tblGrid>
              <a:tr h="119808">
                <a:tc gridSpan="5">
                  <a:txBody>
                    <a:bodyPr/>
                    <a:lstStyle/>
                    <a:p>
                      <a:pPr algn="ctr"/>
                      <a:r>
                        <a:rPr lang="ru-RU" sz="500" b="1" dirty="0"/>
                        <a:t>Причины</a:t>
                      </a:r>
                      <a:endParaRPr lang="ru-RU" sz="5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383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Недостатки формирования двигательных навыков письма и чтения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Особенности формирования когнитивного компонента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5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Несформированность</a:t>
                      </a:r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актов самоконтроля и </a:t>
                      </a:r>
                      <a:r>
                        <a:rPr lang="ru-RU" sz="15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саморегуляции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21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Симптомы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47873"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несформированность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зрительно- двигательных координаций; 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недостаточный уровень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дифференцированности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мышечных усилий руки; 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недостатки в развитии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микромоторики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нестабильность графических форм (по высоте, ширине, наклону букв и цифр); 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«печатание» букв; 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плохой, небрежный почерк; 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очень медленный темп письма; 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сильный тремор; 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напряжение руки при письме; 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низкая скорость чтения; 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слоговой тип чтения; 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понимания читаемого.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замена букв, близких по акустическим или артикуляционным признакам; 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пропуск букв при письме и чтении; 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недописывание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слов и предложений; 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замена или удвоение слогов, количественные ошибки при написании букв; 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трудности понимания слов, сходных по звуковому составу, искажения смысла слов; 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неправильное чтение похожих по начертанию букв; 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затруднения при слиянии букв в слоги, слогов в слова; 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устойчивых навыков счёта; 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незнания отношения между смежными числами; 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трудности перехода от конкретного плана к абстрактному; 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неумение решать задачи.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неумение обнаруживать свои ошибки; 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возрастание количества ошибок к концу работы; 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требований учителя в неполном объёме; 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трудности в формировании двигательного навыка письма; 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медленный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письма, чтения, счёта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879574" y="1930807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350" dirty="0"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87" y="0"/>
            <a:ext cx="86178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</a:rPr>
              <a:t>Причины и симптомы некоторых школьных трудностей</a:t>
            </a:r>
          </a:p>
        </p:txBody>
      </p:sp>
    </p:spTree>
    <p:extLst>
      <p:ext uri="{BB962C8B-B14F-4D97-AF65-F5344CB8AC3E}">
        <p14:creationId xmlns="" xmlns:p14="http://schemas.microsoft.com/office/powerpoint/2010/main" val="324352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468313" y="188913"/>
            <a:ext cx="8228012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defTabSz="449263" fontAlgn="base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defTabSz="449263" fontAlgn="base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defTabSz="449263" fontAlgn="base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defTabSz="449263" fontAlgn="base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2400" b="1" dirty="0" err="1" smtClean="0">
                <a:solidFill>
                  <a:srgbClr val="C00000"/>
                </a:solidFill>
              </a:rPr>
              <a:t>Задачи</a:t>
            </a:r>
            <a:r>
              <a:rPr lang="en-GB" sz="2400" b="1" dirty="0" smtClean="0">
                <a:solidFill>
                  <a:srgbClr val="C00000"/>
                </a:solidFill>
              </a:rPr>
              <a:t> </a:t>
            </a:r>
            <a:r>
              <a:rPr lang="en-GB" sz="2400" b="1" dirty="0" err="1" smtClean="0">
                <a:solidFill>
                  <a:srgbClr val="C00000"/>
                </a:solidFill>
              </a:rPr>
              <a:t>коррекционно-развивающего</a:t>
            </a:r>
            <a:r>
              <a:rPr lang="en-GB" sz="2400" b="1" dirty="0" smtClean="0">
                <a:solidFill>
                  <a:srgbClr val="C00000"/>
                </a:solidFill>
              </a:rPr>
              <a:t> </a:t>
            </a:r>
            <a:r>
              <a:rPr lang="en-GB" sz="2400" b="1" dirty="0" err="1" smtClean="0">
                <a:solidFill>
                  <a:srgbClr val="C00000"/>
                </a:solidFill>
              </a:rPr>
              <a:t>обучения</a:t>
            </a:r>
            <a:r>
              <a:rPr lang="en-GB" sz="2400" b="1" dirty="0" smtClean="0">
                <a:solidFill>
                  <a:srgbClr val="C00000"/>
                </a:solidFill>
              </a:rPr>
              <a:t> </a:t>
            </a:r>
            <a:r>
              <a:rPr lang="en-GB" sz="2400" b="1" dirty="0" err="1" smtClean="0">
                <a:solidFill>
                  <a:srgbClr val="C00000"/>
                </a:solidFill>
              </a:rPr>
              <a:t>детей</a:t>
            </a:r>
            <a:r>
              <a:rPr lang="en-GB" sz="2400" b="1" dirty="0" smtClean="0">
                <a:solidFill>
                  <a:srgbClr val="C00000"/>
                </a:solidFill>
              </a:rPr>
              <a:t> </a:t>
            </a:r>
            <a:r>
              <a:rPr lang="en-GB" sz="2400" b="1" dirty="0" err="1" smtClean="0">
                <a:solidFill>
                  <a:srgbClr val="C00000"/>
                </a:solidFill>
              </a:rPr>
              <a:t>младшего</a:t>
            </a:r>
            <a:r>
              <a:rPr lang="en-GB" sz="2400" b="1" dirty="0" smtClean="0">
                <a:solidFill>
                  <a:srgbClr val="C00000"/>
                </a:solidFill>
              </a:rPr>
              <a:t> </a:t>
            </a:r>
            <a:r>
              <a:rPr lang="en-GB" sz="2400" b="1" dirty="0" err="1" smtClean="0">
                <a:solidFill>
                  <a:srgbClr val="C00000"/>
                </a:solidFill>
              </a:rPr>
              <a:t>школьного</a:t>
            </a:r>
            <a:r>
              <a:rPr lang="en-GB" sz="2400" b="1" dirty="0" smtClean="0">
                <a:solidFill>
                  <a:srgbClr val="C00000"/>
                </a:solidFill>
              </a:rPr>
              <a:t> </a:t>
            </a:r>
            <a:r>
              <a:rPr lang="en-GB" sz="2400" b="1" dirty="0" err="1" smtClean="0">
                <a:solidFill>
                  <a:srgbClr val="C00000"/>
                </a:solidFill>
              </a:rPr>
              <a:t>возраста</a:t>
            </a:r>
            <a:endParaRPr lang="en-GB" sz="2400" b="1" dirty="0" smtClean="0">
              <a:solidFill>
                <a:srgbClr val="C00000"/>
              </a:solidFill>
            </a:endParaRP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79388" y="765175"/>
            <a:ext cx="8964612" cy="678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defTabSz="449263" fontAlgn="base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defTabSz="449263" fontAlgn="base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defTabSz="449263" fontAlgn="base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defTabSz="449263" fontAlgn="base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defTabSz="449263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</a:pPr>
            <a:r>
              <a:rPr lang="en-GB" dirty="0" smtClean="0">
                <a:latin typeface="Times New Roman" pitchFamily="16" charset="0"/>
              </a:rPr>
              <a:t>Развитие до необходимого уровня психофизиологических функций, обеспечивающих готовность к обучению: </a:t>
            </a:r>
            <a:r>
              <a:rPr lang="en-GB" sz="1600" dirty="0" smtClean="0">
                <a:latin typeface="Times New Roman" pitchFamily="16" charset="0"/>
              </a:rPr>
              <a:t>артикуляционного аппарата, фонетического слуха, мелких мышц руки, оптико-пространственной ориентации, зрительно-моторной координации.</a:t>
            </a:r>
          </a:p>
          <a:p>
            <a:pPr defTabSz="449263" fontAlgn="base">
              <a:lnSpc>
                <a:spcPct val="90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</a:pPr>
            <a:r>
              <a:rPr lang="en-GB" dirty="0" smtClean="0">
                <a:latin typeface="Times New Roman" pitchFamily="16" charset="0"/>
              </a:rPr>
              <a:t>Обогащение кругозора детей, </a:t>
            </a:r>
            <a:r>
              <a:rPr lang="en-GB" dirty="0" err="1" smtClean="0">
                <a:latin typeface="Times New Roman" pitchFamily="16" charset="0"/>
              </a:rPr>
              <a:t>формирование</a:t>
            </a:r>
            <a:r>
              <a:rPr lang="en-GB" dirty="0" smtClean="0">
                <a:latin typeface="Times New Roman" pitchFamily="16" charset="0"/>
              </a:rPr>
              <a:t> отчетливых разносторонних представлений о предметах и явлениях окружающей действительности, которые позволят ребенку воспринимать учеб. материал осознанно.</a:t>
            </a:r>
          </a:p>
          <a:p>
            <a:pPr defTabSz="449263" fontAlgn="base">
              <a:lnSpc>
                <a:spcPct val="90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</a:pPr>
            <a:r>
              <a:rPr lang="en-GB" dirty="0" smtClean="0">
                <a:latin typeface="Times New Roman" pitchFamily="16" charset="0"/>
              </a:rPr>
              <a:t>Формирование социально-нравственного поведения, обеспечивающего детям успешную адаптацию к школьным условиям.</a:t>
            </a:r>
          </a:p>
          <a:p>
            <a:pPr defTabSz="449263" fontAlgn="base">
              <a:lnSpc>
                <a:spcPct val="90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</a:pPr>
            <a:r>
              <a:rPr lang="en-GB" dirty="0" smtClean="0">
                <a:latin typeface="Times New Roman" pitchFamily="16" charset="0"/>
              </a:rPr>
              <a:t>Формирование </a:t>
            </a:r>
            <a:r>
              <a:rPr lang="en-GB" dirty="0" err="1" smtClean="0">
                <a:latin typeface="Times New Roman" pitchFamily="16" charset="0"/>
              </a:rPr>
              <a:t>учебной</a:t>
            </a:r>
            <a:r>
              <a:rPr lang="en-GB" dirty="0" smtClean="0">
                <a:latin typeface="Times New Roman" pitchFamily="16" charset="0"/>
              </a:rPr>
              <a:t> </a:t>
            </a:r>
            <a:r>
              <a:rPr lang="en-GB" dirty="0" err="1" smtClean="0">
                <a:latin typeface="Times New Roman" pitchFamily="16" charset="0"/>
              </a:rPr>
              <a:t>мотивации</a:t>
            </a:r>
            <a:r>
              <a:rPr lang="ru-RU" dirty="0" smtClean="0">
                <a:latin typeface="Times New Roman" pitchFamily="16" charset="0"/>
              </a:rPr>
              <a:t>.</a:t>
            </a:r>
            <a:endParaRPr lang="en-GB" dirty="0" smtClean="0">
              <a:latin typeface="Times New Roman" pitchFamily="16" charset="0"/>
            </a:endParaRPr>
          </a:p>
          <a:p>
            <a:pPr defTabSz="449263" fontAlgn="base">
              <a:lnSpc>
                <a:spcPct val="90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</a:pPr>
            <a:r>
              <a:rPr lang="en-GB" dirty="0" smtClean="0">
                <a:latin typeface="Times New Roman" pitchFamily="16" charset="0"/>
              </a:rPr>
              <a:t>Развитие личностных компонентов познавательной деятельности(познавательная активность, самостоятельность, произвольность).</a:t>
            </a:r>
          </a:p>
          <a:p>
            <a:pPr defTabSz="449263" fontAlgn="base">
              <a:lnSpc>
                <a:spcPct val="90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</a:pPr>
            <a:r>
              <a:rPr lang="en-GB" dirty="0" smtClean="0">
                <a:latin typeface="Times New Roman" pitchFamily="16" charset="0"/>
              </a:rPr>
              <a:t>Формирование умений и навыков, необходимых для деятельности любого вида: умений ориентироваться в задании, планировать предстоящую работу, выполнять ее в соответствии с наглядным образом или словесными указаниями, осуществлять самоконтроль и самооценку.</a:t>
            </a:r>
          </a:p>
          <a:p>
            <a:pPr defTabSz="449263" fontAlgn="base">
              <a:lnSpc>
                <a:spcPct val="90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</a:pPr>
            <a:r>
              <a:rPr lang="en-GB" dirty="0" smtClean="0">
                <a:latin typeface="Times New Roman" pitchFamily="16" charset="0"/>
              </a:rPr>
              <a:t>Формирование соответствующих возрасту общеинтеллектуальных умений(операции анализа, синтеза, обобщения, логической классификации и тд.)</a:t>
            </a:r>
          </a:p>
          <a:p>
            <a:pPr defTabSz="449263" fontAlgn="base">
              <a:lnSpc>
                <a:spcPct val="90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</a:pPr>
            <a:r>
              <a:rPr lang="en-GB" dirty="0" smtClean="0">
                <a:latin typeface="Times New Roman" pitchFamily="16" charset="0"/>
              </a:rPr>
              <a:t>Повышение уровня общего </a:t>
            </a:r>
            <a:r>
              <a:rPr lang="en-GB" dirty="0" err="1" smtClean="0">
                <a:latin typeface="Times New Roman" pitchFamily="16" charset="0"/>
              </a:rPr>
              <a:t>развития</a:t>
            </a:r>
            <a:r>
              <a:rPr lang="en-GB" dirty="0" smtClean="0">
                <a:latin typeface="Times New Roman" pitchFamily="16" charset="0"/>
              </a:rPr>
              <a:t> и коррекция индив. отклонений в развитии..</a:t>
            </a:r>
          </a:p>
          <a:p>
            <a:pPr defTabSz="449263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</a:pPr>
            <a:r>
              <a:rPr lang="en-GB" sz="1600" dirty="0" smtClean="0">
                <a:latin typeface="Times New Roman" pitchFamily="16" charset="0"/>
              </a:rPr>
              <a:t>Охрана и укрепление соматического и психоневрологического здоровья.</a:t>
            </a:r>
          </a:p>
          <a:p>
            <a:pPr defTabSz="449263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</a:pPr>
            <a:r>
              <a:rPr lang="en-GB" sz="1600" dirty="0" smtClean="0">
                <a:latin typeface="Times New Roman" pitchFamily="16" charset="0"/>
              </a:rPr>
              <a:t>Организация благоприятной социальной среды</a:t>
            </a:r>
          </a:p>
          <a:p>
            <a:pPr defTabSz="449263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</a:pPr>
            <a:r>
              <a:rPr lang="en-GB" sz="1600" dirty="0" smtClean="0">
                <a:latin typeface="Times New Roman" pitchFamily="16" charset="0"/>
              </a:rPr>
              <a:t>Системный разносторонний контроль с помощью специалистов за развитием ребенка.</a:t>
            </a:r>
          </a:p>
          <a:p>
            <a:pPr defTabSz="449263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</a:pPr>
            <a:r>
              <a:rPr lang="en-GB" sz="1600" dirty="0" smtClean="0">
                <a:latin typeface="Times New Roman" pitchFamily="16" charset="0"/>
              </a:rPr>
              <a:t>Создание учебно-методического оснащения</a:t>
            </a:r>
            <a:r>
              <a:rPr lang="ru-RU" sz="1600" dirty="0" smtClean="0">
                <a:latin typeface="Times New Roman" pitchFamily="16" charset="0"/>
              </a:rPr>
              <a:t>.</a:t>
            </a:r>
            <a:endParaRPr lang="en-GB" sz="1600" dirty="0" smtClean="0">
              <a:latin typeface="Times New Roman" pitchFamily="16" charset="0"/>
            </a:endParaRPr>
          </a:p>
          <a:p>
            <a:pPr defTabSz="449263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600" dirty="0" smtClean="0">
              <a:latin typeface="Times New Roman" pitchFamily="16" charset="0"/>
            </a:endParaRPr>
          </a:p>
          <a:p>
            <a:pPr defTabSz="449263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</a:pPr>
            <a:endParaRPr lang="en-GB" sz="1600" dirty="0" smtClean="0"/>
          </a:p>
          <a:p>
            <a:pPr defTabSz="449263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</a:pPr>
            <a:endParaRPr lang="en-GB" sz="1600" dirty="0" smtClean="0"/>
          </a:p>
        </p:txBody>
      </p:sp>
    </p:spTree>
    <p:extLst>
      <p:ext uri="{BB962C8B-B14F-4D97-AF65-F5344CB8AC3E}">
        <p14:creationId xmlns="" xmlns:p14="http://schemas.microsoft.com/office/powerpoint/2010/main" val="20068064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514</TotalTime>
  <Words>2403</Words>
  <Application>Microsoft Office PowerPoint</Application>
  <PresentationFormat>Экран (4:3)</PresentationFormat>
  <Paragraphs>297</Paragraphs>
  <Slides>24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                 </vt:lpstr>
      <vt:lpstr>Понятийный аппарат</vt:lpstr>
      <vt:lpstr>Нормативно-правовое регулирование образовательного процесса детей с ОВЗ в общеобразовательной школе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        Индивидуальный образовательный маршрут предполагает:  - установление четких целей и задач коррекционной работы с ребенком, путей и сроков ее достижения; - выделение сильных сторон ребенка, на которых можно опереться в коррекционной работе; - разработку индивидуально ориентированных коррекционных программ структуры дефект а ребенка - ведение мониторинга за динамикой развития ребенка и усвоение программы на основе качественной оценки показателей Цели и задачи 3-х уровней: 1) коррекционного (коррекция нарушений развития, исправление и разрешение трудностей развития); 2) профилактического (предупреждение отклонений и трудностей в развитии); 3) развивающего (оптимизация и стимулирование, активизация и обогащение содержания развития) </vt:lpstr>
      <vt:lpstr>Слайд 12</vt:lpstr>
      <vt:lpstr>Учебный план образовательной организации в условиях инклюзии</vt:lpstr>
      <vt:lpstr>Слайд 14</vt:lpstr>
      <vt:lpstr>Слайд 15</vt:lpstr>
      <vt:lpstr>Содержание карты (папки) развития ребенка с ОВЗ</vt:lpstr>
      <vt:lpstr>Слайд 17</vt:lpstr>
      <vt:lpstr>Слайд 18</vt:lpstr>
      <vt:lpstr>Слайд 19</vt:lpstr>
      <vt:lpstr>Слайд 20</vt:lpstr>
      <vt:lpstr>Слайд 21</vt:lpstr>
      <vt:lpstr>Слайд 22</vt:lpstr>
      <vt:lpstr>   4. Социализация Общие мероприятия по социализации</vt:lpstr>
      <vt:lpstr>       Контакты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</dc:title>
  <dc:creator>Никита</dc:creator>
  <cp:lastModifiedBy>Забелина </cp:lastModifiedBy>
  <cp:revision>57</cp:revision>
  <dcterms:created xsi:type="dcterms:W3CDTF">2015-10-27T16:50:33Z</dcterms:created>
  <dcterms:modified xsi:type="dcterms:W3CDTF">2015-12-24T05:00:59Z</dcterms:modified>
</cp:coreProperties>
</file>